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handoutMasterIdLst>
    <p:handoutMasterId r:id="rId11"/>
  </p:handoutMasterIdLst>
  <p:sldIdLst>
    <p:sldId id="256" r:id="rId2"/>
    <p:sldId id="262" r:id="rId3"/>
    <p:sldId id="257" r:id="rId4"/>
    <p:sldId id="263" r:id="rId5"/>
    <p:sldId id="264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0D"/>
    <a:srgbClr val="007AFF"/>
    <a:srgbClr val="E47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5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240B-3CA8-4045-B7C9-8B67F6FA2B5E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33B1-6C88-4DB6-8F59-77EBF0001DE5}" type="datetimeFigureOut">
              <a:rPr lang="en-US" smtClean="0"/>
              <a:t>2019-01-25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12777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https://www.calabonga.net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032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08744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594612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.</a:t>
            </a:r>
            <a:r>
              <a:rPr lang="en-US" dirty="0"/>
              <a:t>O</a:t>
            </a:r>
            <a:r>
              <a:rPr lang="ru-RU" dirty="0"/>
              <a:t>.</a:t>
            </a:r>
            <a:r>
              <a:rPr lang="en-US" dirty="0"/>
              <a:t>L</a:t>
            </a:r>
            <a:r>
              <a:rPr lang="ru-RU" dirty="0"/>
              <a:t>.</a:t>
            </a:r>
            <a:r>
              <a:rPr lang="en-US" dirty="0"/>
              <a:t>I</a:t>
            </a:r>
            <a:r>
              <a:rPr lang="ru-RU" dirty="0"/>
              <a:t>.</a:t>
            </a:r>
            <a:r>
              <a:rPr lang="en-US" dirty="0"/>
              <a:t>D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/>
              <a:t>Просто о </a:t>
            </a:r>
            <a:r>
              <a:rPr lang="ru-RU" sz="1800" dirty="0" smtClean="0"/>
              <a:t>сложном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48668" y="2061549"/>
            <a:ext cx="827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Пять основных принципов объектно-ориентированное 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F0F77-D976-4217-99A3-C3568F5A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про </a:t>
            </a:r>
            <a:r>
              <a:rPr lang="en-US" dirty="0"/>
              <a:t>SOLID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D61FE-C636-4EF0-856E-B1D57722A55D}"/>
              </a:ext>
            </a:extLst>
          </p:cNvPr>
          <p:cNvSpPr txBox="1"/>
          <p:nvPr/>
        </p:nvSpPr>
        <p:spPr>
          <a:xfrm>
            <a:off x="576263" y="6203931"/>
            <a:ext cx="971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solidFill>
                  <a:schemeClr val="accent1"/>
                </a:solidFill>
              </a:rPr>
              <a:t>Источник</a:t>
            </a:r>
            <a:r>
              <a:rPr lang="ru-RU" sz="1600" dirty="0">
                <a:solidFill>
                  <a:schemeClr val="accent1"/>
                </a:solidFill>
              </a:rPr>
              <a:t>: </a:t>
            </a:r>
            <a:r>
              <a:rPr lang="en-US" sz="1600" dirty="0">
                <a:solidFill>
                  <a:schemeClr val="accent1"/>
                </a:solidFill>
              </a:rPr>
              <a:t>https://ru.wikipedia.org/wiki/SOLID_(</a:t>
            </a:r>
            <a:r>
              <a:rPr lang="ru-RU" sz="1600" dirty="0">
                <a:solidFill>
                  <a:schemeClr val="accent1"/>
                </a:solidFill>
              </a:rPr>
              <a:t>объектно-</a:t>
            </a:r>
            <a:r>
              <a:rPr lang="ru-RU" sz="1600" dirty="0" err="1">
                <a:solidFill>
                  <a:schemeClr val="accent1"/>
                </a:solidFill>
              </a:rPr>
              <a:t>ориентированное_программирование</a:t>
            </a:r>
            <a:r>
              <a:rPr lang="ru-RU" sz="1600" dirty="0">
                <a:solidFill>
                  <a:schemeClr val="accent1"/>
                </a:solidFill>
              </a:rPr>
              <a:t>)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4152-01AE-47D8-B46E-8ED927595807}"/>
              </a:ext>
            </a:extLst>
          </p:cNvPr>
          <p:cNvSpPr txBox="1"/>
          <p:nvPr/>
        </p:nvSpPr>
        <p:spPr>
          <a:xfrm>
            <a:off x="576263" y="2233613"/>
            <a:ext cx="98369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SOLID (</a:t>
            </a:r>
            <a:r>
              <a:rPr lang="ru-RU" sz="2400" dirty="0"/>
              <a:t>сокр. от англ. </a:t>
            </a:r>
            <a:r>
              <a:rPr lang="en-US" sz="2400" b="1" dirty="0">
                <a:solidFill>
                  <a:srgbClr val="FFFF00"/>
                </a:solidFill>
              </a:rPr>
              <a:t>single responsibility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FF00"/>
                </a:solidFill>
              </a:rPr>
              <a:t>open-closed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FFFF00"/>
                </a:solidFill>
              </a:rPr>
              <a:t>Liskov</a:t>
            </a:r>
            <a:r>
              <a:rPr lang="en-US" sz="2400" b="1" dirty="0">
                <a:solidFill>
                  <a:srgbClr val="FFFF00"/>
                </a:solidFill>
              </a:rPr>
              <a:t> substitution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FF00"/>
                </a:solidFill>
              </a:rPr>
              <a:t>interface segregation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>
                <a:solidFill>
                  <a:srgbClr val="FFFF00"/>
                </a:solidFill>
              </a:rPr>
              <a:t>dependency inversion</a:t>
            </a:r>
            <a:r>
              <a:rPr lang="en-US" sz="2400" dirty="0"/>
              <a:t>) </a:t>
            </a:r>
            <a:r>
              <a:rPr lang="ru-RU" sz="2400" dirty="0"/>
              <a:t>в программировании — мнемонический акроним, введённый Майклом </a:t>
            </a:r>
            <a:r>
              <a:rPr lang="ru-RU" sz="2400" dirty="0" err="1"/>
              <a:t>Фэзерсом</a:t>
            </a:r>
            <a:r>
              <a:rPr lang="ru-RU" sz="2400" dirty="0"/>
              <a:t> (</a:t>
            </a:r>
            <a:r>
              <a:rPr lang="en-US" sz="2400" dirty="0"/>
              <a:t>Michael Feathers) </a:t>
            </a:r>
            <a:r>
              <a:rPr lang="ru-RU" sz="2400" dirty="0"/>
              <a:t>для первых пяти принципов, названных Робертом Мартином в начале 2000-х, которые означали пять основных принципов объектно-ориентированного программирования и проектирования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dirty="0"/>
              <a:t>Использование в совокупности данных принципов позволяет повысить вероятность того, что программист создаст систему, которую будет легко поддерживать и расширять в течение долгого </a:t>
            </a:r>
            <a:r>
              <a:rPr lang="ru-RU" dirty="0" smtClean="0"/>
              <a:t>времени.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216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A60AD-0F18-481A-96EA-970C064E5E5F}"/>
              </a:ext>
            </a:extLst>
          </p:cNvPr>
          <p:cNvSpPr txBox="1"/>
          <p:nvPr/>
        </p:nvSpPr>
        <p:spPr>
          <a:xfrm>
            <a:off x="576263" y="2233613"/>
            <a:ext cx="98369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Каждый класс выполняет лишь одну задачу.</a:t>
            </a:r>
          </a:p>
          <a:p>
            <a:endParaRPr lang="ru-RU" sz="2800" dirty="0"/>
          </a:p>
          <a:p>
            <a:r>
              <a:rPr lang="ru-RU" sz="2000" dirty="0"/>
              <a:t>Принцип единственной ответственности (англ.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Single</a:t>
            </a:r>
            <a:r>
              <a:rPr lang="ru-RU" sz="2000" dirty="0"/>
              <a:t> </a:t>
            </a:r>
            <a:r>
              <a:rPr lang="ru-RU" sz="2000" dirty="0" err="1"/>
              <a:t>Responsibility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SRP) — принцип ООП, обозначающий, что каждый объект должен иметь одну ответственность и эта ответственность должна быть полностью инкапсулирована в класс. Все его поведения должны быть направлены исключительно на обеспечение этой ответственности.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40399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A60AD-0F18-481A-96EA-970C064E5E5F}"/>
              </a:ext>
            </a:extLst>
          </p:cNvPr>
          <p:cNvSpPr txBox="1"/>
          <p:nvPr/>
        </p:nvSpPr>
        <p:spPr>
          <a:xfrm>
            <a:off x="576263" y="3101831"/>
            <a:ext cx="98369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rgbClr val="FFFF00"/>
                </a:solidFill>
              </a:rPr>
              <a:t>Демонстрация</a:t>
            </a:r>
            <a:endParaRPr lang="ru-RU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986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единственной ответственности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Single Responsibility Principle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74" y="2385120"/>
            <a:ext cx="7249368" cy="4078309"/>
          </a:xfrm>
          <a:prstGeom prst="rect">
            <a:avLst/>
          </a:prstGeom>
          <a:effectLst/>
        </p:spPr>
      </p:pic>
      <p:sp>
        <p:nvSpPr>
          <p:cNvPr id="3" name="Стрелка вправо 2"/>
          <p:cNvSpPr/>
          <p:nvPr/>
        </p:nvSpPr>
        <p:spPr>
          <a:xfrm>
            <a:off x="680321" y="2385120"/>
            <a:ext cx="3027383" cy="1615857"/>
          </a:xfrm>
          <a:prstGeom prst="rightArrow">
            <a:avLst>
              <a:gd name="adj1" fmla="val 79538"/>
              <a:gd name="adj2" fmla="val 2789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/>
              <a:t>Концептуальные слои и договоренности по их использованию</a:t>
            </a:r>
          </a:p>
        </p:txBody>
      </p:sp>
    </p:spTree>
    <p:extLst>
      <p:ext uri="{BB962C8B-B14F-4D97-AF65-F5344CB8AC3E}">
        <p14:creationId xmlns:p14="http://schemas.microsoft.com/office/powerpoint/2010/main" val="26292521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открытости/закрытости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Open Closed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9A707-99AE-4210-AF89-4A9F25E03165}"/>
              </a:ext>
            </a:extLst>
          </p:cNvPr>
          <p:cNvSpPr txBox="1"/>
          <p:nvPr/>
        </p:nvSpPr>
        <p:spPr>
          <a:xfrm>
            <a:off x="576263" y="2233613"/>
            <a:ext cx="98369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Программные сущности должны быть открыты для расширения, но закрыты для модификации.</a:t>
            </a:r>
          </a:p>
          <a:p>
            <a:endParaRPr lang="ru-RU" sz="2800" dirty="0"/>
          </a:p>
          <a:p>
            <a:r>
              <a:rPr lang="ru-RU" sz="2000" dirty="0"/>
              <a:t>Принцип открытости/закрытости (англ.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Open</a:t>
            </a:r>
            <a:r>
              <a:rPr lang="ru-RU" sz="2000" dirty="0"/>
              <a:t> </a:t>
            </a:r>
            <a:r>
              <a:rPr lang="ru-RU" sz="2000" dirty="0" err="1"/>
              <a:t>Closed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OCP) — принцип ООП, устанавливающий следующее положение: «программные сущности (классы, модули, функции и т. п.) должны быть открыты для расширения, но закрыты для изменения.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42218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подстановки Барбары Лисков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</a:t>
            </a:r>
            <a:r>
              <a:rPr lang="en-US" sz="3200" i="1" dirty="0" err="1"/>
              <a:t>Liskov</a:t>
            </a:r>
            <a:r>
              <a:rPr lang="en-US" sz="3200" i="1" dirty="0"/>
              <a:t> Substitution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9AEBE-4865-4BB1-9F1D-1582A462A55C}"/>
              </a:ext>
            </a:extLst>
          </p:cNvPr>
          <p:cNvSpPr txBox="1"/>
          <p:nvPr/>
        </p:nvSpPr>
        <p:spPr>
          <a:xfrm>
            <a:off x="576263" y="2233613"/>
            <a:ext cx="983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Объекты в программе должны быть заменяемыми на экземпляры их подтипов без изменения правильности выполнения программы.</a:t>
            </a:r>
          </a:p>
          <a:p>
            <a:endParaRPr lang="ru-RU" sz="2800" dirty="0"/>
          </a:p>
          <a:p>
            <a:r>
              <a:rPr lang="ru-RU" sz="2000" dirty="0"/>
              <a:t>Принцип подстановки Барбары Лисков (англ. </a:t>
            </a:r>
            <a:r>
              <a:rPr lang="ru-RU" sz="2000" dirty="0" err="1"/>
              <a:t>Liskov</a:t>
            </a:r>
            <a:r>
              <a:rPr lang="ru-RU" sz="2000" dirty="0"/>
              <a:t> </a:t>
            </a:r>
            <a:r>
              <a:rPr lang="ru-RU" sz="2000" dirty="0" err="1"/>
              <a:t>Substitution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LSP) в объектно-ориентированном программировании является специфичным определением подтипа, предложенным Барбарой Лисков в 1987 году на конференции в основном докладе под названием Абстракция данных и иерархия.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44136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разделения интерфейса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Interface Segregation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961E6-AF38-4100-8B63-BD9839E777E6}"/>
              </a:ext>
            </a:extLst>
          </p:cNvPr>
          <p:cNvSpPr txBox="1"/>
          <p:nvPr/>
        </p:nvSpPr>
        <p:spPr>
          <a:xfrm>
            <a:off x="576263" y="2233613"/>
            <a:ext cx="983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Много интерфейсов, специально предназначенных для клиентов, лучше, чем один интерфейс общего назначения.</a:t>
            </a:r>
          </a:p>
          <a:p>
            <a:endParaRPr lang="ru-RU" sz="2800" dirty="0"/>
          </a:p>
          <a:p>
            <a:r>
              <a:rPr lang="ru-RU" sz="2000" dirty="0"/>
              <a:t>Принцип разделения интерфейса (англ. </a:t>
            </a:r>
            <a:r>
              <a:rPr lang="ru-RU" sz="2000" dirty="0" err="1"/>
              <a:t>Interface</a:t>
            </a:r>
            <a:r>
              <a:rPr lang="ru-RU" sz="2000" dirty="0"/>
              <a:t> </a:t>
            </a:r>
            <a:r>
              <a:rPr lang="ru-RU" sz="2000" dirty="0" err="1"/>
              <a:t>Segregation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ISP) — один из пяти принципов проектирования классов «SOLID» в объектно-ориентированном программировании. Следование этому принципу помогает системе оставаться гибкой при внесении изменений в логику работы и пригодной для рефакторинга.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38113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инверсии зависимостей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/>
              <a:t>The Dependency Inversion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33C19-F6E3-4D93-9DFB-30667C14D781}"/>
              </a:ext>
            </a:extLst>
          </p:cNvPr>
          <p:cNvSpPr txBox="1"/>
          <p:nvPr/>
        </p:nvSpPr>
        <p:spPr>
          <a:xfrm>
            <a:off x="576263" y="2233613"/>
            <a:ext cx="98369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Зависимость на Абстракциях. Нет зависимости на что-то конкретное.</a:t>
            </a:r>
          </a:p>
          <a:p>
            <a:endParaRPr lang="ru-RU" sz="2800" dirty="0"/>
          </a:p>
          <a:p>
            <a:r>
              <a:rPr lang="ru-RU" sz="2000" dirty="0"/>
              <a:t>Принцип инверсии зависимостей (англ. </a:t>
            </a:r>
            <a:r>
              <a:rPr lang="ru-RU" sz="2000" dirty="0" err="1"/>
              <a:t>dependency</a:t>
            </a:r>
            <a:r>
              <a:rPr lang="ru-RU" sz="2000" dirty="0"/>
              <a:t> </a:t>
            </a:r>
            <a:r>
              <a:rPr lang="ru-RU" sz="2000" dirty="0" err="1"/>
              <a:t>inversion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DIP) — важный принцип объектно-ориентированного программирования, используемый для уменьшения зацепления в компьютерных программах. </a:t>
            </a:r>
            <a:r>
              <a:rPr lang="ru-RU" sz="2000"/>
              <a:t>Входит в пятёрку принципов SOLID.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17972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A09CD9DA-63C9-458A-8449-3677D8FAEB66}" vid="{0EEBC1E9-2DD7-4516-BABD-314FFA811D6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CalabongaSOFT</Template>
  <TotalTime>100</TotalTime>
  <Words>410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Impact</vt:lpstr>
      <vt:lpstr>Trebuchet MS</vt:lpstr>
      <vt:lpstr>Берлин</vt:lpstr>
      <vt:lpstr>S.O.L.I.D.</vt:lpstr>
      <vt:lpstr>Коротко про SOLID</vt:lpstr>
      <vt:lpstr>Принцип единственной ответственности The Single Responsibility Principle</vt:lpstr>
      <vt:lpstr>Принцип единственной ответственности The Single Responsibility Principle</vt:lpstr>
      <vt:lpstr>Принцип единственной ответственности The Single Responsibility Principle</vt:lpstr>
      <vt:lpstr>Принцип открытости/закрытости The Open Closed Principle</vt:lpstr>
      <vt:lpstr>Принцип подстановки Барбары Лисков The Liskov Substitution Principle</vt:lpstr>
      <vt:lpstr>Принцип разделения интерфейса The Interface Segregation Principle</vt:lpstr>
      <vt:lpstr>Принцип инверсии зависимостей The Dependency Inversion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S.O.L.I.D.</dc:title>
  <dc:creator>Сергей Калабонга</dc:creator>
  <cp:lastModifiedBy>Sergey V. Pukhovnikov</cp:lastModifiedBy>
  <cp:revision>14</cp:revision>
  <dcterms:created xsi:type="dcterms:W3CDTF">2019-01-21T13:23:48Z</dcterms:created>
  <dcterms:modified xsi:type="dcterms:W3CDTF">2019-01-25T01:14:08Z</dcterms:modified>
</cp:coreProperties>
</file>