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CD0FA57-B2FE-4F4F-89D4-AA1C974AAD1B}">
  <a:tblStyle styleId="{9CD0FA57-B2FE-4F4F-89D4-AA1C974AAD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2583f2b4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42583f2b46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2583f2b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42583f2b4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2583f2b4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42583f2b46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2583f2b4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42583f2b46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2583f2b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42583f2b4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2583f2b4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42583f2b4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2650d77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42650d775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2583f2b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42583f2b4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2583f2b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42583f2b4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1040518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410405187f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10405187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410405187f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10405187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410405187f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1040518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410405187f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3"/>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6"/>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7"/>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7"/>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7"/>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7"/>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descr="OU-2.jpg" id="84" name="Google Shape;84;p13"/>
          <p:cNvPicPr preferRelativeResize="0"/>
          <p:nvPr/>
        </p:nvPicPr>
        <p:blipFill rotWithShape="1">
          <a:blip r:embed="rId3">
            <a:alphaModFix/>
          </a:blip>
          <a:srcRect b="0" l="0" r="0" t="0"/>
          <a:stretch/>
        </p:blipFill>
        <p:spPr>
          <a:xfrm>
            <a:off x="1359" y="0"/>
            <a:ext cx="9141293"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OU-Bar-1.png" id="162" name="Google Shape;162;p22"/>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163" name="Google Shape;163;p22"/>
          <p:cNvSpPr txBox="1"/>
          <p:nvPr>
            <p:ph idx="1" type="subTitle"/>
          </p:nvPr>
        </p:nvSpPr>
        <p:spPr>
          <a:xfrm>
            <a:off x="1371600" y="1623879"/>
            <a:ext cx="6400800" cy="248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t>Languages:</a:t>
            </a:r>
            <a:endParaRPr sz="2400"/>
          </a:p>
          <a:p>
            <a:pPr indent="-317500" lvl="0" marL="457200" marR="0" rtl="0" algn="l">
              <a:spcBef>
                <a:spcPts val="0"/>
              </a:spcBef>
              <a:spcAft>
                <a:spcPts val="0"/>
              </a:spcAft>
              <a:buSzPts val="1400"/>
              <a:buChar char="●"/>
            </a:pPr>
            <a:r>
              <a:rPr lang="en-US" sz="1400"/>
              <a:t>Java</a:t>
            </a:r>
            <a:endParaRPr sz="1400"/>
          </a:p>
          <a:p>
            <a:pPr indent="-317500" lvl="0" marL="457200" marR="0" rtl="0" algn="l">
              <a:spcBef>
                <a:spcPts val="0"/>
              </a:spcBef>
              <a:spcAft>
                <a:spcPts val="0"/>
              </a:spcAft>
              <a:buSzPts val="1400"/>
              <a:buChar char="●"/>
            </a:pPr>
            <a:r>
              <a:rPr lang="en-US" sz="1400"/>
              <a:t>HTML/CSS/JavaScript</a:t>
            </a:r>
            <a:endParaRPr sz="1400"/>
          </a:p>
          <a:p>
            <a:pPr indent="-317500" lvl="0" marL="457200" marR="0" rtl="0" algn="l">
              <a:spcBef>
                <a:spcPts val="0"/>
              </a:spcBef>
              <a:spcAft>
                <a:spcPts val="0"/>
              </a:spcAft>
              <a:buSzPts val="1400"/>
              <a:buChar char="●"/>
            </a:pPr>
            <a:r>
              <a:rPr lang="en-US" sz="1400"/>
              <a:t>Kotlin</a:t>
            </a:r>
            <a:endParaRPr sz="1400"/>
          </a:p>
          <a:p>
            <a:pPr indent="-317500" lvl="0" marL="457200" marR="0" rtl="0" algn="l">
              <a:spcBef>
                <a:spcPts val="0"/>
              </a:spcBef>
              <a:spcAft>
                <a:spcPts val="0"/>
              </a:spcAft>
              <a:buSzPts val="1400"/>
              <a:buChar char="●"/>
            </a:pPr>
            <a:r>
              <a:rPr lang="en-US" sz="1400"/>
              <a:t>Groovy</a:t>
            </a:r>
            <a:endParaRPr sz="1400"/>
          </a:p>
          <a:p>
            <a:pPr indent="0" lvl="0" marL="0" marR="0" rtl="0" algn="l">
              <a:spcBef>
                <a:spcPts val="0"/>
              </a:spcBef>
              <a:spcAft>
                <a:spcPts val="0"/>
              </a:spcAft>
              <a:buNone/>
            </a:pPr>
            <a:r>
              <a:rPr lang="en-US" sz="2400"/>
              <a:t>IDE:</a:t>
            </a:r>
            <a:endParaRPr sz="2400"/>
          </a:p>
          <a:p>
            <a:pPr indent="-317500" lvl="0" marL="457200" marR="0" rtl="0" algn="l">
              <a:spcBef>
                <a:spcPts val="0"/>
              </a:spcBef>
              <a:spcAft>
                <a:spcPts val="0"/>
              </a:spcAft>
              <a:buSzPts val="1400"/>
              <a:buChar char="●"/>
            </a:pPr>
            <a:r>
              <a:rPr lang="en-US" sz="1400"/>
              <a:t>Android Studio</a:t>
            </a:r>
            <a:endParaRPr sz="1400"/>
          </a:p>
          <a:p>
            <a:pPr indent="0" lvl="0" marL="0" marR="0" rtl="0" algn="l">
              <a:spcBef>
                <a:spcPts val="0"/>
              </a:spcBef>
              <a:spcAft>
                <a:spcPts val="0"/>
              </a:spcAft>
              <a:buNone/>
            </a:pPr>
            <a:r>
              <a:rPr lang="en-US" sz="2400"/>
              <a:t>Frameworks &amp; Services:</a:t>
            </a:r>
            <a:endParaRPr sz="2400"/>
          </a:p>
          <a:p>
            <a:pPr indent="-317500" lvl="0" marL="457200" marR="0" rtl="0" algn="l">
              <a:spcBef>
                <a:spcPts val="0"/>
              </a:spcBef>
              <a:spcAft>
                <a:spcPts val="0"/>
              </a:spcAft>
              <a:buSzPts val="1400"/>
              <a:buChar char="●"/>
            </a:pPr>
            <a:r>
              <a:rPr lang="en-US" sz="1400"/>
              <a:t>AWS (DynamoDB, Cognito, IAM, Mobile Hub)</a:t>
            </a:r>
            <a:endParaRPr sz="1400"/>
          </a:p>
          <a:p>
            <a:pPr indent="-317500" lvl="0" marL="457200" marR="0" rtl="0" algn="l">
              <a:spcBef>
                <a:spcPts val="0"/>
              </a:spcBef>
              <a:spcAft>
                <a:spcPts val="0"/>
              </a:spcAft>
              <a:buSzPts val="1400"/>
              <a:buChar char="●"/>
            </a:pPr>
            <a:r>
              <a:rPr lang="en-US" sz="1400"/>
              <a:t>Bootstrap</a:t>
            </a:r>
            <a:endParaRPr sz="1400"/>
          </a:p>
        </p:txBody>
      </p:sp>
      <p:sp>
        <p:nvSpPr>
          <p:cNvPr id="164" name="Google Shape;164;p22"/>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Project Tools</a:t>
            </a:r>
            <a:endParaRPr/>
          </a:p>
        </p:txBody>
      </p:sp>
      <p:pic>
        <p:nvPicPr>
          <p:cNvPr id="165" name="Google Shape;165;p22"/>
          <p:cNvPicPr preferRelativeResize="0"/>
          <p:nvPr/>
        </p:nvPicPr>
        <p:blipFill>
          <a:blip r:embed="rId4">
            <a:alphaModFix/>
          </a:blip>
          <a:stretch>
            <a:fillRect/>
          </a:stretch>
        </p:blipFill>
        <p:spPr>
          <a:xfrm>
            <a:off x="6912025" y="1511750"/>
            <a:ext cx="1230500" cy="1230500"/>
          </a:xfrm>
          <a:prstGeom prst="rect">
            <a:avLst/>
          </a:prstGeom>
          <a:noFill/>
          <a:ln>
            <a:noFill/>
          </a:ln>
        </p:spPr>
      </p:pic>
      <p:pic>
        <p:nvPicPr>
          <p:cNvPr id="166" name="Google Shape;166;p22"/>
          <p:cNvPicPr preferRelativeResize="0"/>
          <p:nvPr/>
        </p:nvPicPr>
        <p:blipFill>
          <a:blip r:embed="rId5">
            <a:alphaModFix/>
          </a:blip>
          <a:stretch>
            <a:fillRect/>
          </a:stretch>
        </p:blipFill>
        <p:spPr>
          <a:xfrm>
            <a:off x="7941300" y="1814512"/>
            <a:ext cx="1262574" cy="624976"/>
          </a:xfrm>
          <a:prstGeom prst="rect">
            <a:avLst/>
          </a:prstGeom>
          <a:noFill/>
          <a:ln>
            <a:noFill/>
          </a:ln>
        </p:spPr>
      </p:pic>
      <p:pic>
        <p:nvPicPr>
          <p:cNvPr id="167" name="Google Shape;167;p22"/>
          <p:cNvPicPr preferRelativeResize="0"/>
          <p:nvPr/>
        </p:nvPicPr>
        <p:blipFill>
          <a:blip r:embed="rId6">
            <a:alphaModFix/>
          </a:blip>
          <a:stretch>
            <a:fillRect/>
          </a:stretch>
        </p:blipFill>
        <p:spPr>
          <a:xfrm>
            <a:off x="6578653" y="1008603"/>
            <a:ext cx="1897239" cy="762550"/>
          </a:xfrm>
          <a:prstGeom prst="rect">
            <a:avLst/>
          </a:prstGeom>
          <a:noFill/>
          <a:ln>
            <a:noFill/>
          </a:ln>
        </p:spPr>
      </p:pic>
      <p:pic>
        <p:nvPicPr>
          <p:cNvPr id="168" name="Google Shape;168;p22"/>
          <p:cNvPicPr preferRelativeResize="0"/>
          <p:nvPr/>
        </p:nvPicPr>
        <p:blipFill>
          <a:blip r:embed="rId7">
            <a:alphaModFix/>
          </a:blip>
          <a:stretch>
            <a:fillRect/>
          </a:stretch>
        </p:blipFill>
        <p:spPr>
          <a:xfrm>
            <a:off x="6068375" y="1730963"/>
            <a:ext cx="792075" cy="792075"/>
          </a:xfrm>
          <a:prstGeom prst="rect">
            <a:avLst/>
          </a:prstGeom>
          <a:noFill/>
          <a:ln>
            <a:noFill/>
          </a:ln>
        </p:spPr>
      </p:pic>
      <p:pic>
        <p:nvPicPr>
          <p:cNvPr id="169" name="Google Shape;169;p22"/>
          <p:cNvPicPr preferRelativeResize="0"/>
          <p:nvPr/>
        </p:nvPicPr>
        <p:blipFill>
          <a:blip r:embed="rId8">
            <a:alphaModFix/>
          </a:blip>
          <a:stretch>
            <a:fillRect/>
          </a:stretch>
        </p:blipFill>
        <p:spPr>
          <a:xfrm>
            <a:off x="6785788" y="3167776"/>
            <a:ext cx="1482975" cy="1482975"/>
          </a:xfrm>
          <a:prstGeom prst="rect">
            <a:avLst/>
          </a:prstGeom>
          <a:noFill/>
          <a:ln>
            <a:noFill/>
          </a:ln>
        </p:spPr>
      </p:pic>
      <p:pic>
        <p:nvPicPr>
          <p:cNvPr id="170" name="Google Shape;170;p22"/>
          <p:cNvPicPr preferRelativeResize="0"/>
          <p:nvPr/>
        </p:nvPicPr>
        <p:blipFill>
          <a:blip r:embed="rId9">
            <a:alphaModFix/>
          </a:blip>
          <a:stretch>
            <a:fillRect/>
          </a:stretch>
        </p:blipFill>
        <p:spPr>
          <a:xfrm>
            <a:off x="0" y="4380950"/>
            <a:ext cx="2545769" cy="76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descr="OU-Bar-1.png" id="175" name="Google Shape;175;p23"/>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176" name="Google Shape;176;p23"/>
          <p:cNvSpPr txBox="1"/>
          <p:nvPr>
            <p:ph idx="1" type="subTitle"/>
          </p:nvPr>
        </p:nvSpPr>
        <p:spPr>
          <a:xfrm>
            <a:off x="333925" y="1178400"/>
            <a:ext cx="4238100" cy="370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1" lang="en-US" sz="2400"/>
              <a:t>Sprint 1 (9/6 - 9/13)</a:t>
            </a:r>
            <a:endParaRPr b="1" sz="2400"/>
          </a:p>
          <a:p>
            <a:pPr indent="0" lvl="0" marL="0" marR="0" rtl="0" algn="l">
              <a:spcBef>
                <a:spcPts val="0"/>
              </a:spcBef>
              <a:spcAft>
                <a:spcPts val="0"/>
              </a:spcAft>
              <a:buClr>
                <a:srgbClr val="888888"/>
              </a:buClr>
              <a:buSzPts val="3200"/>
              <a:buFont typeface="Arial"/>
              <a:buNone/>
            </a:pPr>
            <a:r>
              <a:t/>
            </a:r>
            <a:endParaRPr b="1" sz="2400"/>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Define requirements</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Layout basic sprint schedule</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Setup collaboration tools</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Select development environment, languages, tools, etc. and get all team members access</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Begin project documentation</a:t>
            </a:r>
            <a:endParaRPr sz="1400"/>
          </a:p>
        </p:txBody>
      </p:sp>
      <p:sp>
        <p:nvSpPr>
          <p:cNvPr id="177" name="Google Shape;177;p23"/>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Project Plan</a:t>
            </a:r>
            <a:endParaRPr/>
          </a:p>
        </p:txBody>
      </p:sp>
      <p:sp>
        <p:nvSpPr>
          <p:cNvPr id="178" name="Google Shape;178;p23"/>
          <p:cNvSpPr txBox="1"/>
          <p:nvPr>
            <p:ph idx="1" type="subTitle"/>
          </p:nvPr>
        </p:nvSpPr>
        <p:spPr>
          <a:xfrm>
            <a:off x="4572025" y="1178400"/>
            <a:ext cx="4238100" cy="370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1" lang="en-US" sz="2400"/>
              <a:t>Sprint 2 (9/14 - 9/27)</a:t>
            </a:r>
            <a:endParaRPr b="1" sz="2400"/>
          </a:p>
          <a:p>
            <a:pPr indent="0" lvl="0" marL="0" marR="0" rtl="0" algn="l">
              <a:spcBef>
                <a:spcPts val="0"/>
              </a:spcBef>
              <a:spcAft>
                <a:spcPts val="0"/>
              </a:spcAft>
              <a:buClr>
                <a:srgbClr val="888888"/>
              </a:buClr>
              <a:buSzPts val="3200"/>
              <a:buFont typeface="Arial"/>
              <a:buNone/>
            </a:pPr>
            <a:r>
              <a:t/>
            </a:r>
            <a:endParaRPr b="1" sz="2400"/>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Setup AWS (Cognito, IAM, Mobile Hub) for user account creation and authentication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Design consistent UI/UX for application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Setup QA for testing for user authentication system</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Research and test phone facial recognition system for user authentication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Design database for storing transactions and user information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Write user stories for Sprint 3</a:t>
            </a:r>
            <a:endParaRPr b="1" sz="1400"/>
          </a:p>
        </p:txBody>
      </p:sp>
      <p:graphicFrame>
        <p:nvGraphicFramePr>
          <p:cNvPr id="179" name="Google Shape;179;p23"/>
          <p:cNvGraphicFramePr/>
          <p:nvPr/>
        </p:nvGraphicFramePr>
        <p:xfrm>
          <a:off x="333925" y="1610670"/>
          <a:ext cx="3000000" cy="3000000"/>
        </p:xfrm>
        <a:graphic>
          <a:graphicData uri="http://schemas.openxmlformats.org/drawingml/2006/table">
            <a:tbl>
              <a:tblPr>
                <a:noFill/>
                <a:tableStyleId>{9CD0FA57-B2FE-4F4F-89D4-AA1C974AAD1B}</a:tableStyleId>
              </a:tblPr>
              <a:tblGrid>
                <a:gridCol w="482775"/>
                <a:gridCol w="482775"/>
                <a:gridCol w="482775"/>
                <a:gridCol w="482775"/>
                <a:gridCol w="482775"/>
                <a:gridCol w="482775"/>
              </a:tblGrid>
              <a:tr h="274325">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80" name="Google Shape;180;p23"/>
          <p:cNvGraphicFramePr/>
          <p:nvPr/>
        </p:nvGraphicFramePr>
        <p:xfrm>
          <a:off x="4572025" y="1610670"/>
          <a:ext cx="3000000" cy="3000000"/>
        </p:xfrm>
        <a:graphic>
          <a:graphicData uri="http://schemas.openxmlformats.org/drawingml/2006/table">
            <a:tbl>
              <a:tblPr>
                <a:noFill/>
                <a:tableStyleId>{9CD0FA57-B2FE-4F4F-89D4-AA1C974AAD1B}</a:tableStyleId>
              </a:tblPr>
              <a:tblGrid>
                <a:gridCol w="482775"/>
                <a:gridCol w="482775"/>
                <a:gridCol w="482775"/>
                <a:gridCol w="482775"/>
                <a:gridCol w="482775"/>
                <a:gridCol w="482775"/>
              </a:tblGrid>
              <a:tr h="274325">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81" name="Google Shape;181;p23"/>
          <p:cNvPicPr preferRelativeResize="0"/>
          <p:nvPr/>
        </p:nvPicPr>
        <p:blipFill>
          <a:blip r:embed="rId4">
            <a:alphaModFix/>
          </a:blip>
          <a:stretch>
            <a:fillRect/>
          </a:stretch>
        </p:blipFill>
        <p:spPr>
          <a:xfrm>
            <a:off x="0" y="3842675"/>
            <a:ext cx="1343900" cy="130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descr="OU-Bar-1.png" id="186" name="Google Shape;186;p24"/>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187" name="Google Shape;187;p24"/>
          <p:cNvSpPr txBox="1"/>
          <p:nvPr>
            <p:ph idx="1" type="subTitle"/>
          </p:nvPr>
        </p:nvSpPr>
        <p:spPr>
          <a:xfrm>
            <a:off x="333925" y="1178400"/>
            <a:ext cx="4238100" cy="370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1" lang="en-US" sz="2400"/>
              <a:t>Sprint 3 (9/28 - 10/13)</a:t>
            </a:r>
            <a:endParaRPr b="1" sz="2400"/>
          </a:p>
          <a:p>
            <a:pPr indent="0" lvl="0" marL="0" marR="0" rtl="0" algn="l">
              <a:spcBef>
                <a:spcPts val="0"/>
              </a:spcBef>
              <a:spcAft>
                <a:spcPts val="0"/>
              </a:spcAft>
              <a:buClr>
                <a:srgbClr val="888888"/>
              </a:buClr>
              <a:buSzPts val="3200"/>
              <a:buFont typeface="Arial"/>
              <a:buNone/>
            </a:pPr>
            <a:r>
              <a:t/>
            </a:r>
            <a:endParaRPr b="1" sz="2400"/>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Implement UI/UX for application (login, registration, user account page, main landing page)</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Connect application to login server and database storing user information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Design UI/UX for transaction portal</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Setup transaction portal login at backend for admin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Setup QA for testing transaction portal login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Write user stories for Sprint 4</a:t>
            </a:r>
            <a:endParaRPr sz="1400">
              <a:solidFill>
                <a:schemeClr val="dk1"/>
              </a:solidFill>
            </a:endParaRPr>
          </a:p>
        </p:txBody>
      </p:sp>
      <p:sp>
        <p:nvSpPr>
          <p:cNvPr id="188" name="Google Shape;188;p24"/>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Project Plan</a:t>
            </a:r>
            <a:endParaRPr/>
          </a:p>
        </p:txBody>
      </p:sp>
      <p:sp>
        <p:nvSpPr>
          <p:cNvPr id="189" name="Google Shape;189;p24"/>
          <p:cNvSpPr txBox="1"/>
          <p:nvPr>
            <p:ph idx="1" type="subTitle"/>
          </p:nvPr>
        </p:nvSpPr>
        <p:spPr>
          <a:xfrm>
            <a:off x="4572025" y="1178400"/>
            <a:ext cx="4238100" cy="370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1" lang="en-US" sz="2400"/>
              <a:t>Sprint 4 (10/14 - 10/25)</a:t>
            </a:r>
            <a:endParaRPr b="1" sz="2400"/>
          </a:p>
          <a:p>
            <a:pPr indent="0" lvl="0" marL="0" marR="0" rtl="0" algn="l">
              <a:spcBef>
                <a:spcPts val="0"/>
              </a:spcBef>
              <a:spcAft>
                <a:spcPts val="0"/>
              </a:spcAft>
              <a:buClr>
                <a:srgbClr val="888888"/>
              </a:buClr>
              <a:buSzPts val="3200"/>
              <a:buFont typeface="Arial"/>
              <a:buNone/>
            </a:pPr>
            <a:r>
              <a:t/>
            </a:r>
            <a:endParaRPr b="1" sz="2400"/>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Implement UI/UX for application (settings, anything else unfinished)</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Implement UI/UX for transaction portal (login, main landing page, database queries)</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Finalize database design </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Setup QA for testing database queries and storage</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Write user stories for Sprint 5</a:t>
            </a:r>
            <a:endParaRPr sz="1400">
              <a:solidFill>
                <a:schemeClr val="dk1"/>
              </a:solidFill>
            </a:endParaRPr>
          </a:p>
        </p:txBody>
      </p:sp>
      <p:graphicFrame>
        <p:nvGraphicFramePr>
          <p:cNvPr id="190" name="Google Shape;190;p24"/>
          <p:cNvGraphicFramePr/>
          <p:nvPr/>
        </p:nvGraphicFramePr>
        <p:xfrm>
          <a:off x="333925" y="1616970"/>
          <a:ext cx="3000000" cy="3000000"/>
        </p:xfrm>
        <a:graphic>
          <a:graphicData uri="http://schemas.openxmlformats.org/drawingml/2006/table">
            <a:tbl>
              <a:tblPr>
                <a:noFill/>
                <a:tableStyleId>{9CD0FA57-B2FE-4F4F-89D4-AA1C974AAD1B}</a:tableStyleId>
              </a:tblPr>
              <a:tblGrid>
                <a:gridCol w="482775"/>
                <a:gridCol w="482775"/>
                <a:gridCol w="482775"/>
                <a:gridCol w="482775"/>
                <a:gridCol w="482775"/>
                <a:gridCol w="482775"/>
              </a:tblGrid>
              <a:tr h="274325">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91" name="Google Shape;191;p24"/>
          <p:cNvGraphicFramePr/>
          <p:nvPr/>
        </p:nvGraphicFramePr>
        <p:xfrm>
          <a:off x="4572025" y="1616970"/>
          <a:ext cx="3000000" cy="3000000"/>
        </p:xfrm>
        <a:graphic>
          <a:graphicData uri="http://schemas.openxmlformats.org/drawingml/2006/table">
            <a:tbl>
              <a:tblPr>
                <a:noFill/>
                <a:tableStyleId>{9CD0FA57-B2FE-4F4F-89D4-AA1C974AAD1B}</a:tableStyleId>
              </a:tblPr>
              <a:tblGrid>
                <a:gridCol w="482775"/>
                <a:gridCol w="482775"/>
                <a:gridCol w="482775"/>
                <a:gridCol w="482775"/>
                <a:gridCol w="482775"/>
                <a:gridCol w="482775"/>
              </a:tblGrid>
              <a:tr h="274325">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92" name="Google Shape;192;p24"/>
          <p:cNvPicPr preferRelativeResize="0"/>
          <p:nvPr/>
        </p:nvPicPr>
        <p:blipFill>
          <a:blip r:embed="rId4">
            <a:alphaModFix/>
          </a:blip>
          <a:stretch>
            <a:fillRect/>
          </a:stretch>
        </p:blipFill>
        <p:spPr>
          <a:xfrm>
            <a:off x="0" y="4609656"/>
            <a:ext cx="1782251" cy="5338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descr="OU-Bar-1.png" id="197" name="Google Shape;197;p25"/>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198" name="Google Shape;198;p25"/>
          <p:cNvSpPr txBox="1"/>
          <p:nvPr>
            <p:ph idx="1" type="subTitle"/>
          </p:nvPr>
        </p:nvSpPr>
        <p:spPr>
          <a:xfrm>
            <a:off x="333925" y="1178400"/>
            <a:ext cx="4238100" cy="370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1" lang="en-US" sz="2400"/>
              <a:t>Sprint 5 (10/26 - 11/8)</a:t>
            </a:r>
            <a:endParaRPr b="1" sz="2400"/>
          </a:p>
          <a:p>
            <a:pPr indent="0" lvl="0" marL="0" marR="0" rtl="0" algn="l">
              <a:spcBef>
                <a:spcPts val="0"/>
              </a:spcBef>
              <a:spcAft>
                <a:spcPts val="0"/>
              </a:spcAft>
              <a:buClr>
                <a:srgbClr val="888888"/>
              </a:buClr>
              <a:buSzPts val="3200"/>
              <a:buFont typeface="Arial"/>
              <a:buNone/>
            </a:pPr>
            <a:r>
              <a:t/>
            </a:r>
            <a:endParaRPr b="1" sz="2400"/>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Implement UI/UX for transaction portal (anything unfinished)</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Debug and testing for whole application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Feature lock by end of this sprint</a:t>
            </a:r>
            <a:endParaRPr sz="1400">
              <a:solidFill>
                <a:schemeClr val="dk1"/>
              </a:solidFill>
            </a:endParaRPr>
          </a:p>
        </p:txBody>
      </p:sp>
      <p:sp>
        <p:nvSpPr>
          <p:cNvPr id="199" name="Google Shape;199;p25"/>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Project Plan</a:t>
            </a:r>
            <a:endParaRPr/>
          </a:p>
        </p:txBody>
      </p:sp>
      <p:sp>
        <p:nvSpPr>
          <p:cNvPr id="200" name="Google Shape;200;p25"/>
          <p:cNvSpPr txBox="1"/>
          <p:nvPr>
            <p:ph idx="1" type="subTitle"/>
          </p:nvPr>
        </p:nvSpPr>
        <p:spPr>
          <a:xfrm>
            <a:off x="4572025" y="1178400"/>
            <a:ext cx="4238100" cy="370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1" lang="en-US" sz="2400"/>
              <a:t>Sprint 6 (11/9 - 11/22)</a:t>
            </a:r>
            <a:endParaRPr b="1" sz="2400"/>
          </a:p>
          <a:p>
            <a:pPr indent="0" lvl="0" marL="0" marR="0" rtl="0" algn="l">
              <a:spcBef>
                <a:spcPts val="0"/>
              </a:spcBef>
              <a:spcAft>
                <a:spcPts val="0"/>
              </a:spcAft>
              <a:buClr>
                <a:srgbClr val="888888"/>
              </a:buClr>
              <a:buSzPts val="3200"/>
              <a:buFont typeface="Arial"/>
              <a:buNone/>
            </a:pPr>
            <a:r>
              <a:t/>
            </a:r>
            <a:endParaRPr b="1" sz="2400"/>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Continue debug and testing</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Finish final documentation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Prepare final presentation and poster board</a:t>
            </a:r>
            <a:endParaRPr sz="1400">
              <a:solidFill>
                <a:schemeClr val="dk1"/>
              </a:solidFill>
            </a:endParaRPr>
          </a:p>
        </p:txBody>
      </p:sp>
      <p:graphicFrame>
        <p:nvGraphicFramePr>
          <p:cNvPr id="201" name="Google Shape;201;p25"/>
          <p:cNvGraphicFramePr/>
          <p:nvPr/>
        </p:nvGraphicFramePr>
        <p:xfrm>
          <a:off x="333925" y="1616970"/>
          <a:ext cx="3000000" cy="3000000"/>
        </p:xfrm>
        <a:graphic>
          <a:graphicData uri="http://schemas.openxmlformats.org/drawingml/2006/table">
            <a:tbl>
              <a:tblPr>
                <a:noFill/>
                <a:tableStyleId>{9CD0FA57-B2FE-4F4F-89D4-AA1C974AAD1B}</a:tableStyleId>
              </a:tblPr>
              <a:tblGrid>
                <a:gridCol w="482775"/>
                <a:gridCol w="482775"/>
                <a:gridCol w="482775"/>
                <a:gridCol w="482775"/>
                <a:gridCol w="482775"/>
                <a:gridCol w="482775"/>
              </a:tblGrid>
              <a:tr h="274325">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02" name="Google Shape;202;p25"/>
          <p:cNvGraphicFramePr/>
          <p:nvPr/>
        </p:nvGraphicFramePr>
        <p:xfrm>
          <a:off x="4572025" y="1616970"/>
          <a:ext cx="3000000" cy="3000000"/>
        </p:xfrm>
        <a:graphic>
          <a:graphicData uri="http://schemas.openxmlformats.org/drawingml/2006/table">
            <a:tbl>
              <a:tblPr>
                <a:noFill/>
                <a:tableStyleId>{9CD0FA57-B2FE-4F4F-89D4-AA1C974AAD1B}</a:tableStyleId>
              </a:tblPr>
              <a:tblGrid>
                <a:gridCol w="482775"/>
                <a:gridCol w="482775"/>
                <a:gridCol w="482775"/>
                <a:gridCol w="482775"/>
                <a:gridCol w="482775"/>
                <a:gridCol w="482775"/>
              </a:tblGrid>
              <a:tr h="274325">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noAutofit/>
                    </a:bodyPr>
                    <a:lstStyle/>
                    <a:p>
                      <a:pPr indent="0" lvl="0" marL="0" rtl="0" algn="l">
                        <a:spcBef>
                          <a:spcPts val="0"/>
                        </a:spcBef>
                        <a:spcAft>
                          <a:spcPts val="0"/>
                        </a:spcAft>
                        <a:buNone/>
                      </a:pPr>
                      <a:r>
                        <a:t/>
                      </a:r>
                      <a:endParaRPr sz="600">
                        <a:latin typeface="Comic Sans MS"/>
                        <a:ea typeface="Comic Sans MS"/>
                        <a:cs typeface="Comic Sans MS"/>
                        <a:sym typeface="Comic Sans M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r>
            </a:tbl>
          </a:graphicData>
        </a:graphic>
      </p:graphicFrame>
      <p:pic>
        <p:nvPicPr>
          <p:cNvPr id="203" name="Google Shape;203;p25"/>
          <p:cNvPicPr preferRelativeResize="0"/>
          <p:nvPr/>
        </p:nvPicPr>
        <p:blipFill>
          <a:blip r:embed="rId4">
            <a:alphaModFix/>
          </a:blip>
          <a:stretch>
            <a:fillRect/>
          </a:stretch>
        </p:blipFill>
        <p:spPr>
          <a:xfrm>
            <a:off x="0" y="3842675"/>
            <a:ext cx="1343900" cy="130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descr="OU-Bar-1.png" id="208" name="Google Shape;208;p26"/>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209" name="Google Shape;209;p26"/>
          <p:cNvSpPr txBox="1"/>
          <p:nvPr>
            <p:ph idx="1" type="subTitle"/>
          </p:nvPr>
        </p:nvSpPr>
        <p:spPr>
          <a:xfrm>
            <a:off x="1371600" y="1748629"/>
            <a:ext cx="6400800" cy="24804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rgbClr val="888888"/>
              </a:buClr>
              <a:buSzPts val="1400"/>
              <a:buFont typeface="Calibri"/>
              <a:buChar char="●"/>
            </a:pPr>
            <a:r>
              <a:rPr lang="en-US" sz="1400"/>
              <a:t>Integrating facial recognition and QR code scanning is new to us, could have unexpected challenges</a:t>
            </a:r>
            <a:endParaRPr sz="1400"/>
          </a:p>
          <a:p>
            <a:pPr indent="-317500" lvl="0" marL="457200" marR="0" rtl="0" algn="l">
              <a:spcBef>
                <a:spcPts val="0"/>
              </a:spcBef>
              <a:spcAft>
                <a:spcPts val="0"/>
              </a:spcAft>
              <a:buClr>
                <a:srgbClr val="888888"/>
              </a:buClr>
              <a:buSzPts val="1400"/>
              <a:buFont typeface="Calibri"/>
              <a:buChar char="●"/>
            </a:pPr>
            <a:r>
              <a:rPr lang="en-US" sz="1400"/>
              <a:t>Making sure all data is secured throughout the entire transaction process is important </a:t>
            </a:r>
            <a:endParaRPr sz="1400"/>
          </a:p>
          <a:p>
            <a:pPr indent="0" lvl="0" marL="457200" marR="0" rtl="0" algn="l">
              <a:spcBef>
                <a:spcPts val="0"/>
              </a:spcBef>
              <a:spcAft>
                <a:spcPts val="0"/>
              </a:spcAft>
              <a:buNone/>
            </a:pPr>
            <a:r>
              <a:t/>
            </a:r>
            <a:endParaRPr sz="1400"/>
          </a:p>
        </p:txBody>
      </p:sp>
      <p:sp>
        <p:nvSpPr>
          <p:cNvPr id="210" name="Google Shape;210;p26"/>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Risks &amp; Challenges</a:t>
            </a:r>
            <a:endParaRPr/>
          </a:p>
        </p:txBody>
      </p:sp>
      <p:pic>
        <p:nvPicPr>
          <p:cNvPr id="211" name="Google Shape;211;p26"/>
          <p:cNvPicPr preferRelativeResize="0"/>
          <p:nvPr/>
        </p:nvPicPr>
        <p:blipFill>
          <a:blip r:embed="rId4">
            <a:alphaModFix/>
          </a:blip>
          <a:stretch>
            <a:fillRect/>
          </a:stretch>
        </p:blipFill>
        <p:spPr>
          <a:xfrm>
            <a:off x="7715250" y="1539525"/>
            <a:ext cx="1428750" cy="1428750"/>
          </a:xfrm>
          <a:prstGeom prst="rect">
            <a:avLst/>
          </a:prstGeom>
          <a:noFill/>
          <a:ln>
            <a:noFill/>
          </a:ln>
        </p:spPr>
      </p:pic>
      <p:pic>
        <p:nvPicPr>
          <p:cNvPr id="212" name="Google Shape;212;p26"/>
          <p:cNvPicPr preferRelativeResize="0"/>
          <p:nvPr/>
        </p:nvPicPr>
        <p:blipFill>
          <a:blip r:embed="rId5">
            <a:alphaModFix/>
          </a:blip>
          <a:stretch>
            <a:fillRect/>
          </a:stretch>
        </p:blipFill>
        <p:spPr>
          <a:xfrm>
            <a:off x="3050" y="4229100"/>
            <a:ext cx="3052726" cy="91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OU-Bar-1.png" id="217" name="Google Shape;217;p27"/>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218" name="Google Shape;218;p27"/>
          <p:cNvSpPr txBox="1"/>
          <p:nvPr>
            <p:ph idx="1" type="subTitle"/>
          </p:nvPr>
        </p:nvSpPr>
        <p:spPr>
          <a:xfrm>
            <a:off x="1371600" y="1748629"/>
            <a:ext cx="6400800" cy="24804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rgbClr val="888888"/>
              </a:buClr>
              <a:buSzPts val="1400"/>
              <a:buFont typeface="Calibri"/>
              <a:buChar char="●"/>
            </a:pPr>
            <a:r>
              <a:rPr lang="en-US" sz="1400"/>
              <a:t>Research and test facial recognition system and QR code integration early to get ahead of potential problems</a:t>
            </a:r>
            <a:endParaRPr sz="1400"/>
          </a:p>
          <a:p>
            <a:pPr indent="-317500" lvl="0" marL="457200" marR="0" rtl="0" algn="l">
              <a:spcBef>
                <a:spcPts val="0"/>
              </a:spcBef>
              <a:spcAft>
                <a:spcPts val="0"/>
              </a:spcAft>
              <a:buSzPts val="1400"/>
              <a:buChar char="●"/>
            </a:pPr>
            <a:r>
              <a:rPr lang="en-US" sz="1400"/>
              <a:t>Thoroughly test and monitor security of data during every sprint</a:t>
            </a:r>
            <a:endParaRPr sz="1400"/>
          </a:p>
        </p:txBody>
      </p:sp>
      <p:sp>
        <p:nvSpPr>
          <p:cNvPr id="219" name="Google Shape;219;p27"/>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Risks Mitigation</a:t>
            </a:r>
            <a:endParaRPr/>
          </a:p>
        </p:txBody>
      </p:sp>
      <p:pic>
        <p:nvPicPr>
          <p:cNvPr id="220" name="Google Shape;220;p27"/>
          <p:cNvPicPr preferRelativeResize="0"/>
          <p:nvPr/>
        </p:nvPicPr>
        <p:blipFill>
          <a:blip r:embed="rId4">
            <a:alphaModFix/>
          </a:blip>
          <a:stretch>
            <a:fillRect/>
          </a:stretch>
        </p:blipFill>
        <p:spPr>
          <a:xfrm>
            <a:off x="7715250" y="1530750"/>
            <a:ext cx="1428750" cy="1428750"/>
          </a:xfrm>
          <a:prstGeom prst="rect">
            <a:avLst/>
          </a:prstGeom>
          <a:noFill/>
          <a:ln>
            <a:noFill/>
          </a:ln>
        </p:spPr>
      </p:pic>
      <p:pic>
        <p:nvPicPr>
          <p:cNvPr id="221" name="Google Shape;221;p27"/>
          <p:cNvPicPr preferRelativeResize="0"/>
          <p:nvPr/>
        </p:nvPicPr>
        <p:blipFill>
          <a:blip r:embed="rId5">
            <a:alphaModFix/>
          </a:blip>
          <a:stretch>
            <a:fillRect/>
          </a:stretch>
        </p:blipFill>
        <p:spPr>
          <a:xfrm>
            <a:off x="0" y="3842675"/>
            <a:ext cx="1343900" cy="130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descr="OU-Bar-1.png" id="226" name="Google Shape;226;p28"/>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227" name="Google Shape;227;p28"/>
          <p:cNvSpPr txBox="1"/>
          <p:nvPr>
            <p:ph idx="1" type="subTitle"/>
          </p:nvPr>
        </p:nvSpPr>
        <p:spPr>
          <a:xfrm>
            <a:off x="1371600" y="1748629"/>
            <a:ext cx="6400800" cy="24804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As a user, I want to be able to create an account on PAyTEL that is tied to my personal google account.</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As a user, I want to be able to login to my PAyTEL account using my personal google account.</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As a user, I want to make sure my account is secure by using facial recognition in addition to my login information.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As a user, I want to be able to add information to my PAyTEL profile including credit card details and name.</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US" sz="1400">
                <a:solidFill>
                  <a:schemeClr val="dk1"/>
                </a:solidFill>
              </a:rPr>
              <a:t>As an administrator, I want to be able to access the PAyTEL web portal to view transactions and user information.</a:t>
            </a:r>
            <a:endParaRPr sz="1400"/>
          </a:p>
        </p:txBody>
      </p:sp>
      <p:sp>
        <p:nvSpPr>
          <p:cNvPr id="228" name="Google Shape;228;p28"/>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User Stories for Sprint 2</a:t>
            </a:r>
            <a:endParaRPr/>
          </a:p>
        </p:txBody>
      </p:sp>
      <p:pic>
        <p:nvPicPr>
          <p:cNvPr id="229" name="Google Shape;229;p28"/>
          <p:cNvPicPr preferRelativeResize="0"/>
          <p:nvPr/>
        </p:nvPicPr>
        <p:blipFill>
          <a:blip r:embed="rId4">
            <a:alphaModFix/>
          </a:blip>
          <a:stretch>
            <a:fillRect/>
          </a:stretch>
        </p:blipFill>
        <p:spPr>
          <a:xfrm>
            <a:off x="3050" y="4378025"/>
            <a:ext cx="2555525" cy="765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OU-full-Grizz.png" id="234" name="Google Shape;234;p29"/>
          <p:cNvPicPr preferRelativeResize="0"/>
          <p:nvPr/>
        </p:nvPicPr>
        <p:blipFill rotWithShape="1">
          <a:blip r:embed="rId3">
            <a:alphaModFix/>
          </a:blip>
          <a:srcRect b="0" l="0" r="0" t="0"/>
          <a:stretch/>
        </p:blipFill>
        <p:spPr>
          <a:xfrm>
            <a:off x="0" y="0"/>
            <a:ext cx="9139606"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descr="bottom-black with gold.pdf" id="89" name="Google Shape;89;p14"/>
          <p:cNvPicPr preferRelativeResize="0"/>
          <p:nvPr/>
        </p:nvPicPr>
        <p:blipFill rotWithShape="1">
          <a:blip r:embed="rId3">
            <a:alphaModFix/>
          </a:blip>
          <a:srcRect b="0" l="0" r="0" t="0"/>
          <a:stretch/>
        </p:blipFill>
        <p:spPr>
          <a:xfrm>
            <a:off x="0" y="4686300"/>
            <a:ext cx="9143998" cy="457200"/>
          </a:xfrm>
          <a:prstGeom prst="rect">
            <a:avLst/>
          </a:prstGeom>
          <a:noFill/>
          <a:ln>
            <a:noFill/>
          </a:ln>
        </p:spPr>
      </p:pic>
      <p:sp>
        <p:nvSpPr>
          <p:cNvPr id="90" name="Google Shape;90;p14"/>
          <p:cNvSpPr txBox="1"/>
          <p:nvPr/>
        </p:nvSpPr>
        <p:spPr>
          <a:xfrm>
            <a:off x="901500" y="1370725"/>
            <a:ext cx="7341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idx="4294967295" type="ctrTitle"/>
          </p:nvPr>
        </p:nvSpPr>
        <p:spPr>
          <a:xfrm>
            <a:off x="685800" y="859507"/>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Sprint #1</a:t>
            </a:r>
            <a:endParaRPr/>
          </a:p>
          <a:p>
            <a:pPr indent="0" lvl="0" marL="0" rtl="0" algn="ctr">
              <a:spcBef>
                <a:spcPts val="0"/>
              </a:spcBef>
              <a:spcAft>
                <a:spcPts val="0"/>
              </a:spcAft>
              <a:buNone/>
            </a:pPr>
            <a:r>
              <a:rPr lang="en-US"/>
              <a:t>Project #9 - PAyTEL</a:t>
            </a:r>
            <a:endParaRPr/>
          </a:p>
        </p:txBody>
      </p:sp>
      <p:sp>
        <p:nvSpPr>
          <p:cNvPr id="92" name="Google Shape;92;p14"/>
          <p:cNvSpPr txBox="1"/>
          <p:nvPr>
            <p:ph idx="4294967295" type="subTitle"/>
          </p:nvPr>
        </p:nvSpPr>
        <p:spPr>
          <a:xfrm>
            <a:off x="1371600" y="2176338"/>
            <a:ext cx="6400800" cy="13143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sz="2400"/>
              <a:t>Alexander Dapoz, Anthony Calandra, Axel Van Hoyweghen, Lauren Lingeman, Marsol Daman, Noah McGivern</a:t>
            </a:r>
            <a:endParaRPr sz="2400"/>
          </a:p>
        </p:txBody>
      </p:sp>
      <p:pic>
        <p:nvPicPr>
          <p:cNvPr id="93" name="Google Shape;93;p14"/>
          <p:cNvPicPr preferRelativeResize="0"/>
          <p:nvPr/>
        </p:nvPicPr>
        <p:blipFill>
          <a:blip r:embed="rId4">
            <a:alphaModFix/>
          </a:blip>
          <a:stretch>
            <a:fillRect/>
          </a:stretch>
        </p:blipFill>
        <p:spPr>
          <a:xfrm>
            <a:off x="0" y="3412825"/>
            <a:ext cx="4251499" cy="1273475"/>
          </a:xfrm>
          <a:prstGeom prst="rect">
            <a:avLst/>
          </a:prstGeom>
          <a:noFill/>
          <a:ln>
            <a:noFill/>
          </a:ln>
        </p:spPr>
      </p:pic>
      <p:pic>
        <p:nvPicPr>
          <p:cNvPr id="94" name="Google Shape;94;p14"/>
          <p:cNvPicPr preferRelativeResize="0"/>
          <p:nvPr/>
        </p:nvPicPr>
        <p:blipFill>
          <a:blip r:embed="rId5">
            <a:alphaModFix/>
          </a:blip>
          <a:stretch>
            <a:fillRect/>
          </a:stretch>
        </p:blipFill>
        <p:spPr>
          <a:xfrm>
            <a:off x="7261025" y="0"/>
            <a:ext cx="1882975" cy="182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descr="OU-Bar-1.png" id="99" name="Google Shape;99;p15"/>
          <p:cNvPicPr preferRelativeResize="0"/>
          <p:nvPr/>
        </p:nvPicPr>
        <p:blipFill rotWithShape="1">
          <a:blip r:embed="rId3">
            <a:alphaModFix/>
          </a:blip>
          <a:srcRect b="0" l="0" r="0" t="0"/>
          <a:stretch/>
        </p:blipFill>
        <p:spPr>
          <a:xfrm>
            <a:off x="3048" y="0"/>
            <a:ext cx="9140952" cy="914400"/>
          </a:xfrm>
          <a:prstGeom prst="rect">
            <a:avLst/>
          </a:prstGeom>
          <a:noFill/>
          <a:ln>
            <a:noFill/>
          </a:ln>
        </p:spPr>
      </p:pic>
      <p:sp>
        <p:nvSpPr>
          <p:cNvPr id="100" name="Google Shape;100;p15"/>
          <p:cNvSpPr txBox="1"/>
          <p:nvPr>
            <p:ph idx="1" type="subTitle"/>
          </p:nvPr>
        </p:nvSpPr>
        <p:spPr>
          <a:xfrm>
            <a:off x="1371600" y="1422354"/>
            <a:ext cx="6400800" cy="24804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rgbClr val="888888"/>
              </a:buClr>
              <a:buSzPts val="1800"/>
              <a:buFont typeface="Calibri"/>
              <a:buChar char="●"/>
            </a:pPr>
            <a:r>
              <a:rPr lang="en-US" sz="1800"/>
              <a:t>Credit card fraud is currently at an all time high due to popularity of cyber retail making identity checks difficult</a:t>
            </a:r>
            <a:endParaRPr sz="1800"/>
          </a:p>
          <a:p>
            <a:pPr indent="0" lvl="0" marL="457200" marR="0" rtl="0" algn="l">
              <a:spcBef>
                <a:spcPts val="0"/>
              </a:spcBef>
              <a:spcAft>
                <a:spcPts val="0"/>
              </a:spcAft>
              <a:buNone/>
            </a:pPr>
            <a:r>
              <a:t/>
            </a:r>
            <a:endParaRPr sz="1800"/>
          </a:p>
          <a:p>
            <a:pPr indent="-342900" lvl="0" marL="457200" marR="0" rtl="0" algn="l">
              <a:spcBef>
                <a:spcPts val="0"/>
              </a:spcBef>
              <a:spcAft>
                <a:spcPts val="0"/>
              </a:spcAft>
              <a:buSzPts val="1800"/>
              <a:buChar char="●"/>
            </a:pPr>
            <a:r>
              <a:rPr lang="en-US" sz="1800"/>
              <a:t>Purpose of this project is to create a new system for secure transactions utilizing front-facing mobile cameras as well as fingerprint and username/password authentication</a:t>
            </a:r>
            <a:endParaRPr sz="1800"/>
          </a:p>
          <a:p>
            <a:pPr indent="0" lvl="0" marL="457200" marR="0" rtl="0" algn="l">
              <a:spcBef>
                <a:spcPts val="0"/>
              </a:spcBef>
              <a:spcAft>
                <a:spcPts val="0"/>
              </a:spcAft>
              <a:buNone/>
            </a:pPr>
            <a:r>
              <a:t/>
            </a:r>
            <a:endParaRPr sz="1800"/>
          </a:p>
          <a:p>
            <a:pPr indent="-342900" lvl="0" marL="457200" marR="0" rtl="0" algn="l">
              <a:spcBef>
                <a:spcPts val="0"/>
              </a:spcBef>
              <a:spcAft>
                <a:spcPts val="0"/>
              </a:spcAft>
              <a:buSzPts val="1800"/>
              <a:buChar char="●"/>
            </a:pPr>
            <a:r>
              <a:rPr lang="en-US" sz="1800"/>
              <a:t>System consists of a web portal and database for managing transactions, a buyer mobile app for approval of transactions, and a seller mobile app for issuing charges</a:t>
            </a:r>
            <a:endParaRPr sz="1800"/>
          </a:p>
          <a:p>
            <a:pPr indent="0" lvl="0" marL="457200" marR="0" rtl="0" algn="ctr">
              <a:spcBef>
                <a:spcPts val="0"/>
              </a:spcBef>
              <a:spcAft>
                <a:spcPts val="0"/>
              </a:spcAft>
              <a:buNone/>
            </a:pPr>
            <a:r>
              <a:t/>
            </a:r>
            <a:endParaRPr sz="1200"/>
          </a:p>
        </p:txBody>
      </p:sp>
      <p:sp>
        <p:nvSpPr>
          <p:cNvPr id="101" name="Google Shape;101;p15"/>
          <p:cNvSpPr txBox="1"/>
          <p:nvPr>
            <p:ph type="ctrTitle"/>
          </p:nvPr>
        </p:nvSpPr>
        <p:spPr>
          <a:xfrm>
            <a:off x="333921" y="0"/>
            <a:ext cx="5508079" cy="847484"/>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Project Vision</a:t>
            </a:r>
            <a:endParaRPr/>
          </a:p>
        </p:txBody>
      </p:sp>
      <p:pic>
        <p:nvPicPr>
          <p:cNvPr id="102" name="Google Shape;102;p15"/>
          <p:cNvPicPr preferRelativeResize="0"/>
          <p:nvPr/>
        </p:nvPicPr>
        <p:blipFill>
          <a:blip r:embed="rId4">
            <a:alphaModFix/>
          </a:blip>
          <a:stretch>
            <a:fillRect/>
          </a:stretch>
        </p:blipFill>
        <p:spPr>
          <a:xfrm>
            <a:off x="0" y="4476525"/>
            <a:ext cx="689050" cy="66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descr="OU-Bar-1.png" id="107" name="Google Shape;107;p16"/>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108" name="Google Shape;108;p16"/>
          <p:cNvSpPr txBox="1"/>
          <p:nvPr>
            <p:ph type="title"/>
          </p:nvPr>
        </p:nvSpPr>
        <p:spPr>
          <a:xfrm>
            <a:off x="342025" y="4"/>
            <a:ext cx="8229600" cy="8574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Project Requirements</a:t>
            </a:r>
            <a:endParaRPr/>
          </a:p>
        </p:txBody>
      </p:sp>
      <p:sp>
        <p:nvSpPr>
          <p:cNvPr id="109" name="Google Shape;109;p16"/>
          <p:cNvSpPr txBox="1"/>
          <p:nvPr>
            <p:ph idx="2" type="body"/>
          </p:nvPr>
        </p:nvSpPr>
        <p:spPr>
          <a:xfrm>
            <a:off x="105550" y="1197600"/>
            <a:ext cx="4391700" cy="3694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100">
                <a:solidFill>
                  <a:srgbClr val="000000"/>
                </a:solidFill>
              </a:rPr>
              <a:t>Functional Requirements</a:t>
            </a:r>
            <a:endParaRPr b="1" sz="1100">
              <a:solidFill>
                <a:srgbClr val="000000"/>
              </a:solidFill>
            </a:endParaRPr>
          </a:p>
          <a:p>
            <a:pPr indent="-304800" lvl="0" marL="457200" rtl="0" algn="l">
              <a:lnSpc>
                <a:spcPct val="115000"/>
              </a:lnSpc>
              <a:spcBef>
                <a:spcPts val="0"/>
              </a:spcBef>
              <a:spcAft>
                <a:spcPts val="0"/>
              </a:spcAft>
              <a:buSzPts val="1200"/>
              <a:buFont typeface="Calibri"/>
              <a:buChar char="•"/>
            </a:pPr>
            <a:r>
              <a:rPr b="1" lang="en-US" sz="1200"/>
              <a:t>User must be able to create a user account based on their Google login</a:t>
            </a:r>
            <a:endParaRPr b="1" sz="1200"/>
          </a:p>
          <a:p>
            <a:pPr indent="-304800" lvl="0" marL="457200" rtl="0" algn="l">
              <a:lnSpc>
                <a:spcPct val="115000"/>
              </a:lnSpc>
              <a:spcBef>
                <a:spcPts val="0"/>
              </a:spcBef>
              <a:spcAft>
                <a:spcPts val="0"/>
              </a:spcAft>
              <a:buSzPts val="1200"/>
              <a:buFont typeface="Calibri"/>
              <a:buChar char="•"/>
            </a:pPr>
            <a:r>
              <a:rPr lang="en-US" sz="1200"/>
              <a:t>User must be able to offer payment to another user (buyer role)</a:t>
            </a:r>
            <a:endParaRPr sz="1200"/>
          </a:p>
          <a:p>
            <a:pPr indent="-304800" lvl="0" marL="457200" rtl="0" algn="l">
              <a:lnSpc>
                <a:spcPct val="115000"/>
              </a:lnSpc>
              <a:spcBef>
                <a:spcPts val="0"/>
              </a:spcBef>
              <a:spcAft>
                <a:spcPts val="0"/>
              </a:spcAft>
              <a:buSzPts val="1200"/>
              <a:buFont typeface="Calibri"/>
              <a:buChar char="•"/>
            </a:pPr>
            <a:r>
              <a:rPr lang="en-US" sz="1200"/>
              <a:t>User must be able to accept payment from another user (seller role)</a:t>
            </a:r>
            <a:endParaRPr sz="1200"/>
          </a:p>
          <a:p>
            <a:pPr indent="-304800" lvl="0" marL="457200" rtl="0" algn="l">
              <a:lnSpc>
                <a:spcPct val="115000"/>
              </a:lnSpc>
              <a:spcBef>
                <a:spcPts val="0"/>
              </a:spcBef>
              <a:spcAft>
                <a:spcPts val="0"/>
              </a:spcAft>
              <a:buSzPts val="1200"/>
              <a:buFont typeface="Calibri"/>
              <a:buChar char="•"/>
            </a:pPr>
            <a:r>
              <a:rPr b="1" lang="en-US" sz="1200"/>
              <a:t>User must pass face scan to access their personal account</a:t>
            </a:r>
            <a:endParaRPr b="1" sz="1200"/>
          </a:p>
          <a:p>
            <a:pPr indent="-304800" lvl="0" marL="457200" rtl="0" algn="l">
              <a:lnSpc>
                <a:spcPct val="115000"/>
              </a:lnSpc>
              <a:spcBef>
                <a:spcPts val="0"/>
              </a:spcBef>
              <a:spcAft>
                <a:spcPts val="0"/>
              </a:spcAft>
              <a:buSzPts val="1200"/>
              <a:buFont typeface="Calibri"/>
              <a:buChar char="•"/>
            </a:pPr>
            <a:r>
              <a:rPr lang="en-US" sz="1200"/>
              <a:t>User must be able to see their transaction history </a:t>
            </a:r>
            <a:endParaRPr sz="1200"/>
          </a:p>
          <a:p>
            <a:pPr indent="-304800" lvl="0" marL="457200" rtl="0" algn="l">
              <a:lnSpc>
                <a:spcPct val="115000"/>
              </a:lnSpc>
              <a:spcBef>
                <a:spcPts val="0"/>
              </a:spcBef>
              <a:spcAft>
                <a:spcPts val="0"/>
              </a:spcAft>
              <a:buSzPts val="1200"/>
              <a:buFont typeface="Calibri"/>
              <a:buChar char="•"/>
            </a:pPr>
            <a:r>
              <a:rPr lang="en-US" sz="1200"/>
              <a:t>User must be able to change their payment method through the settings page</a:t>
            </a:r>
            <a:endParaRPr sz="1200"/>
          </a:p>
          <a:p>
            <a:pPr indent="-304800" lvl="0" marL="457200" rtl="0" algn="l">
              <a:lnSpc>
                <a:spcPct val="115000"/>
              </a:lnSpc>
              <a:spcBef>
                <a:spcPts val="0"/>
              </a:spcBef>
              <a:spcAft>
                <a:spcPts val="0"/>
              </a:spcAft>
              <a:buSzPts val="1200"/>
              <a:buFont typeface="Calibri"/>
              <a:buChar char="•"/>
            </a:pPr>
            <a:r>
              <a:rPr b="1" lang="en-US" sz="1200"/>
              <a:t>User must be able to generate a QR code</a:t>
            </a:r>
            <a:endParaRPr b="1" sz="1200"/>
          </a:p>
          <a:p>
            <a:pPr indent="-304800" lvl="0" marL="457200" rtl="0" algn="l">
              <a:lnSpc>
                <a:spcPct val="115000"/>
              </a:lnSpc>
              <a:spcBef>
                <a:spcPts val="0"/>
              </a:spcBef>
              <a:spcAft>
                <a:spcPts val="0"/>
              </a:spcAft>
              <a:buSzPts val="1200"/>
              <a:buFont typeface="Calibri"/>
              <a:buChar char="•"/>
            </a:pPr>
            <a:r>
              <a:rPr b="1" lang="en-US" sz="1200"/>
              <a:t>User must be able to scan a QR code </a:t>
            </a:r>
            <a:endParaRPr b="1" sz="1200"/>
          </a:p>
          <a:p>
            <a:pPr indent="-304800" lvl="0" marL="457200" rtl="0" algn="l">
              <a:lnSpc>
                <a:spcPct val="115000"/>
              </a:lnSpc>
              <a:spcBef>
                <a:spcPts val="0"/>
              </a:spcBef>
              <a:spcAft>
                <a:spcPts val="0"/>
              </a:spcAft>
              <a:buSzPts val="1200"/>
              <a:buFont typeface="Calibri"/>
              <a:buChar char="•"/>
            </a:pPr>
            <a:r>
              <a:rPr lang="en-US" sz="1200"/>
              <a:t>Admin must be able to access all transactions</a:t>
            </a:r>
            <a:endParaRPr sz="1200"/>
          </a:p>
          <a:p>
            <a:pPr indent="-304800" lvl="0" marL="457200" rtl="0" algn="l">
              <a:lnSpc>
                <a:spcPct val="115000"/>
              </a:lnSpc>
              <a:spcBef>
                <a:spcPts val="0"/>
              </a:spcBef>
              <a:spcAft>
                <a:spcPts val="0"/>
              </a:spcAft>
              <a:buSzPts val="1200"/>
              <a:buFont typeface="Calibri"/>
              <a:buChar char="•"/>
            </a:pPr>
            <a:r>
              <a:rPr lang="en-US" sz="1200"/>
              <a:t>Admin must be able to report malicious transactions to users</a:t>
            </a:r>
            <a:endParaRPr sz="1200"/>
          </a:p>
          <a:p>
            <a:pPr indent="0" lvl="0" marL="0" rtl="0" algn="l">
              <a:spcBef>
                <a:spcPts val="480"/>
              </a:spcBef>
              <a:spcAft>
                <a:spcPts val="0"/>
              </a:spcAft>
              <a:buNone/>
            </a:pPr>
            <a:r>
              <a:t/>
            </a:r>
            <a:endParaRPr sz="1400"/>
          </a:p>
        </p:txBody>
      </p:sp>
      <p:sp>
        <p:nvSpPr>
          <p:cNvPr id="110" name="Google Shape;110;p16"/>
          <p:cNvSpPr txBox="1"/>
          <p:nvPr>
            <p:ph idx="4" type="body"/>
          </p:nvPr>
        </p:nvSpPr>
        <p:spPr>
          <a:xfrm>
            <a:off x="4645025" y="1197600"/>
            <a:ext cx="4391700" cy="3694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100">
                <a:solidFill>
                  <a:srgbClr val="000000"/>
                </a:solidFill>
              </a:rPr>
              <a:t>Non-functional Requirements</a:t>
            </a:r>
            <a:endParaRPr b="1" sz="1100">
              <a:solidFill>
                <a:srgbClr val="000000"/>
              </a:solidFill>
            </a:endParaRPr>
          </a:p>
          <a:p>
            <a:pPr indent="-304800" lvl="0" marL="457200" rtl="0" algn="l">
              <a:lnSpc>
                <a:spcPct val="115000"/>
              </a:lnSpc>
              <a:spcBef>
                <a:spcPts val="0"/>
              </a:spcBef>
              <a:spcAft>
                <a:spcPts val="0"/>
              </a:spcAft>
              <a:buSzPts val="1200"/>
              <a:buFont typeface="Calibri"/>
              <a:buChar char="•"/>
            </a:pPr>
            <a:r>
              <a:rPr lang="en-US" sz="1200"/>
              <a:t>User must have a valid Google login consisting of username and password</a:t>
            </a:r>
            <a:endParaRPr sz="1200"/>
          </a:p>
          <a:p>
            <a:pPr indent="-304800" lvl="0" marL="457200" rtl="0" algn="l">
              <a:lnSpc>
                <a:spcPct val="115000"/>
              </a:lnSpc>
              <a:spcBef>
                <a:spcPts val="0"/>
              </a:spcBef>
              <a:spcAft>
                <a:spcPts val="0"/>
              </a:spcAft>
              <a:buSzPts val="1200"/>
              <a:buFont typeface="Calibri"/>
              <a:buChar char="•"/>
            </a:pPr>
            <a:r>
              <a:rPr lang="en-US" sz="1200"/>
              <a:t>User must have a valid credit card</a:t>
            </a:r>
            <a:endParaRPr sz="1200"/>
          </a:p>
          <a:p>
            <a:pPr indent="-304800" lvl="0" marL="457200" rtl="0" algn="l">
              <a:lnSpc>
                <a:spcPct val="115000"/>
              </a:lnSpc>
              <a:spcBef>
                <a:spcPts val="0"/>
              </a:spcBef>
              <a:spcAft>
                <a:spcPts val="0"/>
              </a:spcAft>
              <a:buSzPts val="1200"/>
              <a:buFont typeface="Calibri"/>
              <a:buChar char="•"/>
            </a:pPr>
            <a:r>
              <a:rPr b="1" lang="en-US" sz="1200"/>
              <a:t>User must have an phone running Android API 26 or higher</a:t>
            </a:r>
            <a:endParaRPr b="1" sz="1200"/>
          </a:p>
          <a:p>
            <a:pPr indent="-304800" lvl="0" marL="457200" rtl="0" algn="l">
              <a:lnSpc>
                <a:spcPct val="115000"/>
              </a:lnSpc>
              <a:spcBef>
                <a:spcPts val="0"/>
              </a:spcBef>
              <a:spcAft>
                <a:spcPts val="0"/>
              </a:spcAft>
              <a:buSzPts val="1200"/>
              <a:buFont typeface="Calibri"/>
              <a:buChar char="•"/>
            </a:pPr>
            <a:r>
              <a:rPr lang="en-US" sz="1200"/>
              <a:t>Database must store user account information securely </a:t>
            </a:r>
            <a:endParaRPr sz="1200"/>
          </a:p>
          <a:p>
            <a:pPr indent="-304800" lvl="0" marL="457200" rtl="0" algn="l">
              <a:lnSpc>
                <a:spcPct val="115000"/>
              </a:lnSpc>
              <a:spcBef>
                <a:spcPts val="0"/>
              </a:spcBef>
              <a:spcAft>
                <a:spcPts val="0"/>
              </a:spcAft>
              <a:buSzPts val="1200"/>
              <a:buFont typeface="Calibri"/>
              <a:buChar char="•"/>
            </a:pPr>
            <a:r>
              <a:rPr b="1" lang="en-US" sz="1200"/>
              <a:t>Database must store all transactions</a:t>
            </a:r>
            <a:endParaRPr b="1" sz="1200"/>
          </a:p>
          <a:p>
            <a:pPr indent="-304800" lvl="0" marL="457200" rtl="0" algn="l">
              <a:lnSpc>
                <a:spcPct val="115000"/>
              </a:lnSpc>
              <a:spcBef>
                <a:spcPts val="0"/>
              </a:spcBef>
              <a:spcAft>
                <a:spcPts val="0"/>
              </a:spcAft>
              <a:buSzPts val="1200"/>
              <a:buFont typeface="Calibri"/>
              <a:buChar char="•"/>
            </a:pPr>
            <a:r>
              <a:rPr lang="en-US" sz="1200"/>
              <a:t>Server must be able to handle all incoming transactions real-time</a:t>
            </a:r>
            <a:endParaRPr sz="1200"/>
          </a:p>
          <a:p>
            <a:pPr indent="-304800" lvl="0" marL="457200" rtl="0" algn="l">
              <a:lnSpc>
                <a:spcPct val="115000"/>
              </a:lnSpc>
              <a:spcBef>
                <a:spcPts val="0"/>
              </a:spcBef>
              <a:spcAft>
                <a:spcPts val="0"/>
              </a:spcAft>
              <a:buSzPts val="1200"/>
              <a:buFont typeface="Calibri"/>
              <a:buChar char="•"/>
            </a:pPr>
            <a:r>
              <a:rPr lang="en-US" sz="1200"/>
              <a:t>Website and mobile app must both use the same color palette throughout.</a:t>
            </a:r>
            <a:endParaRPr sz="1200"/>
          </a:p>
          <a:p>
            <a:pPr indent="-304800" lvl="0" marL="457200" rtl="0" algn="l">
              <a:lnSpc>
                <a:spcPct val="115000"/>
              </a:lnSpc>
              <a:spcBef>
                <a:spcPts val="0"/>
              </a:spcBef>
              <a:spcAft>
                <a:spcPts val="0"/>
              </a:spcAft>
              <a:buSzPts val="1200"/>
              <a:buFont typeface="Calibri"/>
              <a:buChar char="•"/>
            </a:pPr>
            <a:r>
              <a:rPr lang="en-US" sz="1200"/>
              <a:t>Data must be encrypted when transferred between web-app / mobile-app and the server</a:t>
            </a:r>
            <a:endParaRPr sz="1200"/>
          </a:p>
          <a:p>
            <a:pPr indent="-304800" lvl="0" marL="457200" rtl="0" algn="l">
              <a:lnSpc>
                <a:spcPct val="115000"/>
              </a:lnSpc>
              <a:spcBef>
                <a:spcPts val="0"/>
              </a:spcBef>
              <a:spcAft>
                <a:spcPts val="0"/>
              </a:spcAft>
              <a:buSzPts val="1200"/>
              <a:buFont typeface="Calibri"/>
              <a:buChar char="•"/>
            </a:pPr>
            <a:r>
              <a:rPr lang="en-US" sz="1200"/>
              <a:t>Web-app interface must be responsive for variable screen sizes</a:t>
            </a:r>
            <a:endParaRPr sz="1200"/>
          </a:p>
          <a:p>
            <a:pPr indent="-304800" lvl="0" marL="457200" rtl="0" algn="l">
              <a:lnSpc>
                <a:spcPct val="115000"/>
              </a:lnSpc>
              <a:spcBef>
                <a:spcPts val="0"/>
              </a:spcBef>
              <a:spcAft>
                <a:spcPts val="0"/>
              </a:spcAft>
              <a:buSzPts val="1200"/>
              <a:buFont typeface="Calibri"/>
              <a:buChar char="•"/>
            </a:pPr>
            <a:r>
              <a:rPr lang="en-US" sz="1200"/>
              <a:t>Server must remove pending transactions that have timed out</a:t>
            </a:r>
            <a:endParaRPr b="1" sz="1200">
              <a:solidFill>
                <a:srgbClr val="000000"/>
              </a:solidFill>
            </a:endParaRPr>
          </a:p>
          <a:p>
            <a:pPr indent="0" lvl="0" marL="0" rtl="0" algn="l">
              <a:spcBef>
                <a:spcPts val="48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OU-Bar-1.png" id="115" name="Google Shape;115;p17"/>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116" name="Google Shape;116;p17"/>
          <p:cNvSpPr txBox="1"/>
          <p:nvPr>
            <p:ph idx="1" type="subTitle"/>
          </p:nvPr>
        </p:nvSpPr>
        <p:spPr>
          <a:xfrm>
            <a:off x="1371600" y="1748629"/>
            <a:ext cx="6400800" cy="248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lang="en-US" sz="2400"/>
              <a:t>Collaboration tools:</a:t>
            </a:r>
            <a:endParaRPr sz="2400"/>
          </a:p>
          <a:p>
            <a:pPr indent="-317500" lvl="0" marL="457200" marR="0" rtl="0" algn="l">
              <a:spcBef>
                <a:spcPts val="0"/>
              </a:spcBef>
              <a:spcAft>
                <a:spcPts val="0"/>
              </a:spcAft>
              <a:buSzPts val="1400"/>
              <a:buChar char="●"/>
            </a:pPr>
            <a:r>
              <a:rPr lang="en-US" sz="1400"/>
              <a:t>GitHub</a:t>
            </a:r>
            <a:endParaRPr sz="1400"/>
          </a:p>
          <a:p>
            <a:pPr indent="-317500" lvl="0" marL="457200" marR="0" rtl="0" algn="l">
              <a:spcBef>
                <a:spcPts val="0"/>
              </a:spcBef>
              <a:spcAft>
                <a:spcPts val="0"/>
              </a:spcAft>
              <a:buSzPts val="1400"/>
              <a:buChar char="●"/>
            </a:pPr>
            <a:r>
              <a:rPr lang="en-US" sz="1400"/>
              <a:t>Slack</a:t>
            </a:r>
            <a:endParaRPr sz="1400"/>
          </a:p>
          <a:p>
            <a:pPr indent="-317500" lvl="0" marL="457200" marR="0" rtl="0" algn="l">
              <a:spcBef>
                <a:spcPts val="0"/>
              </a:spcBef>
              <a:spcAft>
                <a:spcPts val="0"/>
              </a:spcAft>
              <a:buSzPts val="1400"/>
              <a:buChar char="●"/>
            </a:pPr>
            <a:r>
              <a:rPr lang="en-US" sz="1400"/>
              <a:t>Google Drive</a:t>
            </a:r>
            <a:endParaRPr sz="1400"/>
          </a:p>
        </p:txBody>
      </p:sp>
      <p:sp>
        <p:nvSpPr>
          <p:cNvPr id="117" name="Google Shape;117;p17"/>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Project Tools</a:t>
            </a:r>
            <a:endParaRPr/>
          </a:p>
        </p:txBody>
      </p:sp>
      <p:pic>
        <p:nvPicPr>
          <p:cNvPr id="118" name="Google Shape;118;p17"/>
          <p:cNvPicPr preferRelativeResize="0"/>
          <p:nvPr/>
        </p:nvPicPr>
        <p:blipFill>
          <a:blip r:embed="rId4">
            <a:alphaModFix/>
          </a:blip>
          <a:stretch>
            <a:fillRect/>
          </a:stretch>
        </p:blipFill>
        <p:spPr>
          <a:xfrm>
            <a:off x="3671248" y="3129348"/>
            <a:ext cx="1804550" cy="1804550"/>
          </a:xfrm>
          <a:prstGeom prst="rect">
            <a:avLst/>
          </a:prstGeom>
          <a:noFill/>
          <a:ln>
            <a:noFill/>
          </a:ln>
        </p:spPr>
      </p:pic>
      <p:pic>
        <p:nvPicPr>
          <p:cNvPr id="119" name="Google Shape;119;p17"/>
          <p:cNvPicPr preferRelativeResize="0"/>
          <p:nvPr/>
        </p:nvPicPr>
        <p:blipFill>
          <a:blip r:embed="rId5">
            <a:alphaModFix/>
          </a:blip>
          <a:stretch>
            <a:fillRect/>
          </a:stretch>
        </p:blipFill>
        <p:spPr>
          <a:xfrm>
            <a:off x="774275" y="2942300"/>
            <a:ext cx="1971975" cy="1971975"/>
          </a:xfrm>
          <a:prstGeom prst="rect">
            <a:avLst/>
          </a:prstGeom>
          <a:noFill/>
          <a:ln>
            <a:noFill/>
          </a:ln>
        </p:spPr>
      </p:pic>
      <p:pic>
        <p:nvPicPr>
          <p:cNvPr id="120" name="Google Shape;120;p17"/>
          <p:cNvPicPr preferRelativeResize="0"/>
          <p:nvPr/>
        </p:nvPicPr>
        <p:blipFill>
          <a:blip r:embed="rId6">
            <a:alphaModFix/>
          </a:blip>
          <a:stretch>
            <a:fillRect/>
          </a:stretch>
        </p:blipFill>
        <p:spPr>
          <a:xfrm>
            <a:off x="6493325" y="3148975"/>
            <a:ext cx="1765275" cy="1765275"/>
          </a:xfrm>
          <a:prstGeom prst="rect">
            <a:avLst/>
          </a:prstGeom>
          <a:noFill/>
          <a:ln>
            <a:noFill/>
          </a:ln>
        </p:spPr>
      </p:pic>
      <p:pic>
        <p:nvPicPr>
          <p:cNvPr id="121" name="Google Shape;121;p17"/>
          <p:cNvPicPr preferRelativeResize="0"/>
          <p:nvPr/>
        </p:nvPicPr>
        <p:blipFill>
          <a:blip r:embed="rId7">
            <a:alphaModFix/>
          </a:blip>
          <a:stretch>
            <a:fillRect/>
          </a:stretch>
        </p:blipFill>
        <p:spPr>
          <a:xfrm>
            <a:off x="0" y="4550725"/>
            <a:ext cx="612400" cy="59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descr="OU-Bar-1.png" id="126" name="Google Shape;126;p18"/>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127" name="Google Shape;127;p18"/>
          <p:cNvSpPr txBox="1"/>
          <p:nvPr>
            <p:ph idx="1" type="subTitle"/>
          </p:nvPr>
        </p:nvSpPr>
        <p:spPr>
          <a:xfrm>
            <a:off x="1371600" y="1331554"/>
            <a:ext cx="6400800" cy="2480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t>We will be using Github to maintain version control for our project. In preparation, we have already set up a repository and made sure everyone has access. Additionally, Android Studio has Git/Github integration and we will be using that too.</a:t>
            </a:r>
            <a:endParaRPr sz="1800"/>
          </a:p>
        </p:txBody>
      </p:sp>
      <p:sp>
        <p:nvSpPr>
          <p:cNvPr id="128" name="Google Shape;128;p18"/>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Github</a:t>
            </a:r>
            <a:endParaRPr/>
          </a:p>
        </p:txBody>
      </p:sp>
      <p:pic>
        <p:nvPicPr>
          <p:cNvPr id="129" name="Google Shape;129;p18"/>
          <p:cNvPicPr preferRelativeResize="0"/>
          <p:nvPr/>
        </p:nvPicPr>
        <p:blipFill>
          <a:blip r:embed="rId4">
            <a:alphaModFix/>
          </a:blip>
          <a:stretch>
            <a:fillRect/>
          </a:stretch>
        </p:blipFill>
        <p:spPr>
          <a:xfrm>
            <a:off x="333924" y="2571750"/>
            <a:ext cx="4293700" cy="2661275"/>
          </a:xfrm>
          <a:prstGeom prst="rect">
            <a:avLst/>
          </a:prstGeom>
          <a:noFill/>
          <a:ln>
            <a:noFill/>
          </a:ln>
        </p:spPr>
      </p:pic>
      <p:pic>
        <p:nvPicPr>
          <p:cNvPr id="130" name="Google Shape;130;p18"/>
          <p:cNvPicPr preferRelativeResize="0"/>
          <p:nvPr/>
        </p:nvPicPr>
        <p:blipFill>
          <a:blip r:embed="rId5">
            <a:alphaModFix/>
          </a:blip>
          <a:stretch>
            <a:fillRect/>
          </a:stretch>
        </p:blipFill>
        <p:spPr>
          <a:xfrm>
            <a:off x="4879750" y="2772000"/>
            <a:ext cx="3472750" cy="226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descr="OU-Bar-1.png" id="135" name="Google Shape;135;p19"/>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136" name="Google Shape;136;p19"/>
          <p:cNvSpPr txBox="1"/>
          <p:nvPr>
            <p:ph idx="1" type="subTitle"/>
          </p:nvPr>
        </p:nvSpPr>
        <p:spPr>
          <a:xfrm>
            <a:off x="1371600" y="1119654"/>
            <a:ext cx="6400800" cy="24804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chemeClr val="dk1"/>
              </a:buClr>
              <a:buSzPts val="1100"/>
              <a:buFont typeface="Arial"/>
              <a:buNone/>
            </a:pPr>
            <a:r>
              <a:rPr lang="en-US" sz="1800"/>
              <a:t>We will also have </a:t>
            </a:r>
            <a:r>
              <a:rPr b="1" lang="en-US" sz="1800"/>
              <a:t>at least</a:t>
            </a:r>
            <a:r>
              <a:rPr lang="en-US" sz="1800"/>
              <a:t> one meeting before each iteration and use Slack to communicate frequently. Slack is a cloud-based set of proprietary team collaboration tools and services available on both desktop and mobile. We will use Slack to communicate at any time or when we can’t meet together as a group.</a:t>
            </a:r>
            <a:endParaRPr sz="1800"/>
          </a:p>
          <a:p>
            <a:pPr indent="0" lvl="0" marL="0" rtl="0" algn="just">
              <a:spcBef>
                <a:spcPts val="640"/>
              </a:spcBef>
              <a:spcAft>
                <a:spcPts val="0"/>
              </a:spcAft>
              <a:buNone/>
            </a:pPr>
            <a:r>
              <a:t/>
            </a:r>
            <a:endParaRPr sz="1800"/>
          </a:p>
        </p:txBody>
      </p:sp>
      <p:sp>
        <p:nvSpPr>
          <p:cNvPr id="137" name="Google Shape;137;p19"/>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Slack/Communication</a:t>
            </a:r>
            <a:endParaRPr/>
          </a:p>
        </p:txBody>
      </p:sp>
      <p:pic>
        <p:nvPicPr>
          <p:cNvPr id="138" name="Google Shape;138;p19"/>
          <p:cNvPicPr preferRelativeResize="0"/>
          <p:nvPr/>
        </p:nvPicPr>
        <p:blipFill>
          <a:blip r:embed="rId4">
            <a:alphaModFix/>
          </a:blip>
          <a:stretch>
            <a:fillRect/>
          </a:stretch>
        </p:blipFill>
        <p:spPr>
          <a:xfrm>
            <a:off x="5875637" y="2536800"/>
            <a:ext cx="3105937" cy="2544075"/>
          </a:xfrm>
          <a:prstGeom prst="rect">
            <a:avLst/>
          </a:prstGeom>
          <a:noFill/>
          <a:ln>
            <a:noFill/>
          </a:ln>
        </p:spPr>
      </p:pic>
      <p:pic>
        <p:nvPicPr>
          <p:cNvPr id="139" name="Google Shape;139;p19"/>
          <p:cNvPicPr preferRelativeResize="0"/>
          <p:nvPr/>
        </p:nvPicPr>
        <p:blipFill>
          <a:blip r:embed="rId5">
            <a:alphaModFix/>
          </a:blip>
          <a:stretch>
            <a:fillRect/>
          </a:stretch>
        </p:blipFill>
        <p:spPr>
          <a:xfrm>
            <a:off x="0" y="4298175"/>
            <a:ext cx="2829381" cy="84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descr="OU-Bar-1.png" id="144" name="Google Shape;144;p20"/>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145" name="Google Shape;145;p20"/>
          <p:cNvSpPr txBox="1"/>
          <p:nvPr>
            <p:ph idx="1" type="subTitle"/>
          </p:nvPr>
        </p:nvSpPr>
        <p:spPr>
          <a:xfrm>
            <a:off x="1371600" y="1119654"/>
            <a:ext cx="6400800" cy="24804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None/>
            </a:pPr>
            <a:r>
              <a:rPr lang="en-US" sz="1800"/>
              <a:t>We’ve set up a team drive on Google Drive to manage non-coding related files, documents, and other assets.</a:t>
            </a:r>
            <a:endParaRPr sz="1800"/>
          </a:p>
        </p:txBody>
      </p:sp>
      <p:sp>
        <p:nvSpPr>
          <p:cNvPr id="146" name="Google Shape;146;p20"/>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Google Drive</a:t>
            </a:r>
            <a:endParaRPr/>
          </a:p>
        </p:txBody>
      </p:sp>
      <p:pic>
        <p:nvPicPr>
          <p:cNvPr id="147" name="Google Shape;147;p20"/>
          <p:cNvPicPr preferRelativeResize="0"/>
          <p:nvPr/>
        </p:nvPicPr>
        <p:blipFill>
          <a:blip r:embed="rId4">
            <a:alphaModFix/>
          </a:blip>
          <a:stretch>
            <a:fillRect/>
          </a:stretch>
        </p:blipFill>
        <p:spPr>
          <a:xfrm>
            <a:off x="2044563" y="2227100"/>
            <a:ext cx="5057923" cy="2799275"/>
          </a:xfrm>
          <a:prstGeom prst="rect">
            <a:avLst/>
          </a:prstGeom>
          <a:noFill/>
          <a:ln>
            <a:noFill/>
          </a:ln>
        </p:spPr>
      </p:pic>
      <p:sp>
        <p:nvSpPr>
          <p:cNvPr id="148" name="Google Shape;148;p20"/>
          <p:cNvSpPr/>
          <p:nvPr/>
        </p:nvSpPr>
        <p:spPr>
          <a:xfrm>
            <a:off x="3172525" y="4426850"/>
            <a:ext cx="453300" cy="37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0"/>
          <p:cNvPicPr preferRelativeResize="0"/>
          <p:nvPr/>
        </p:nvPicPr>
        <p:blipFill>
          <a:blip r:embed="rId5">
            <a:alphaModFix/>
          </a:blip>
          <a:stretch>
            <a:fillRect/>
          </a:stretch>
        </p:blipFill>
        <p:spPr>
          <a:xfrm>
            <a:off x="0" y="3842675"/>
            <a:ext cx="1343900" cy="130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descr="OU-Bar-1.png" id="154" name="Google Shape;154;p21"/>
          <p:cNvPicPr preferRelativeResize="0"/>
          <p:nvPr/>
        </p:nvPicPr>
        <p:blipFill rotWithShape="1">
          <a:blip r:embed="rId3">
            <a:alphaModFix/>
          </a:blip>
          <a:srcRect b="0" l="0" r="0" t="0"/>
          <a:stretch/>
        </p:blipFill>
        <p:spPr>
          <a:xfrm>
            <a:off x="3048" y="0"/>
            <a:ext cx="9140949" cy="914400"/>
          </a:xfrm>
          <a:prstGeom prst="rect">
            <a:avLst/>
          </a:prstGeom>
          <a:noFill/>
          <a:ln>
            <a:noFill/>
          </a:ln>
        </p:spPr>
      </p:pic>
      <p:sp>
        <p:nvSpPr>
          <p:cNvPr id="155" name="Google Shape;155;p21"/>
          <p:cNvSpPr txBox="1"/>
          <p:nvPr>
            <p:ph type="ctrTitle"/>
          </p:nvPr>
        </p:nvSpPr>
        <p:spPr>
          <a:xfrm>
            <a:off x="333921" y="0"/>
            <a:ext cx="5508000" cy="847500"/>
          </a:xfrm>
          <a:prstGeom prst="rect">
            <a:avLst/>
          </a:prstGeom>
          <a:noFill/>
          <a:ln cap="flat" cmpd="sng" w="9525">
            <a:solidFill>
              <a:srgbClr val="4F81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FF"/>
              </a:buClr>
              <a:buSzPts val="3400"/>
              <a:buFont typeface="Helvetica Neue"/>
              <a:buNone/>
            </a:pPr>
            <a:r>
              <a:rPr lang="en-US" sz="3400">
                <a:solidFill>
                  <a:srgbClr val="FFFFFF"/>
                </a:solidFill>
                <a:latin typeface="Helvetica Neue"/>
                <a:ea typeface="Helvetica Neue"/>
                <a:cs typeface="Helvetica Neue"/>
                <a:sym typeface="Helvetica Neue"/>
              </a:rPr>
              <a:t>Team Responsibilities</a:t>
            </a:r>
            <a:endParaRPr/>
          </a:p>
        </p:txBody>
      </p:sp>
      <p:graphicFrame>
        <p:nvGraphicFramePr>
          <p:cNvPr id="156" name="Google Shape;156;p21"/>
          <p:cNvGraphicFramePr/>
          <p:nvPr/>
        </p:nvGraphicFramePr>
        <p:xfrm>
          <a:off x="1154950" y="1068900"/>
          <a:ext cx="3000000" cy="3000000"/>
        </p:xfrm>
        <a:graphic>
          <a:graphicData uri="http://schemas.openxmlformats.org/drawingml/2006/table">
            <a:tbl>
              <a:tblPr>
                <a:noFill/>
                <a:tableStyleId>{9CD0FA57-B2FE-4F4F-89D4-AA1C974AAD1B}</a:tableStyleId>
              </a:tblPr>
              <a:tblGrid>
                <a:gridCol w="840025"/>
                <a:gridCol w="5994075"/>
              </a:tblGrid>
              <a:tr h="100000">
                <a:tc>
                  <a:txBody>
                    <a:bodyPr>
                      <a:noAutofit/>
                    </a:bodyPr>
                    <a:lstStyle/>
                    <a:p>
                      <a:pPr indent="0" lvl="0" marL="0" rtl="0" algn="l">
                        <a:spcBef>
                          <a:spcPts val="0"/>
                        </a:spcBef>
                        <a:spcAft>
                          <a:spcPts val="0"/>
                        </a:spcAft>
                        <a:buNone/>
                      </a:pPr>
                      <a:r>
                        <a:rPr lang="en-US" sz="1800" u="sng">
                          <a:solidFill>
                            <a:srgbClr val="888888"/>
                          </a:solidFill>
                          <a:latin typeface="Calibri"/>
                          <a:ea typeface="Calibri"/>
                          <a:cs typeface="Calibri"/>
                          <a:sym typeface="Calibri"/>
                        </a:rPr>
                        <a:t>Name</a:t>
                      </a:r>
                      <a:endParaRPr sz="1800" u="sng">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800" u="sng">
                          <a:solidFill>
                            <a:srgbClr val="888888"/>
                          </a:solidFill>
                          <a:latin typeface="Calibri"/>
                          <a:ea typeface="Calibri"/>
                          <a:cs typeface="Calibri"/>
                          <a:sym typeface="Calibri"/>
                        </a:rPr>
                        <a:t>Role</a:t>
                      </a:r>
                      <a:endParaRPr sz="1800" u="sng">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r>
              <a:tr h="200850">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Alex</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Front-end development and documentation</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r>
              <a:tr h="141100">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Anthony</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Application development and documentation</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r>
              <a:tr h="172925">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Axel</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Lead back-end (server, database, etc) design, implementation, and documentation</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r>
              <a:tr h="237800">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Lauren</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Application development and managing documentation</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r>
              <a:tr h="237825">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Marsol</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Application development and documentation</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r>
              <a:tr h="100000">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Noah</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a:solidFill>
                            <a:srgbClr val="888888"/>
                          </a:solidFill>
                          <a:latin typeface="Calibri"/>
                          <a:ea typeface="Calibri"/>
                          <a:cs typeface="Calibri"/>
                          <a:sym typeface="Calibri"/>
                        </a:rPr>
                        <a:t>Front-end development and documentation</a:t>
                      </a:r>
                      <a:endParaRPr>
                        <a:solidFill>
                          <a:srgbClr val="888888"/>
                        </a:solidFill>
                        <a:latin typeface="Calibri"/>
                        <a:ea typeface="Calibri"/>
                        <a:cs typeface="Calibri"/>
                        <a:sym typeface="Calibri"/>
                      </a:endParaRPr>
                    </a:p>
                  </a:txBody>
                  <a:tcPr marT="18287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r>
            </a:tbl>
          </a:graphicData>
        </a:graphic>
      </p:graphicFrame>
      <p:pic>
        <p:nvPicPr>
          <p:cNvPr id="157" name="Google Shape;157;p21"/>
          <p:cNvPicPr preferRelativeResize="0"/>
          <p:nvPr/>
        </p:nvPicPr>
        <p:blipFill>
          <a:blip r:embed="rId4">
            <a:alphaModFix/>
          </a:blip>
          <a:stretch>
            <a:fillRect/>
          </a:stretch>
        </p:blipFill>
        <p:spPr>
          <a:xfrm>
            <a:off x="3050" y="4364275"/>
            <a:ext cx="805025" cy="77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