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9"/>
  </p:notesMasterIdLst>
  <p:sldIdLst>
    <p:sldId id="256" r:id="rId2"/>
    <p:sldId id="257" r:id="rId3"/>
    <p:sldId id="258" r:id="rId4"/>
    <p:sldId id="284" r:id="rId5"/>
    <p:sldId id="286" r:id="rId6"/>
    <p:sldId id="285" r:id="rId7"/>
    <p:sldId id="28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7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CF76DD-EC1A-492C-9F3D-38FFC69AD540}">
  <a:tblStyle styleId="{4ACF76DD-EC1A-492C-9F3D-38FFC69AD54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48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92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897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6"/>
          <p:cNvSpPr txBox="1">
            <a:spLocks noGrp="1"/>
          </p:cNvSpPr>
          <p:nvPr>
            <p:ph type="body" idx="1"/>
          </p:nvPr>
        </p:nvSpPr>
        <p:spPr>
          <a:xfrm>
            <a:off x="457200" y="900113"/>
            <a:ext cx="4038600" cy="2545556"/>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2"/>
          </p:nvPr>
        </p:nvSpPr>
        <p:spPr>
          <a:xfrm>
            <a:off x="4648200" y="900113"/>
            <a:ext cx="4038600" cy="2545556"/>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7"/>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OU-2.jpg"/>
          <p:cNvPicPr preferRelativeResize="0"/>
          <p:nvPr/>
        </p:nvPicPr>
        <p:blipFill rotWithShape="1">
          <a:blip r:embed="rId3">
            <a:alphaModFix/>
          </a:blip>
          <a:srcRect/>
          <a:stretch/>
        </p:blipFill>
        <p:spPr>
          <a:xfrm>
            <a:off x="1359" y="0"/>
            <a:ext cx="914129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4" descr="bottom-black with gold.pdf"/>
          <p:cNvPicPr preferRelativeResize="0"/>
          <p:nvPr/>
        </p:nvPicPr>
        <p:blipFill rotWithShape="1">
          <a:blip r:embed="rId3">
            <a:alphaModFix/>
          </a:blip>
          <a:srcRect/>
          <a:stretch/>
        </p:blipFill>
        <p:spPr>
          <a:xfrm>
            <a:off x="0" y="4686300"/>
            <a:ext cx="9143998" cy="457200"/>
          </a:xfrm>
          <a:prstGeom prst="rect">
            <a:avLst/>
          </a:prstGeom>
          <a:noFill/>
          <a:ln>
            <a:noFill/>
          </a:ln>
        </p:spPr>
      </p:pic>
      <p:sp>
        <p:nvSpPr>
          <p:cNvPr id="91" name="Google Shape;91;p14"/>
          <p:cNvSpPr txBox="1">
            <a:spLocks noGrp="1"/>
          </p:cNvSpPr>
          <p:nvPr>
            <p:ph type="ctrTitle" idx="4294967295"/>
          </p:nvPr>
        </p:nvSpPr>
        <p:spPr>
          <a:xfrm>
            <a:off x="1421008" y="394239"/>
            <a:ext cx="6301984" cy="2127102"/>
          </a:xfrm>
          <a:prstGeom prst="rect">
            <a:avLst/>
          </a:prstGeom>
        </p:spPr>
        <p:txBody>
          <a:bodyPr spcFirstLastPara="1" wrap="square" lIns="91425" tIns="45700" rIns="91425" bIns="45700" anchor="ctr" anchorCtr="0">
            <a:noAutofit/>
          </a:bodyPr>
          <a:lstStyle/>
          <a:p>
            <a:pPr lvl="0"/>
            <a:r>
              <a:rPr lang="en-US" sz="3200" dirty="0"/>
              <a:t>Day of market predictions based on S&amp;P 500 Historical data</a:t>
            </a:r>
            <a:endParaRPr sz="3200" dirty="0"/>
          </a:p>
        </p:txBody>
      </p:sp>
      <p:sp>
        <p:nvSpPr>
          <p:cNvPr id="92" name="Google Shape;92;p14"/>
          <p:cNvSpPr txBox="1">
            <a:spLocks noGrp="1"/>
          </p:cNvSpPr>
          <p:nvPr>
            <p:ph type="subTitle" idx="4294967295"/>
          </p:nvPr>
        </p:nvSpPr>
        <p:spPr>
          <a:xfrm>
            <a:off x="2025300" y="2837520"/>
            <a:ext cx="4920106" cy="1050086"/>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2400" dirty="0"/>
              <a:t>Presentation: </a:t>
            </a:r>
            <a:endParaRPr sz="2400" dirty="0"/>
          </a:p>
          <a:p>
            <a:pPr marL="0" lvl="0" indent="0" algn="ctr" rtl="0">
              <a:spcBef>
                <a:spcPts val="640"/>
              </a:spcBef>
              <a:spcAft>
                <a:spcPts val="0"/>
              </a:spcAft>
              <a:buNone/>
            </a:pPr>
            <a:r>
              <a:rPr lang="en-US" sz="2400" dirty="0"/>
              <a:t>Anthony Calandra</a:t>
            </a:r>
            <a:endParaRPr sz="2400" dirty="0"/>
          </a:p>
        </p:txBody>
      </p:sp>
      <p:sp>
        <p:nvSpPr>
          <p:cNvPr id="93" name="Google Shape;93;p14"/>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99" name="Google Shape;99;p15"/>
          <p:cNvSpPr txBox="1">
            <a:spLocks noGrp="1"/>
          </p:cNvSpPr>
          <p:nvPr>
            <p:ph type="subTitle" idx="1"/>
          </p:nvPr>
        </p:nvSpPr>
        <p:spPr>
          <a:xfrm>
            <a:off x="611841" y="1176618"/>
            <a:ext cx="7176159" cy="3333031"/>
          </a:xfrm>
          <a:prstGeom prst="rect">
            <a:avLst/>
          </a:prstGeom>
          <a:noFill/>
          <a:ln>
            <a:noFill/>
          </a:ln>
        </p:spPr>
        <p:txBody>
          <a:bodyPr spcFirstLastPara="1" wrap="square" lIns="91425" tIns="45700" rIns="91425" bIns="45700" anchor="t" anchorCtr="0">
            <a:noAutofit/>
          </a:bodyPr>
          <a:lstStyle/>
          <a:p>
            <a:pPr marL="1028700" lvl="2" indent="0" algn="l">
              <a:spcBef>
                <a:spcPts val="0"/>
              </a:spcBef>
              <a:buClr>
                <a:srgbClr val="000000"/>
              </a:buClr>
              <a:buSzPts val="1800"/>
            </a:pPr>
            <a:r>
              <a:rPr lang="en-US" sz="1400" dirty="0">
                <a:solidFill>
                  <a:srgbClr val="000000"/>
                </a:solidFill>
              </a:rPr>
              <a:t>Problem: For casual traders who play the market as a hobby or a side avenue for added income, tracking optimal times to buy and sell can be time consuming and often impractical. This can lead to woefully sub-optimal portfolio management.</a:t>
            </a:r>
          </a:p>
          <a:p>
            <a:pPr marL="1028700" lvl="2" indent="0" algn="l">
              <a:spcBef>
                <a:spcPts val="0"/>
              </a:spcBef>
              <a:buClr>
                <a:srgbClr val="000000"/>
              </a:buClr>
              <a:buSzPts val="1800"/>
            </a:pPr>
            <a:endParaRPr lang="en-US" sz="1400" dirty="0">
              <a:solidFill>
                <a:srgbClr val="000000"/>
              </a:solidFill>
            </a:endParaRPr>
          </a:p>
          <a:p>
            <a:pPr marL="1028700" lvl="2" indent="0" algn="l">
              <a:spcBef>
                <a:spcPts val="0"/>
              </a:spcBef>
              <a:buClr>
                <a:srgbClr val="000000"/>
              </a:buClr>
              <a:buSzPts val="1800"/>
            </a:pPr>
            <a:r>
              <a:rPr lang="en-US" sz="1400" dirty="0">
                <a:solidFill>
                  <a:srgbClr val="000000"/>
                </a:solidFill>
              </a:rPr>
              <a:t>Hypothesis: Using historical data from the S&amp;P 500, specifically, the last 5 years performance of each stock. I’m delving into the idea that you can use predict what will be good buying and selling days, as well, days to avoid the market based on the previous days historical data. This assumes that a historically good or poor day on the market will allude to consistent market influences that will cause predictable ebbs and flows in the market. </a:t>
            </a:r>
          </a:p>
        </p:txBody>
      </p:sp>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Hypothesis</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99" name="Google Shape;99;p15"/>
          <p:cNvSpPr txBox="1">
            <a:spLocks noGrp="1"/>
          </p:cNvSpPr>
          <p:nvPr>
            <p:ph type="subTitle" idx="1"/>
          </p:nvPr>
        </p:nvSpPr>
        <p:spPr>
          <a:xfrm>
            <a:off x="611841" y="1176618"/>
            <a:ext cx="7241241" cy="3590645"/>
          </a:xfrm>
          <a:prstGeom prst="rect">
            <a:avLst/>
          </a:prstGeom>
          <a:noFill/>
          <a:ln>
            <a:noFill/>
          </a:ln>
        </p:spPr>
        <p:txBody>
          <a:bodyPr spcFirstLastPara="1" wrap="square" lIns="91425" tIns="45700" rIns="91425" bIns="45700" anchor="t" anchorCtr="0">
            <a:noAutofit/>
          </a:bodyPr>
          <a:lstStyle/>
          <a:p>
            <a:pPr marL="1028700" lvl="2" indent="0" algn="l">
              <a:spcBef>
                <a:spcPts val="0"/>
              </a:spcBef>
              <a:buClr>
                <a:srgbClr val="000000"/>
              </a:buClr>
              <a:buSzPts val="1800"/>
            </a:pPr>
            <a:r>
              <a:rPr lang="en-US" sz="2000" dirty="0">
                <a:solidFill>
                  <a:srgbClr val="000000"/>
                </a:solidFill>
              </a:rPr>
              <a:t>Preprocessing</a:t>
            </a:r>
          </a:p>
          <a:p>
            <a:pPr marL="1200150" lvl="2" indent="-171450" algn="l">
              <a:spcBef>
                <a:spcPts val="0"/>
              </a:spcBef>
              <a:buClr>
                <a:srgbClr val="000000"/>
              </a:buClr>
              <a:buSzPts val="1800"/>
              <a:buFont typeface="Arial" panose="020B0604020202020204" pitchFamily="34" charset="0"/>
              <a:buChar char="•"/>
            </a:pPr>
            <a:r>
              <a:rPr lang="en-US" sz="1000" dirty="0">
                <a:solidFill>
                  <a:srgbClr val="000000"/>
                </a:solidFill>
              </a:rPr>
              <a:t>Truncating Date column: This is done by using simple base python code</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This is done to remove the last slash and year from the date, as they aren’t relevant and get in the way of later preprocessing</a:t>
            </a:r>
          </a:p>
          <a:p>
            <a:pPr marL="1200150" lvl="2" indent="-171450" algn="l">
              <a:spcBef>
                <a:spcPts val="0"/>
              </a:spcBef>
              <a:buClr>
                <a:srgbClr val="000000"/>
              </a:buClr>
              <a:buSzPts val="1800"/>
              <a:buFont typeface="Arial" panose="020B0604020202020204" pitchFamily="34" charset="0"/>
              <a:buChar char="•"/>
            </a:pPr>
            <a:r>
              <a:rPr lang="en-US" sz="1000" dirty="0">
                <a:solidFill>
                  <a:srgbClr val="000000"/>
                </a:solidFill>
              </a:rPr>
              <a:t>Data encoding: This is done using </a:t>
            </a:r>
            <a:r>
              <a:rPr lang="en-US" sz="1000" dirty="0" err="1">
                <a:solidFill>
                  <a:srgbClr val="000000"/>
                </a:solidFill>
              </a:rPr>
              <a:t>sklearn’s</a:t>
            </a:r>
            <a:r>
              <a:rPr lang="en-US" sz="1000" dirty="0">
                <a:solidFill>
                  <a:srgbClr val="000000"/>
                </a:solidFill>
              </a:rPr>
              <a:t> preprocessing library</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This casts the truncated date and Name columns into int64 values fit for training models later.</a:t>
            </a:r>
          </a:p>
          <a:p>
            <a:pPr marL="1200150" lvl="2" indent="-171450" algn="l">
              <a:spcBef>
                <a:spcPts val="0"/>
              </a:spcBef>
              <a:buClr>
                <a:srgbClr val="000000"/>
              </a:buClr>
              <a:buSzPts val="1800"/>
              <a:buFont typeface="Arial" panose="020B0604020202020204" pitchFamily="34" charset="0"/>
              <a:buChar char="•"/>
            </a:pPr>
            <a:r>
              <a:rPr lang="en-US" sz="1050" dirty="0">
                <a:solidFill>
                  <a:srgbClr val="000000"/>
                </a:solidFill>
              </a:rPr>
              <a:t>“clustering” data: here I “cluster” all data from the same day into a single row by taking the mean of all stock performance on a specific day (e.g. 2/28) for all stocks across all 5 years</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Computer performance limitations</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Taking the average of all performance across 5 years will show a </a:t>
            </a:r>
            <a:r>
              <a:rPr lang="en-US" sz="1000" dirty="0" err="1">
                <a:solidFill>
                  <a:srgbClr val="000000"/>
                </a:solidFill>
              </a:rPr>
              <a:t>consistant</a:t>
            </a:r>
            <a:r>
              <a:rPr lang="en-US" sz="1000" dirty="0">
                <a:solidFill>
                  <a:srgbClr val="000000"/>
                </a:solidFill>
              </a:rPr>
              <a:t> rise or fall in stock market health</a:t>
            </a:r>
          </a:p>
          <a:p>
            <a:pPr marL="1200150" lvl="2" indent="-171450" algn="l">
              <a:spcBef>
                <a:spcPts val="0"/>
              </a:spcBef>
              <a:buClr>
                <a:srgbClr val="000000"/>
              </a:buClr>
              <a:buSzPts val="1800"/>
              <a:buFont typeface="Arial" panose="020B0604020202020204" pitchFamily="34" charset="0"/>
              <a:buChar char="•"/>
            </a:pPr>
            <a:r>
              <a:rPr lang="en-US" sz="1050" dirty="0">
                <a:solidFill>
                  <a:srgbClr val="000000"/>
                </a:solidFill>
              </a:rPr>
              <a:t>I then create a </a:t>
            </a:r>
            <a:r>
              <a:rPr lang="en-US" sz="1050" dirty="0" err="1">
                <a:solidFill>
                  <a:srgbClr val="000000"/>
                </a:solidFill>
              </a:rPr>
              <a:t>DataFrame</a:t>
            </a:r>
            <a:r>
              <a:rPr lang="en-US" sz="1050" dirty="0">
                <a:solidFill>
                  <a:srgbClr val="000000"/>
                </a:solidFill>
              </a:rPr>
              <a:t> to be a response variable for my later model</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This response variable is a classification of the following stock market day</a:t>
            </a:r>
          </a:p>
          <a:p>
            <a:pPr marL="2114550" lvl="4" indent="-171450" algn="l">
              <a:spcBef>
                <a:spcPts val="0"/>
              </a:spcBef>
              <a:buClr>
                <a:srgbClr val="000000"/>
              </a:buClr>
              <a:buSzPts val="1800"/>
              <a:buFont typeface="Arial" panose="020B0604020202020204" pitchFamily="34" charset="0"/>
              <a:buChar char="•"/>
            </a:pPr>
            <a:r>
              <a:rPr lang="en-US" sz="1000" dirty="0">
                <a:solidFill>
                  <a:srgbClr val="000000"/>
                </a:solidFill>
              </a:rPr>
              <a:t>Buy, Pass, Sell</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This is done by taking the mean, open, high, low, close information for the S&amp;P 500 over the last 5 years</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If the current days mean, open, high, low, close are all higher than the next day will be predicated sell day</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If it is lower in all features it is a predicated buy day</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Otherwise it is a predicated pass day </a:t>
            </a:r>
          </a:p>
          <a:p>
            <a:pPr marL="1200150" lvl="2" indent="-171450" algn="l">
              <a:spcBef>
                <a:spcPts val="0"/>
              </a:spcBef>
              <a:buClr>
                <a:srgbClr val="000000"/>
              </a:buClr>
              <a:buSzPts val="1800"/>
              <a:buFont typeface="Arial" panose="020B0604020202020204" pitchFamily="34" charset="0"/>
              <a:buChar char="•"/>
            </a:pPr>
            <a:r>
              <a:rPr lang="en-US" sz="1400" dirty="0">
                <a:solidFill>
                  <a:srgbClr val="000000"/>
                </a:solidFill>
              </a:rPr>
              <a:t>The data is then split into 80/20 Training Testing datasets</a:t>
            </a:r>
          </a:p>
          <a:p>
            <a:pPr marL="1200150" lvl="2" indent="-171450" algn="l">
              <a:spcBef>
                <a:spcPts val="0"/>
              </a:spcBef>
              <a:buClr>
                <a:srgbClr val="000000"/>
              </a:buClr>
              <a:buSzPts val="1800"/>
              <a:buFont typeface="Arial" panose="020B0604020202020204" pitchFamily="34" charset="0"/>
              <a:buChar char="•"/>
            </a:pPr>
            <a:endParaRPr lang="en-US" sz="1400" dirty="0">
              <a:solidFill>
                <a:srgbClr val="000000"/>
              </a:solidFill>
            </a:endParaRPr>
          </a:p>
          <a:p>
            <a:pPr marL="1028700" lvl="2" indent="0" algn="l">
              <a:spcBef>
                <a:spcPts val="0"/>
              </a:spcBef>
              <a:buClr>
                <a:srgbClr val="000000"/>
              </a:buClr>
              <a:buSzPts val="1800"/>
            </a:pPr>
            <a:endParaRPr lang="en-US" sz="1000" dirty="0">
              <a:solidFill>
                <a:srgbClr val="000000"/>
              </a:solidFill>
            </a:endParaRPr>
          </a:p>
        </p:txBody>
      </p:sp>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Model</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65898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99" name="Google Shape;99;p15"/>
          <p:cNvSpPr txBox="1">
            <a:spLocks noGrp="1"/>
          </p:cNvSpPr>
          <p:nvPr>
            <p:ph type="subTitle" idx="1"/>
          </p:nvPr>
        </p:nvSpPr>
        <p:spPr>
          <a:xfrm>
            <a:off x="611841" y="1176618"/>
            <a:ext cx="7241241" cy="3590645"/>
          </a:xfrm>
          <a:prstGeom prst="rect">
            <a:avLst/>
          </a:prstGeom>
          <a:noFill/>
          <a:ln>
            <a:noFill/>
          </a:ln>
        </p:spPr>
        <p:txBody>
          <a:bodyPr spcFirstLastPara="1" wrap="square" lIns="91425" tIns="45700" rIns="91425" bIns="45700" anchor="t" anchorCtr="0">
            <a:noAutofit/>
          </a:bodyPr>
          <a:lstStyle/>
          <a:p>
            <a:pPr marL="1028700" lvl="2" indent="0" algn="l">
              <a:spcBef>
                <a:spcPts val="0"/>
              </a:spcBef>
              <a:buClr>
                <a:srgbClr val="000000"/>
              </a:buClr>
              <a:buSzPts val="1800"/>
            </a:pPr>
            <a:r>
              <a:rPr lang="en-US" sz="2000" dirty="0">
                <a:solidFill>
                  <a:srgbClr val="000000"/>
                </a:solidFill>
              </a:rPr>
              <a:t>Logistical Regression</a:t>
            </a:r>
          </a:p>
          <a:p>
            <a:pPr lvl="2" indent="-342900" algn="l">
              <a:spcBef>
                <a:spcPts val="0"/>
              </a:spcBef>
              <a:buClr>
                <a:srgbClr val="000000"/>
              </a:buClr>
              <a:buSzPts val="1800"/>
              <a:buFont typeface="Arial" panose="020B0604020202020204" pitchFamily="34" charset="0"/>
              <a:buChar char="•"/>
            </a:pPr>
            <a:r>
              <a:rPr lang="en-US" sz="2000" dirty="0">
                <a:solidFill>
                  <a:srgbClr val="000000"/>
                </a:solidFill>
              </a:rPr>
              <a:t>A simple multi class logistical Regression is used</a:t>
            </a:r>
          </a:p>
          <a:p>
            <a:pPr lvl="3" indent="-342900" algn="l">
              <a:spcBef>
                <a:spcPts val="0"/>
              </a:spcBef>
              <a:buClr>
                <a:srgbClr val="000000"/>
              </a:buClr>
              <a:buSzPts val="1800"/>
              <a:buFont typeface="Arial" panose="020B0604020202020204" pitchFamily="34" charset="0"/>
              <a:buChar char="•"/>
            </a:pPr>
            <a:r>
              <a:rPr lang="en-US" sz="1600" dirty="0">
                <a:solidFill>
                  <a:srgbClr val="000000"/>
                </a:solidFill>
              </a:rPr>
              <a:t>Predictors being the open, high, low, close mean value data from the previous days historical report</a:t>
            </a:r>
          </a:p>
          <a:p>
            <a:pPr lvl="3" indent="-342900" algn="l">
              <a:spcBef>
                <a:spcPts val="0"/>
              </a:spcBef>
              <a:buClr>
                <a:srgbClr val="000000"/>
              </a:buClr>
              <a:buSzPts val="1800"/>
              <a:buFont typeface="Arial" panose="020B0604020202020204" pitchFamily="34" charset="0"/>
              <a:buChar char="•"/>
            </a:pPr>
            <a:r>
              <a:rPr lang="en-US" sz="1600" dirty="0">
                <a:solidFill>
                  <a:srgbClr val="000000"/>
                </a:solidFill>
              </a:rPr>
              <a:t>The Response is a classification for Buy, Pass, or Sell</a:t>
            </a:r>
          </a:p>
          <a:p>
            <a:pPr marL="1028700" lvl="2" indent="0" algn="l">
              <a:spcBef>
                <a:spcPts val="0"/>
              </a:spcBef>
              <a:buClr>
                <a:srgbClr val="000000"/>
              </a:buClr>
              <a:buSzPts val="1800"/>
            </a:pPr>
            <a:endParaRPr lang="en-US" sz="2000" dirty="0">
              <a:solidFill>
                <a:srgbClr val="000000"/>
              </a:solidFill>
            </a:endParaRPr>
          </a:p>
          <a:p>
            <a:pPr marL="1028700" lvl="2" indent="0" algn="l">
              <a:spcBef>
                <a:spcPts val="0"/>
              </a:spcBef>
              <a:buClr>
                <a:srgbClr val="000000"/>
              </a:buClr>
              <a:buSzPts val="1800"/>
            </a:pPr>
            <a:r>
              <a:rPr lang="en-US" sz="2000" dirty="0">
                <a:solidFill>
                  <a:srgbClr val="000000"/>
                </a:solidFill>
              </a:rPr>
              <a:t>Visualization</a:t>
            </a:r>
          </a:p>
          <a:p>
            <a:pPr lvl="2" indent="-342900" algn="l">
              <a:spcBef>
                <a:spcPts val="0"/>
              </a:spcBef>
              <a:buClr>
                <a:srgbClr val="000000"/>
              </a:buClr>
              <a:buSzPts val="1800"/>
              <a:buFont typeface="Arial" panose="020B0604020202020204" pitchFamily="34" charset="0"/>
              <a:buChar char="•"/>
            </a:pPr>
            <a:r>
              <a:rPr lang="en-US" sz="2000" dirty="0">
                <a:solidFill>
                  <a:srgbClr val="000000"/>
                </a:solidFill>
              </a:rPr>
              <a:t>A confusion matrix is then made and utilized with a  Seaborn Heatmap for data visualization</a:t>
            </a:r>
          </a:p>
          <a:p>
            <a:pPr marL="1028700" lvl="2" indent="0" algn="l">
              <a:spcBef>
                <a:spcPts val="0"/>
              </a:spcBef>
              <a:buClr>
                <a:srgbClr val="000000"/>
              </a:buClr>
              <a:buSzPts val="1800"/>
            </a:pPr>
            <a:endParaRPr lang="en-US" sz="2000" dirty="0">
              <a:solidFill>
                <a:srgbClr val="000000"/>
              </a:solidFill>
            </a:endParaRPr>
          </a:p>
          <a:p>
            <a:pPr marL="1028700" lvl="2" indent="0" algn="l">
              <a:spcBef>
                <a:spcPts val="0"/>
              </a:spcBef>
              <a:buClr>
                <a:srgbClr val="000000"/>
              </a:buClr>
              <a:buSzPts val="1800"/>
            </a:pPr>
            <a:endParaRPr sz="1000" dirty="0">
              <a:solidFill>
                <a:srgbClr val="000000"/>
              </a:solidFill>
            </a:endParaRPr>
          </a:p>
        </p:txBody>
      </p:sp>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Model</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78331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99" name="Google Shape;99;p15"/>
          <p:cNvSpPr txBox="1">
            <a:spLocks noGrp="1"/>
          </p:cNvSpPr>
          <p:nvPr>
            <p:ph type="subTitle" idx="1"/>
          </p:nvPr>
        </p:nvSpPr>
        <p:spPr>
          <a:xfrm>
            <a:off x="611841" y="1176618"/>
            <a:ext cx="7176159" cy="3333031"/>
          </a:xfrm>
          <a:prstGeom prst="rect">
            <a:avLst/>
          </a:prstGeom>
          <a:noFill/>
          <a:ln>
            <a:noFill/>
          </a:ln>
        </p:spPr>
        <p:txBody>
          <a:bodyPr spcFirstLastPara="1" wrap="square" lIns="91425" tIns="45700" rIns="91425" bIns="45700" anchor="t" anchorCtr="0">
            <a:noAutofit/>
          </a:bodyPr>
          <a:lstStyle/>
          <a:p>
            <a:pPr marL="1028700" lvl="2" indent="0" algn="l">
              <a:spcBef>
                <a:spcPts val="0"/>
              </a:spcBef>
              <a:buClr>
                <a:srgbClr val="000000"/>
              </a:buClr>
              <a:buSzPts val="1800"/>
            </a:pPr>
            <a:endParaRPr sz="1000" dirty="0">
              <a:solidFill>
                <a:srgbClr val="000000"/>
              </a:solidFill>
            </a:endParaRPr>
          </a:p>
        </p:txBody>
      </p:sp>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Results</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406550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40" descr="OU-full-Grizz.png"/>
          <p:cNvPicPr preferRelativeResize="0"/>
          <p:nvPr/>
        </p:nvPicPr>
        <p:blipFill rotWithShape="1">
          <a:blip r:embed="rId3">
            <a:alphaModFix/>
          </a:blip>
          <a:srcRect/>
          <a:stretch/>
        </p:blipFill>
        <p:spPr>
          <a:xfrm>
            <a:off x="2200" y="0"/>
            <a:ext cx="9139606" cy="5143499"/>
          </a:xfrm>
          <a:prstGeom prst="rect">
            <a:avLst/>
          </a:prstGeom>
          <a:noFill/>
          <a:ln>
            <a:noFill/>
          </a:ln>
        </p:spPr>
      </p:pic>
      <p:sp>
        <p:nvSpPr>
          <p:cNvPr id="394" name="Google Shape;394;p40"/>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395" name="Google Shape;395;p40"/>
          <p:cNvSpPr txBox="1"/>
          <p:nvPr/>
        </p:nvSpPr>
        <p:spPr>
          <a:xfrm>
            <a:off x="3429600" y="239950"/>
            <a:ext cx="2284800" cy="6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877C5E"/>
                </a:solidFill>
                <a:latin typeface="Calibri"/>
                <a:ea typeface="Calibri"/>
                <a:cs typeface="Calibri"/>
                <a:sym typeface="Calibri"/>
              </a:rPr>
              <a:t>Questions</a:t>
            </a:r>
            <a:r>
              <a:rPr lang="en-US" sz="3600" dirty="0">
                <a:solidFill>
                  <a:srgbClr val="9B8449"/>
                </a:solidFill>
                <a:latin typeface="Calibri"/>
                <a:ea typeface="Calibri"/>
                <a:cs typeface="Calibri"/>
                <a:sym typeface="Calibri"/>
              </a:rPr>
              <a:t>?</a:t>
            </a:r>
            <a:endParaRPr sz="3600" dirty="0">
              <a:solidFill>
                <a:srgbClr val="9B844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465</Words>
  <Application>Microsoft Office PowerPoint</Application>
  <PresentationFormat>On-screen Show (16:9)</PresentationFormat>
  <Paragraphs>40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Day of market predictions based on S&amp;P 500 Historical data</vt:lpstr>
      <vt:lpstr>Hypothesis</vt:lpstr>
      <vt:lpstr>Model</vt:lpstr>
      <vt:lpstr>Model</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Calandra</dc:creator>
  <cp:lastModifiedBy>Anthony Calandra</cp:lastModifiedBy>
  <cp:revision>33</cp:revision>
  <dcterms:modified xsi:type="dcterms:W3CDTF">2020-08-17T04:17:31Z</dcterms:modified>
</cp:coreProperties>
</file>