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57" r:id="rId5"/>
    <p:sldId id="306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8" r:id="rId14"/>
    <p:sldId id="275" r:id="rId15"/>
    <p:sldId id="276" r:id="rId16"/>
    <p:sldId id="269" r:id="rId17"/>
    <p:sldId id="272" r:id="rId18"/>
    <p:sldId id="274" r:id="rId19"/>
    <p:sldId id="285" r:id="rId20"/>
    <p:sldId id="271" r:id="rId21"/>
    <p:sldId id="279" r:id="rId22"/>
    <p:sldId id="280" r:id="rId23"/>
    <p:sldId id="288" r:id="rId24"/>
    <p:sldId id="287" r:id="rId25"/>
    <p:sldId id="289" r:id="rId26"/>
    <p:sldId id="291" r:id="rId27"/>
    <p:sldId id="294" r:id="rId28"/>
    <p:sldId id="277" r:id="rId29"/>
    <p:sldId id="281" r:id="rId30"/>
    <p:sldId id="282" r:id="rId31"/>
    <p:sldId id="293" r:id="rId32"/>
    <p:sldId id="292" r:id="rId33"/>
    <p:sldId id="283" r:id="rId34"/>
    <p:sldId id="305" r:id="rId35"/>
    <p:sldId id="297" r:id="rId36"/>
    <p:sldId id="295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8" autoAdjust="0"/>
    <p:restoredTop sz="94250" autoAdjust="0"/>
  </p:normalViewPr>
  <p:slideViewPr>
    <p:cSldViewPr snapToGrid="0">
      <p:cViewPr varScale="1">
        <p:scale>
          <a:sx n="35" d="100"/>
          <a:sy n="35" d="100"/>
        </p:scale>
        <p:origin x="29" y="355"/>
      </p:cViewPr>
      <p:guideLst/>
    </p:cSldViewPr>
  </p:slideViewPr>
  <p:outlineViewPr>
    <p:cViewPr>
      <p:scale>
        <a:sx n="33" d="100"/>
        <a:sy n="33" d="100"/>
      </p:scale>
      <p:origin x="0" y="-43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FFB017D-60D8-499B-A9E4-65F17E39769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CC8E8D-1189-40BD-977E-00D7AEFB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Grid_Layout/Basic_Concepts_of_Grid_Layou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ppstate.edu/jas/3440/grid_examples/grids_07.html" TargetMode="External"/><Relationship Id="rId2" Type="http://schemas.openxmlformats.org/officeDocument/2006/relationships/hyperlink" Target="https://cs.appstate.edu/jas/3440/grid_examples/grids_0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appstate.edu/jas/3440/grid_examples/grids_08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s.appstate.edu/jas/3440/grid_examples/grids_0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.appstate.edu/jas/3440/grid_examples/grids_1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s.appstate.edu/jas/3440/grid_examples/grids_1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s.appstate.edu/jas/3440/grid_examples/grids_12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s.appstate.edu/jas/3440/grid_examples/grids_1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s.appstate.edu/jas/3440/grid_examples/grids_15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s.appstate.edu/jas/3440/grid_examples/grids_16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s.appstate.edu/~jas/3440/grid_examples/grids_17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s.appstate.edu/jas/3440/grid_examples/grids_18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s.appstate.edu/jas/3440/grid_examples/grids_19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s.appstate.edu/jas/3440/grid_examples/grids_2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s.appstate.edu/jas/3440/grid_examples/grids_2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ppstate.edu/jas/3440/grid_examples/grids_0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.appstate.edu/jas/3440/grid_examples/grids_0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.appstate.edu/jas/3440/grid_examples/grids_03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.appstate.edu/jas/3440/grid_examples/grids_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cs.appstate.edu/jas/3440/grid_examples/grids_0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F1E9-F338-454E-BECC-9519E895F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816F9-947D-4745-B900-ACED9ADE2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Mozilla Grid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FDC2-C904-4EB3-B3DD-25F437D0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D257-A0B3-47D1-A791-7D891823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</a:t>
            </a:r>
            <a:r>
              <a:rPr lang="en-US" dirty="0" err="1"/>
              <a:t>1fr</a:t>
            </a:r>
            <a:r>
              <a:rPr lang="en-US" dirty="0"/>
              <a:t> column three times. Same as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grid-template-columns: repeat(3, </a:t>
            </a:r>
            <a:r>
              <a:rPr lang="en-US" dirty="0" err="1">
                <a:hlinkClick r:id="rId2"/>
              </a:rPr>
              <a:t>1fr</a:t>
            </a:r>
            <a:r>
              <a:rPr lang="en-US" dirty="0">
                <a:hlinkClick r:id="rId2"/>
              </a:rPr>
              <a:t>);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in the middle puts </a:t>
            </a:r>
            <a:r>
              <a:rPr lang="en-US" dirty="0" err="1"/>
              <a:t>1fr</a:t>
            </a:r>
            <a:r>
              <a:rPr lang="en-US" dirty="0"/>
              <a:t> six times. Same as </a:t>
            </a:r>
            <a:r>
              <a:rPr lang="en-US" dirty="0" err="1"/>
              <a:t>40px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40px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grid-template-columns: 40px repeat(4, 1fr) 40px;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a pattern.  Same as 1fr 2ft 1fr 2ft 1fr 2ft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grid-template-columns: repeat(3, 1fr 2fr);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FB26-1DB9-47B9-84E9-0B8AA6E2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and explicit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A2BC-ED88-4181-A19A-0EEFF6BE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 in the examples, we didn't create rows.  The rows were created for us.</a:t>
            </a:r>
          </a:p>
          <a:p>
            <a:r>
              <a:rPr lang="en-US" dirty="0"/>
              <a:t>The three defined columns are explicit.</a:t>
            </a:r>
          </a:p>
          <a:p>
            <a:r>
              <a:rPr lang="en-US" dirty="0"/>
              <a:t>The rows are implicit.  The browser decided for us how to create those.</a:t>
            </a:r>
          </a:p>
          <a:p>
            <a:r>
              <a:rPr lang="en-US" dirty="0"/>
              <a:t>We can define parameters for implicit columns and rows</a:t>
            </a:r>
          </a:p>
          <a:p>
            <a:pPr lvl="1"/>
            <a:r>
              <a:rPr lang="en-US" dirty="0"/>
              <a:t>grid-auto-rows</a:t>
            </a:r>
          </a:p>
          <a:p>
            <a:pPr lvl="1"/>
            <a:r>
              <a:rPr lang="en-US" dirty="0"/>
              <a:t>grid-auto-columns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.wrapper {</a:t>
            </a:r>
          </a:p>
          <a:p>
            <a:pPr marL="0" indent="0">
              <a:buNone/>
            </a:pPr>
            <a:r>
              <a:rPr lang="en-US" dirty="0"/>
              <a:t>	  display: grid;</a:t>
            </a:r>
          </a:p>
          <a:p>
            <a:pPr marL="0" indent="0">
              <a:buNone/>
            </a:pPr>
            <a:r>
              <a:rPr lang="en-US" dirty="0"/>
              <a:t>	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 grid-auto-rows: </a:t>
            </a:r>
            <a:r>
              <a:rPr lang="en-US" dirty="0" err="1"/>
              <a:t>200px</a:t>
            </a:r>
            <a:r>
              <a:rPr lang="en-US" dirty="0"/>
              <a:t>; /* ensure any added rows will be 200 pixels high */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725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156C-52AF-4B47-9206-3BD49C2E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Grid-auto-rows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624F-7AD1-4B1D-995F-CAFE6583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70" y="2176133"/>
            <a:ext cx="523263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.wrapper {</a:t>
            </a:r>
          </a:p>
          <a:p>
            <a:pPr marL="0" indent="0">
              <a:buNone/>
            </a:pPr>
            <a:r>
              <a:rPr lang="en-US" dirty="0"/>
              <a:t>  display: grid;</a:t>
            </a:r>
          </a:p>
          <a:p>
            <a:pPr marL="0" indent="0">
              <a:buNone/>
            </a:pPr>
            <a:r>
              <a:rPr lang="en-US" dirty="0"/>
              <a:t>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grid-auto-rows: </a:t>
            </a:r>
            <a:r>
              <a:rPr lang="en-US" dirty="0" err="1"/>
              <a:t>200px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drawback is that the </a:t>
            </a:r>
            <a:r>
              <a:rPr lang="en-US" dirty="0" err="1"/>
              <a:t>200px</a:t>
            </a:r>
            <a:r>
              <a:rPr lang="en-US" dirty="0"/>
              <a:t> row will not grow to fit bigger content.</a:t>
            </a:r>
          </a:p>
          <a:p>
            <a:r>
              <a:rPr lang="en-US" sz="2000" dirty="0">
                <a:hlinkClick r:id="rId2"/>
              </a:rPr>
              <a:t>Example</a:t>
            </a:r>
            <a:endParaRPr lang="en-US" dirty="0"/>
          </a:p>
        </p:txBody>
      </p:sp>
      <p:pic>
        <p:nvPicPr>
          <p:cNvPr id="4" name="Picture 3" descr="Example of grid-template-columns repeat 3, 1fr.">
            <a:extLst>
              <a:ext uri="{FF2B5EF4-FFF2-40B4-BE49-F238E27FC236}">
                <a16:creationId xmlns:a16="http://schemas.microsoft.com/office/drawing/2014/main" id="{42FBCCAE-71C5-49E9-9A54-EB4242BF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49" y="162107"/>
            <a:ext cx="2605782" cy="3094366"/>
          </a:xfrm>
          <a:prstGeom prst="rect">
            <a:avLst/>
          </a:prstGeom>
        </p:spPr>
      </p:pic>
      <p:pic>
        <p:nvPicPr>
          <p:cNvPr id="9" name="Picture 8" descr="Example of overlapping items in a grid with a dog background image and text overwriting in an unattractive way.">
            <a:extLst>
              <a:ext uri="{FF2B5EF4-FFF2-40B4-BE49-F238E27FC236}">
                <a16:creationId xmlns:a16="http://schemas.microsoft.com/office/drawing/2014/main" id="{D5FAD06B-7584-4DEA-AC19-BDB800F4B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450" y="2837468"/>
            <a:ext cx="5538130" cy="36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156C-52AF-4B47-9206-3BD49C2E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6840"/>
          </a:xfrm>
        </p:spPr>
        <p:txBody>
          <a:bodyPr>
            <a:normAutofit fontScale="90000"/>
          </a:bodyPr>
          <a:lstStyle/>
          <a:p>
            <a:r>
              <a:rPr lang="en-US" dirty="0"/>
              <a:t>Grid-auto-rows: minmax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624F-7AD1-4B1D-995F-CAFE6583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5" y="1291472"/>
            <a:ext cx="5232630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.wrapper {</a:t>
            </a:r>
          </a:p>
          <a:p>
            <a:pPr marL="0" indent="0">
              <a:buNone/>
            </a:pPr>
            <a:r>
              <a:rPr lang="en-US" dirty="0"/>
              <a:t>  display: grid;</a:t>
            </a:r>
          </a:p>
          <a:p>
            <a:pPr marL="0" indent="0">
              <a:buNone/>
            </a:pPr>
            <a:r>
              <a:rPr lang="en-US" dirty="0"/>
              <a:t>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grid-auto-rows: </a:t>
            </a:r>
          </a:p>
          <a:p>
            <a:pPr marL="0" indent="0">
              <a:buNone/>
            </a:pPr>
            <a:r>
              <a:rPr lang="en-US" dirty="0"/>
              <a:t>	minmax(</a:t>
            </a:r>
            <a:r>
              <a:rPr lang="en-US" dirty="0" err="1"/>
              <a:t>200px</a:t>
            </a:r>
            <a:r>
              <a:rPr lang="en-US" dirty="0"/>
              <a:t>, auto);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minmax defines a minimum and a maximum.  </a:t>
            </a:r>
          </a:p>
          <a:p>
            <a:r>
              <a:rPr lang="en-US" dirty="0"/>
              <a:t>auto means resize as necessary.</a:t>
            </a:r>
          </a:p>
          <a:p>
            <a:r>
              <a:rPr lang="en-US" sz="2000" dirty="0">
                <a:hlinkClick r:id="rId2"/>
              </a:rPr>
              <a:t>Example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Example of items in a grid with a dog background image and text being constrained to its own grid.">
            <a:extLst>
              <a:ext uri="{FF2B5EF4-FFF2-40B4-BE49-F238E27FC236}">
                <a16:creationId xmlns:a16="http://schemas.microsoft.com/office/drawing/2014/main" id="{D6780E40-E954-42ED-8994-60589EF8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44" y="1291472"/>
            <a:ext cx="6639044" cy="45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E7D2-1448-4EE5-B327-D8C52914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A728-5BE4-4D87-8F65-5223ACCE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42008"/>
            <a:ext cx="10058400" cy="4050792"/>
          </a:xfrm>
        </p:spPr>
        <p:txBody>
          <a:bodyPr/>
          <a:lstStyle/>
          <a:p>
            <a:r>
              <a:rPr lang="en-US" dirty="0"/>
              <a:t>The smallest unit on a cell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grid cell.">
            <a:extLst>
              <a:ext uri="{FF2B5EF4-FFF2-40B4-BE49-F238E27FC236}">
                <a16:creationId xmlns:a16="http://schemas.microsoft.com/office/drawing/2014/main" id="{19EE7067-0CDF-46A3-8599-50D0EF7B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56336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9CD9-F8E2-4A21-AEAC-E2503FBC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Grid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A2B2-C194-43EB-91EA-FB80D274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/>
          <a:lstStyle/>
          <a:p>
            <a:r>
              <a:rPr lang="en-US" dirty="0"/>
              <a:t>Items can span one or more cells both by row or by column, and this creates a </a:t>
            </a:r>
            <a:r>
              <a:rPr lang="en-US" i="1" dirty="0"/>
              <a:t>grid area</a:t>
            </a:r>
            <a:r>
              <a:rPr lang="en-US" dirty="0"/>
              <a:t>. </a:t>
            </a:r>
          </a:p>
          <a:p>
            <a:r>
              <a:rPr lang="en-US" dirty="0"/>
              <a:t>Grid areas must be rectangular – it isn’t possible to create an L-shaped area for example. </a:t>
            </a:r>
          </a:p>
        </p:txBody>
      </p:sp>
      <p:pic>
        <p:nvPicPr>
          <p:cNvPr id="5" name="Picture 4" descr="A grid area made up of multiple cells.">
            <a:extLst>
              <a:ext uri="{FF2B5EF4-FFF2-40B4-BE49-F238E27FC236}">
                <a16:creationId xmlns:a16="http://schemas.microsoft.com/office/drawing/2014/main" id="{D5069D65-38D1-4C27-839C-A1B117E06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3429000"/>
            <a:ext cx="432435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FA86-B0E2-4171-920F-8610ACCF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A68-40EB-4A8D-853F-1A3A148B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84043" cy="4050792"/>
          </a:xfrm>
        </p:spPr>
        <p:txBody>
          <a:bodyPr/>
          <a:lstStyle/>
          <a:p>
            <a:r>
              <a:rPr lang="en-US" dirty="0"/>
              <a:t>When we define a grid we define the grid tracks, not the lines. </a:t>
            </a:r>
          </a:p>
          <a:p>
            <a:r>
              <a:rPr lang="en-US" dirty="0"/>
              <a:t>Grid then gives us numbered lines to use when positioning items. </a:t>
            </a:r>
          </a:p>
          <a:p>
            <a:r>
              <a:rPr lang="en-US" dirty="0"/>
              <a:t>In our three column, two row grid we have four column lines.</a:t>
            </a:r>
          </a:p>
          <a:p>
            <a:r>
              <a:rPr lang="en-US" dirty="0"/>
              <a:t>Lines are numbered according to the writing mode of the document.</a:t>
            </a:r>
          </a:p>
        </p:txBody>
      </p:sp>
      <p:pic>
        <p:nvPicPr>
          <p:cNvPr id="5" name="Picture 4" descr="Example grid specifications using numbered track lines.">
            <a:extLst>
              <a:ext uri="{FF2B5EF4-FFF2-40B4-BE49-F238E27FC236}">
                <a16:creationId xmlns:a16="http://schemas.microsoft.com/office/drawing/2014/main" id="{AC435A27-4AAB-420F-8F1C-D12209CB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2" y="2093976"/>
            <a:ext cx="5664996" cy="33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FA86-B0E2-4171-920F-8610ACCF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spacing using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A68-40EB-4A8D-853F-1A3A148B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8404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dirty="0"/>
              <a:t>  grid-column-start: 1; </a:t>
            </a:r>
          </a:p>
          <a:p>
            <a:pPr marL="0" indent="0">
              <a:buNone/>
            </a:pPr>
            <a:r>
              <a:rPr lang="en-US" dirty="0"/>
              <a:t>  grid-column-end: 4; </a:t>
            </a:r>
          </a:p>
          <a:p>
            <a:pPr marL="0" indent="0">
              <a:buNone/>
            </a:pPr>
            <a:r>
              <a:rPr lang="en-US" dirty="0"/>
              <a:t>  grid-row-start: 1; </a:t>
            </a:r>
          </a:p>
          <a:p>
            <a:pPr marL="0" indent="0">
              <a:buNone/>
            </a:pPr>
            <a:r>
              <a:rPr lang="en-US" dirty="0"/>
              <a:t>  grid-row-end: 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How will this change .one?</a:t>
            </a:r>
          </a:p>
          <a:p>
            <a:r>
              <a:rPr lang="en-US" dirty="0"/>
              <a:t>Where will the rest go?</a:t>
            </a:r>
          </a:p>
        </p:txBody>
      </p:sp>
      <p:pic>
        <p:nvPicPr>
          <p:cNvPr id="5" name="Picture 4" descr="Example grid specifications using numbered track lines.">
            <a:extLst>
              <a:ext uri="{FF2B5EF4-FFF2-40B4-BE49-F238E27FC236}">
                <a16:creationId xmlns:a16="http://schemas.microsoft.com/office/drawing/2014/main" id="{AC435A27-4AAB-420F-8F1C-D12209CB5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2" y="2093976"/>
            <a:ext cx="5664996" cy="33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FA86-B0E2-4171-920F-8610ACCF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lines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A68-40EB-4A8D-853F-1A3A148B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84043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dirty="0"/>
              <a:t>  grid-column-start: 1; </a:t>
            </a:r>
          </a:p>
          <a:p>
            <a:pPr marL="0" indent="0">
              <a:buNone/>
            </a:pPr>
            <a:r>
              <a:rPr lang="en-US" dirty="0"/>
              <a:t>  grid-column-end: 4; </a:t>
            </a:r>
          </a:p>
          <a:p>
            <a:pPr marL="0" indent="0">
              <a:buNone/>
            </a:pPr>
            <a:r>
              <a:rPr lang="en-US" dirty="0"/>
              <a:t>  grid-row-start: 1; </a:t>
            </a:r>
          </a:p>
          <a:p>
            <a:pPr marL="0" indent="0">
              <a:buNone/>
            </a:pPr>
            <a:r>
              <a:rPr lang="en-US" dirty="0"/>
              <a:t>  grid-row-end: 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Note these are specified in the class for the cell NOT the wrapper.</a:t>
            </a:r>
          </a:p>
          <a:p>
            <a:r>
              <a:rPr lang="en-US" dirty="0"/>
              <a:t>The blue dotted lines are only shown for reference.</a:t>
            </a:r>
          </a:p>
        </p:txBody>
      </p:sp>
      <p:pic>
        <p:nvPicPr>
          <p:cNvPr id="6" name="Picture 5" descr="Example using grid lines to specify sizes.">
            <a:extLst>
              <a:ext uri="{FF2B5EF4-FFF2-40B4-BE49-F238E27FC236}">
                <a16:creationId xmlns:a16="http://schemas.microsoft.com/office/drawing/2014/main" id="{ACD65880-B566-4DE3-964A-70368FDD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54" y="2093976"/>
            <a:ext cx="5616964" cy="36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FA86-B0E2-4171-920F-8610ACCF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Using lines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A68-40EB-4A8D-853F-1A3A148B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84043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one_old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grid-column-start: 1; </a:t>
            </a:r>
          </a:p>
          <a:p>
            <a:pPr marL="0" indent="0">
              <a:buNone/>
            </a:pPr>
            <a:r>
              <a:rPr lang="en-US" dirty="0"/>
              <a:t>  grid-column-end: 4; </a:t>
            </a:r>
          </a:p>
          <a:p>
            <a:pPr marL="0" indent="0">
              <a:buNone/>
            </a:pPr>
            <a:r>
              <a:rPr lang="en-US" dirty="0"/>
              <a:t>  grid-row-start: 1; </a:t>
            </a:r>
          </a:p>
          <a:p>
            <a:pPr marL="0" indent="0">
              <a:buNone/>
            </a:pPr>
            <a:r>
              <a:rPr lang="en-US" dirty="0"/>
              <a:t>  grid-row-end: 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dirty="0"/>
              <a:t>  grid-column: 1 / 4; </a:t>
            </a:r>
          </a:p>
          <a:p>
            <a:pPr marL="0" indent="0">
              <a:buNone/>
            </a:pPr>
            <a:r>
              <a:rPr lang="en-US" dirty="0"/>
              <a:t>  grid-row: 1 / 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Example using grid lines to specify sizes.">
            <a:extLst>
              <a:ext uri="{FF2B5EF4-FFF2-40B4-BE49-F238E27FC236}">
                <a16:creationId xmlns:a16="http://schemas.microsoft.com/office/drawing/2014/main" id="{3EC80770-871C-40A6-9A25-898B212F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57" y="2093976"/>
            <a:ext cx="5616964" cy="36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D7D8-A9DD-4CD1-AF17-274F43F6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What is a CSS grid?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E8B8-F49F-4AE2-9D5D-A8634901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/>
              <a:t>A way to specify rows and columns using purely CSS.</a:t>
            </a:r>
          </a:p>
          <a:p>
            <a:pPr lvl="1"/>
            <a:r>
              <a:rPr lang="en-US"/>
              <a:t>Fixed </a:t>
            </a:r>
            <a:r>
              <a:rPr lang="en-US" dirty="0"/>
              <a:t>and flexible sizing</a:t>
            </a:r>
          </a:p>
          <a:p>
            <a:pPr lvl="1"/>
            <a:r>
              <a:rPr lang="en-US" dirty="0"/>
              <a:t>Precise placement of elements</a:t>
            </a:r>
          </a:p>
          <a:p>
            <a:pPr lvl="1"/>
            <a:r>
              <a:rPr lang="en-US" dirty="0"/>
              <a:t>Alignment control</a:t>
            </a:r>
          </a:p>
          <a:p>
            <a:pPr lvl="1"/>
            <a:r>
              <a:rPr lang="en-US" dirty="0"/>
              <a:t>Overlap control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8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5BF7-CB08-477A-A84F-41F668AF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3464"/>
            <a:ext cx="10058400" cy="1052069"/>
          </a:xfrm>
        </p:spPr>
        <p:txBody>
          <a:bodyPr/>
          <a:lstStyle/>
          <a:p>
            <a:r>
              <a:rPr lang="en-US" dirty="0"/>
              <a:t>Positioning using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51D0-189C-4F74-B627-149E0010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86007"/>
            <a:ext cx="10058400" cy="850901"/>
          </a:xfrm>
        </p:spPr>
        <p:txBody>
          <a:bodyPr/>
          <a:lstStyle/>
          <a:p>
            <a:r>
              <a:rPr lang="en-US" dirty="0"/>
              <a:t>How could we change div two to this this using lines? </a:t>
            </a:r>
          </a:p>
          <a:p>
            <a:r>
              <a:rPr lang="en-US" dirty="0"/>
              <a:t>Where would the specification go?</a:t>
            </a:r>
          </a:p>
        </p:txBody>
      </p:sp>
      <p:pic>
        <p:nvPicPr>
          <p:cNvPr id="4" name="Picture 3" descr="An example grid setup with a question of how to create this setup.">
            <a:extLst>
              <a:ext uri="{FF2B5EF4-FFF2-40B4-BE49-F238E27FC236}">
                <a16:creationId xmlns:a16="http://schemas.microsoft.com/office/drawing/2014/main" id="{EA099A50-853E-499A-8D7C-58D9C4BA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26" y="1164744"/>
            <a:ext cx="4765548" cy="31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5BF7-CB08-477A-A84F-41F668AF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using lines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51D0-189C-4F74-B627-149E0010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321298"/>
            <a:ext cx="10058400" cy="850901"/>
          </a:xfrm>
        </p:spPr>
        <p:txBody>
          <a:bodyPr/>
          <a:lstStyle/>
          <a:p>
            <a:r>
              <a:rPr lang="en-US" dirty="0"/>
              <a:t>How could we change div two to this this using lines? </a:t>
            </a:r>
          </a:p>
          <a:p>
            <a:r>
              <a:rPr lang="en-US" dirty="0"/>
              <a:t>Where would the specification go?</a:t>
            </a:r>
          </a:p>
        </p:txBody>
      </p:sp>
      <p:pic>
        <p:nvPicPr>
          <p:cNvPr id="6" name="Picture 5" descr="Example using grid lines to specify sizes.">
            <a:extLst>
              <a:ext uri="{FF2B5EF4-FFF2-40B4-BE49-F238E27FC236}">
                <a16:creationId xmlns:a16="http://schemas.microsoft.com/office/drawing/2014/main" id="{078DA8E8-E566-42E9-9C47-77B131B7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67" y="1699696"/>
            <a:ext cx="5062865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0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5631-95F6-40F6-B14B-20CE829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line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78BF-3D4F-4DB9-BCE7-D511F161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dirty="0"/>
              <a:t>  grid-column: 1 / 4; </a:t>
            </a:r>
          </a:p>
          <a:p>
            <a:pPr marL="0" indent="0">
              <a:buNone/>
            </a:pPr>
            <a:r>
              <a:rPr lang="en-US" dirty="0"/>
              <a:t>  grid-row: 1 / 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.two { </a:t>
            </a:r>
          </a:p>
          <a:p>
            <a:pPr marL="0" indent="0">
              <a:buNone/>
            </a:pPr>
            <a:r>
              <a:rPr lang="en-US" dirty="0"/>
              <a:t>  grid-row: 3 / 5;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8" name="Picture 7" descr="Example using grid lines to specify sizes.">
            <a:extLst>
              <a:ext uri="{FF2B5EF4-FFF2-40B4-BE49-F238E27FC236}">
                <a16:creationId xmlns:a16="http://schemas.microsoft.com/office/drawing/2014/main" id="{4A7750EB-A34E-47E7-A394-D88FB4FD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73" y="2093976"/>
            <a:ext cx="7512123" cy="37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09B9-2E19-4ADD-BFD5-3DCE6BC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Grid-area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943D-052A-4A03-B144-3B9A68C3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this order</a:t>
            </a:r>
          </a:p>
          <a:p>
            <a:pPr lvl="1"/>
            <a:r>
              <a:rPr lang="en-US" dirty="0"/>
              <a:t>grid-row-start</a:t>
            </a:r>
          </a:p>
          <a:p>
            <a:pPr lvl="1"/>
            <a:r>
              <a:rPr lang="en-US" dirty="0"/>
              <a:t>grid-column-start</a:t>
            </a:r>
          </a:p>
          <a:p>
            <a:pPr lvl="1"/>
            <a:r>
              <a:rPr lang="en-US" dirty="0"/>
              <a:t>grid-row-end</a:t>
            </a:r>
          </a:p>
          <a:p>
            <a:pPr lvl="1"/>
            <a:r>
              <a:rPr lang="en-US" dirty="0"/>
              <a:t>grid-column-end</a:t>
            </a:r>
          </a:p>
          <a:p>
            <a:r>
              <a:rPr lang="en-US" dirty="0"/>
              <a:t>grid-area: 1 / 1 / 3 / 4;</a:t>
            </a:r>
          </a:p>
        </p:txBody>
      </p:sp>
      <p:pic>
        <p:nvPicPr>
          <p:cNvPr id="5" name="Picture 4" descr="Example using grid lines to specify sizes.">
            <a:extLst>
              <a:ext uri="{FF2B5EF4-FFF2-40B4-BE49-F238E27FC236}">
                <a16:creationId xmlns:a16="http://schemas.microsoft.com/office/drawing/2014/main" id="{9C177F36-3B41-4AD6-8815-29677946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29" y="1663638"/>
            <a:ext cx="7047518" cy="35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3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5631-95F6-40F6-B14B-20CE829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78BF-3D4F-4DB9-BCE7-D511F161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one_old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grid-column: 1 / 4; </a:t>
            </a:r>
          </a:p>
          <a:p>
            <a:pPr marL="0" indent="0">
              <a:buNone/>
            </a:pPr>
            <a:r>
              <a:rPr lang="en-US" dirty="0"/>
              <a:t>  grid-row: 1 / 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.one{</a:t>
            </a:r>
          </a:p>
          <a:p>
            <a:pPr marL="0" indent="0">
              <a:buNone/>
            </a:pPr>
            <a:r>
              <a:rPr lang="en-US" dirty="0"/>
              <a:t>  grid-area: 1 / 1 / 3 / 4;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.two { </a:t>
            </a:r>
          </a:p>
          <a:p>
            <a:pPr marL="0" indent="0">
              <a:buNone/>
            </a:pPr>
            <a:r>
              <a:rPr lang="en-US" dirty="0"/>
              <a:t>  grid-row: 3 / 5;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 descr="Example using grid lines to specify sizes.">
            <a:extLst>
              <a:ext uri="{FF2B5EF4-FFF2-40B4-BE49-F238E27FC236}">
                <a16:creationId xmlns:a16="http://schemas.microsoft.com/office/drawing/2014/main" id="{16EE09B2-B465-4A6F-B488-8EECFF50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96" y="2601641"/>
            <a:ext cx="6163356" cy="30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3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5631-95F6-40F6-B14B-20CE8297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78408"/>
          </a:xfrm>
        </p:spPr>
        <p:txBody>
          <a:bodyPr/>
          <a:lstStyle/>
          <a:p>
            <a:r>
              <a:rPr lang="en-US" dirty="0"/>
              <a:t>Grid Area Example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78BF-3D4F-4DB9-BCE7-D511F161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3000"/>
            <a:ext cx="10058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one_old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grid-area: 1 / 1 / 3 / 4;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dirty="0"/>
              <a:t>  grid-area: -5 / -4 / -3 / -1;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two_old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grid-row: 3 / 5;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.two { </a:t>
            </a:r>
          </a:p>
          <a:p>
            <a:pPr marL="0" indent="0">
              <a:buNone/>
            </a:pPr>
            <a:r>
              <a:rPr lang="en-US" dirty="0"/>
              <a:t>  grid-row: -1 / -3;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You can specify negative values. It will count backwards from the left or bottom.</a:t>
            </a:r>
          </a:p>
          <a:p>
            <a:r>
              <a:rPr lang="en-US" dirty="0"/>
              <a:t>If you mix positive and negative on the same axis odd things may happen.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Example using grid lines to specify sizes using negative values.">
            <a:extLst>
              <a:ext uri="{FF2B5EF4-FFF2-40B4-BE49-F238E27FC236}">
                <a16:creationId xmlns:a16="http://schemas.microsoft.com/office/drawing/2014/main" id="{FE6E164D-B9BC-43C9-B8C7-42C8B2F4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3281362"/>
            <a:ext cx="628650" cy="295275"/>
          </a:xfrm>
          <a:prstGeom prst="rect">
            <a:avLst/>
          </a:prstGeom>
        </p:spPr>
      </p:pic>
      <p:pic>
        <p:nvPicPr>
          <p:cNvPr id="12" name="Picture 11" descr="Example using grid lines to specify sizes using negative values.">
            <a:extLst>
              <a:ext uri="{FF2B5EF4-FFF2-40B4-BE49-F238E27FC236}">
                <a16:creationId xmlns:a16="http://schemas.microsoft.com/office/drawing/2014/main" id="{D7483E5E-18CD-496C-B539-A71E986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83" y="1221971"/>
            <a:ext cx="7922380" cy="39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4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5631-95F6-40F6-B14B-20CE829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columns using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78BF-3D4F-4DB9-BCE7-D511F161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b="1" i="1" dirty="0"/>
              <a:t>  </a:t>
            </a:r>
            <a:r>
              <a:rPr lang="en-US" b="1" i="1" dirty="0">
                <a:solidFill>
                  <a:srgbClr val="FF0000"/>
                </a:solidFill>
              </a:rPr>
              <a:t>grid-column: 1 / -1;</a:t>
            </a:r>
          </a:p>
          <a:p>
            <a:pPr marL="0" indent="0">
              <a:buNone/>
            </a:pPr>
            <a:r>
              <a:rPr lang="en-US" dirty="0"/>
              <a:t>  grid-row: 1 / 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.two { </a:t>
            </a:r>
          </a:p>
          <a:p>
            <a:pPr marL="0" indent="0">
              <a:buNone/>
            </a:pPr>
            <a:r>
              <a:rPr lang="en-US" dirty="0"/>
              <a:t>  grid-row: 3 / 5;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You can specify negative values. It will count backwards from the left or bottom.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Example using grid lines to specify sizes using negative values.">
            <a:extLst>
              <a:ext uri="{FF2B5EF4-FFF2-40B4-BE49-F238E27FC236}">
                <a16:creationId xmlns:a16="http://schemas.microsoft.com/office/drawing/2014/main" id="{4F55696D-594A-49BE-8E0C-C81A2CC2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98" y="1560402"/>
            <a:ext cx="7460206" cy="37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9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1DD1-C50A-4E52-9CEF-4346F435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span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C387-E8D4-47A2-9358-A3C03424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.one {     </a:t>
            </a:r>
          </a:p>
          <a:p>
            <a:pPr marL="0" indent="0">
              <a:buNone/>
            </a:pPr>
            <a:r>
              <a:rPr lang="en-US" dirty="0"/>
              <a:t>  grid-column: 1;</a:t>
            </a:r>
          </a:p>
          <a:p>
            <a:pPr marL="0" indent="0">
              <a:buNone/>
            </a:pPr>
            <a:r>
              <a:rPr lang="en-US" dirty="0"/>
              <a:t>  grid-row: 1 / span 3;} </a:t>
            </a:r>
          </a:p>
          <a:p>
            <a:pPr marL="0" indent="0">
              <a:buNone/>
            </a:pPr>
            <a:r>
              <a:rPr lang="en-US" dirty="0"/>
              <a:t>.two { </a:t>
            </a:r>
          </a:p>
          <a:p>
            <a:pPr marL="0" indent="0">
              <a:buNone/>
            </a:pPr>
            <a:r>
              <a:rPr lang="en-US" dirty="0"/>
              <a:t>  grid-column: 3;</a:t>
            </a:r>
          </a:p>
          <a:p>
            <a:pPr marL="0" indent="0">
              <a:buNone/>
            </a:pPr>
            <a:r>
              <a:rPr lang="en-US" dirty="0"/>
              <a:t>  grid-row: 1 / span 2;}</a:t>
            </a:r>
          </a:p>
          <a:p>
            <a:pPr marL="0" indent="0">
              <a:buNone/>
            </a:pPr>
            <a:r>
              <a:rPr lang="en-US" dirty="0"/>
              <a:t>.three { </a:t>
            </a:r>
          </a:p>
          <a:p>
            <a:pPr marL="0" indent="0">
              <a:buNone/>
            </a:pPr>
            <a:r>
              <a:rPr lang="en-US" dirty="0"/>
              <a:t>    grid-column: 2;</a:t>
            </a:r>
          </a:p>
          <a:p>
            <a:pPr marL="0" indent="0">
              <a:buNone/>
            </a:pPr>
            <a:r>
              <a:rPr lang="en-US" dirty="0"/>
              <a:t>    grid-row: 1;    }</a:t>
            </a:r>
          </a:p>
          <a:p>
            <a:pPr marL="0" indent="0">
              <a:buNone/>
            </a:pPr>
            <a:r>
              <a:rPr lang="en-US" dirty="0"/>
              <a:t>.four {     </a:t>
            </a:r>
          </a:p>
          <a:p>
            <a:pPr marL="0" indent="0">
              <a:buNone/>
            </a:pPr>
            <a:r>
              <a:rPr lang="en-US" dirty="0"/>
              <a:t>  grid-column: 2 / span 2;</a:t>
            </a:r>
          </a:p>
          <a:p>
            <a:pPr marL="0" indent="0">
              <a:buNone/>
            </a:pPr>
            <a:r>
              <a:rPr lang="en-US" dirty="0"/>
              <a:t>  grid-row: 3;}</a:t>
            </a:r>
          </a:p>
        </p:txBody>
      </p:sp>
      <p:pic>
        <p:nvPicPr>
          <p:cNvPr id="5" name="Picture 4" descr="Example grid using span for a keyword.">
            <a:extLst>
              <a:ext uri="{FF2B5EF4-FFF2-40B4-BE49-F238E27FC236}">
                <a16:creationId xmlns:a16="http://schemas.microsoft.com/office/drawing/2014/main" id="{6A5E6630-E93A-4500-A4E8-5FBA6042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2093976"/>
            <a:ext cx="6457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3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F2B0-63F4-410E-A3C8-812242E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5C1F-705F-48EB-A991-48E621F8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Gutters or alleys represent spacing between grid cells</a:t>
            </a:r>
          </a:p>
          <a:p>
            <a:pPr lvl="1"/>
            <a:r>
              <a:rPr lang="en-US" dirty="0"/>
              <a:t>created using the column-gap and row-gap properties, or the shorthand gap.</a:t>
            </a:r>
          </a:p>
          <a:p>
            <a:pPr marL="0" indent="0">
              <a:buNone/>
            </a:pPr>
            <a:r>
              <a:rPr lang="en-US" dirty="0"/>
              <a:t>.wrapper {</a:t>
            </a:r>
          </a:p>
          <a:p>
            <a:pPr marL="0" indent="0">
              <a:buNone/>
            </a:pPr>
            <a:r>
              <a:rPr lang="en-US" dirty="0"/>
              <a:t>  display: grid;</a:t>
            </a:r>
          </a:p>
          <a:p>
            <a:pPr marL="0" indent="0">
              <a:buNone/>
            </a:pPr>
            <a:r>
              <a:rPr lang="en-US" dirty="0"/>
              <a:t>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column-gap: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row-gap: </a:t>
            </a:r>
            <a:r>
              <a:rPr lang="en-US" dirty="0" err="1"/>
              <a:t>1em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 descr="Grid with gutters.">
            <a:extLst>
              <a:ext uri="{FF2B5EF4-FFF2-40B4-BE49-F238E27FC236}">
                <a16:creationId xmlns:a16="http://schemas.microsoft.com/office/drawing/2014/main" id="{F86B5C40-F783-43E4-977B-B2EBC7AF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02" y="3594100"/>
            <a:ext cx="460375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8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254-3D60-4BB2-B160-23B2FEDE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48" y="4411535"/>
            <a:ext cx="10058400" cy="1609344"/>
          </a:xfrm>
        </p:spPr>
        <p:txBody>
          <a:bodyPr/>
          <a:lstStyle/>
          <a:p>
            <a:r>
              <a:rPr lang="en-US" dirty="0"/>
              <a:t>Nesting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679E-6523-4E99-97E7-FAA4AF79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75" y="528257"/>
            <a:ext cx="3578352" cy="3833368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&lt;div class="wrapper"&gt;</a:t>
            </a:r>
          </a:p>
          <a:p>
            <a:pPr marL="0" indent="0">
              <a:buNone/>
            </a:pPr>
            <a:r>
              <a:rPr lang="en-US" dirty="0"/>
              <a:t>    &lt;div class="one"&gt;</a:t>
            </a:r>
          </a:p>
          <a:p>
            <a:pPr marL="0" indent="0">
              <a:buNone/>
            </a:pPr>
            <a:r>
              <a:rPr lang="en-US" dirty="0"/>
              <a:t>      &lt;div class="nested"&gt;</a:t>
            </a:r>
            <a:r>
              <a:rPr lang="en-US" dirty="0" err="1"/>
              <a:t>one_a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     &lt;div class="nested"&gt;</a:t>
            </a:r>
            <a:r>
              <a:rPr lang="en-US" dirty="0" err="1"/>
              <a:t>one_b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     &lt;div class="nested"&gt;</a:t>
            </a:r>
            <a:r>
              <a:rPr lang="en-US" dirty="0" err="1"/>
              <a:t>one_c</a:t>
            </a:r>
            <a:r>
              <a:rPr lang="en-US" dirty="0"/>
              <a:t>&lt;/div&gt;    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class="two"&gt;Two&lt;/div&gt;</a:t>
            </a:r>
          </a:p>
          <a:p>
            <a:pPr marL="0" indent="0">
              <a:buNone/>
            </a:pPr>
            <a:r>
              <a:rPr lang="en-US" dirty="0"/>
              <a:t>    &lt;div class="three"&gt;Three&lt;/div&gt;</a:t>
            </a:r>
          </a:p>
          <a:p>
            <a:pPr marL="0" indent="0">
              <a:buNone/>
            </a:pPr>
            <a:r>
              <a:rPr lang="en-US" dirty="0"/>
              <a:t>    &lt;div class="four"&gt;Four&lt;/div&gt;</a:t>
            </a:r>
          </a:p>
          <a:p>
            <a:pPr marL="0" indent="0">
              <a:buNone/>
            </a:pPr>
            <a:r>
              <a:rPr lang="en-US" dirty="0"/>
              <a:t>    &lt;div class="five"&gt;Five&lt;/div&gt;</a:t>
            </a:r>
          </a:p>
          <a:p>
            <a:pPr marL="0" indent="0">
              <a:buNone/>
            </a:pPr>
            <a:r>
              <a:rPr lang="en-US" dirty="0"/>
              <a:t>    &lt;div class="six"&gt;Six&lt;/div&gt;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Example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175F5-5B85-412C-BA15-EF0B92195BE8}"/>
              </a:ext>
            </a:extLst>
          </p:cNvPr>
          <p:cNvSpPr txBox="1">
            <a:spLocks/>
          </p:cNvSpPr>
          <p:nvPr/>
        </p:nvSpPr>
        <p:spPr>
          <a:xfrm>
            <a:off x="4036819" y="528257"/>
            <a:ext cx="4043313" cy="38333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.wrapper {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display: grid;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grid-auto-rows: minmax(</a:t>
            </a:r>
            <a:r>
              <a:rPr lang="en-US" dirty="0" err="1"/>
              <a:t>100px</a:t>
            </a:r>
            <a:r>
              <a:rPr lang="en-US" dirty="0"/>
              <a:t>, auto);</a:t>
            </a:r>
          </a:p>
          <a:p>
            <a:pPr marL="0" indent="0">
              <a:buNone/>
            </a:pPr>
            <a:r>
              <a:rPr lang="en-US" dirty="0"/>
              <a:t>  column-gap: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row-gap: </a:t>
            </a:r>
            <a:r>
              <a:rPr lang="en-US" dirty="0" err="1"/>
              <a:t>1em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.one {</a:t>
            </a:r>
          </a:p>
          <a:p>
            <a:pPr marL="0" indent="0">
              <a:buNone/>
            </a:pPr>
            <a:r>
              <a:rPr lang="en-US" dirty="0"/>
              <a:t>  grid-column-start: 1; </a:t>
            </a:r>
          </a:p>
          <a:p>
            <a:pPr marL="0" indent="0">
              <a:buNone/>
            </a:pPr>
            <a:r>
              <a:rPr lang="en-US" dirty="0"/>
              <a:t>  grid-column-end: 4;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pic>
        <p:nvPicPr>
          <p:cNvPr id="7" name="Picture 6" descr="Nested grid example.">
            <a:extLst>
              <a:ext uri="{FF2B5EF4-FFF2-40B4-BE49-F238E27FC236}">
                <a16:creationId xmlns:a16="http://schemas.microsoft.com/office/drawing/2014/main" id="{0310525C-F9FA-4FF3-9EC6-85F4012A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18" y="1968587"/>
            <a:ext cx="4352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ED10-2DD1-471D-B488-C6081493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Grid tracks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0C18-966A-4D78-A8C1-8DA3FA96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We define rows and columns on our grid with the grid-template-columns and grid-template-rows properties. </a:t>
            </a:r>
          </a:p>
          <a:p>
            <a:r>
              <a:rPr lang="en-US" dirty="0"/>
              <a:t>These define grid tracks. </a:t>
            </a:r>
          </a:p>
          <a:p>
            <a:r>
              <a:rPr lang="en-US" dirty="0"/>
              <a:t>A grid track is the space between any two lines on the grid. </a:t>
            </a:r>
          </a:p>
          <a:p>
            <a:r>
              <a:rPr lang="en-US" dirty="0"/>
              <a:t>In the below image you can see a track highlighted – this is the first-row track in our grid.</a:t>
            </a:r>
          </a:p>
        </p:txBody>
      </p:sp>
      <p:pic>
        <p:nvPicPr>
          <p:cNvPr id="4" name="Picture 3" descr="Grid area comprising of the top three cells of a 3 column by 2 row grid.">
            <a:extLst>
              <a:ext uri="{FF2B5EF4-FFF2-40B4-BE49-F238E27FC236}">
                <a16:creationId xmlns:a16="http://schemas.microsoft.com/office/drawing/2014/main" id="{5BCB8563-0BD2-4808-95AA-78DD8801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2590335"/>
            <a:ext cx="4773168" cy="31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3BB6-AA40-4D81-B1A0-87605591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04405"/>
          </a:xfrm>
        </p:spPr>
        <p:txBody>
          <a:bodyPr/>
          <a:lstStyle/>
          <a:p>
            <a:r>
              <a:rPr lang="en-US" dirty="0"/>
              <a:t>Nesting grids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A26D-2B26-4BE2-BF42-1EDF7331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914400"/>
            <a:ext cx="9722083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.wrapper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display: grid;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grid-auto-rows: minmax(</a:t>
            </a:r>
            <a:r>
              <a:rPr lang="en-US" dirty="0" err="1"/>
              <a:t>100px</a:t>
            </a:r>
            <a:r>
              <a:rPr lang="en-US" dirty="0"/>
              <a:t>, auto);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column-gap: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row-gap: </a:t>
            </a:r>
            <a:r>
              <a:rPr lang="en-US" dirty="0" err="1"/>
              <a:t>1em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grid-column-start: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grid-column-end: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display: grid;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row-gap: </a:t>
            </a:r>
            <a:r>
              <a:rPr lang="en-US" dirty="0" err="1">
                <a:solidFill>
                  <a:srgbClr val="FF0000"/>
                </a:solidFill>
              </a:rPr>
              <a:t>1px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.one now has its own </a:t>
            </a:r>
            <a:r>
              <a:rPr lang="en-US" b="1" dirty="0" err="1"/>
              <a:t>display:grid</a:t>
            </a:r>
            <a:r>
              <a:rPr lang="en-US" b="1" dirty="0"/>
              <a:t> with separate grid specifications.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Note the difference from previous slide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hlinkClick r:id="rId2"/>
              </a:rPr>
              <a:t>Example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b="1" dirty="0"/>
          </a:p>
        </p:txBody>
      </p:sp>
      <p:pic>
        <p:nvPicPr>
          <p:cNvPr id="8" name="Picture 7" descr="Nested grid example using row-gap.">
            <a:extLst>
              <a:ext uri="{FF2B5EF4-FFF2-40B4-BE49-F238E27FC236}">
                <a16:creationId xmlns:a16="http://schemas.microsoft.com/office/drawing/2014/main" id="{8550DAD5-E949-4216-9EBD-084C6A7F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047"/>
            <a:ext cx="4352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106E-A6BF-4576-98CD-90BC2593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3036"/>
            <a:ext cx="10058400" cy="902041"/>
          </a:xfrm>
        </p:spPr>
        <p:txBody>
          <a:bodyPr/>
          <a:lstStyle/>
          <a:p>
            <a:r>
              <a:rPr lang="en-US" dirty="0"/>
              <a:t>Example 1 – moving things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3900-C3B3-4594-9CC1-0AB476E6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6624"/>
            <a:ext cx="10058400" cy="4795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.wrapper {  </a:t>
            </a:r>
          </a:p>
          <a:p>
            <a:pPr marL="0" indent="0">
              <a:buNone/>
            </a:pPr>
            <a:r>
              <a:rPr lang="en-US" dirty="0"/>
              <a:t>  display: grid;</a:t>
            </a:r>
          </a:p>
          <a:p>
            <a:pPr marL="0" indent="0">
              <a:buNone/>
            </a:pPr>
            <a:r>
              <a:rPr lang="en-US" dirty="0"/>
              <a:t>  grid-template-columns: repeat(3,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grid-auto-rows: minmax(</a:t>
            </a:r>
            <a:r>
              <a:rPr lang="en-US" dirty="0" err="1"/>
              <a:t>100px</a:t>
            </a:r>
            <a:r>
              <a:rPr lang="en-US" dirty="0"/>
              <a:t>, auto);</a:t>
            </a:r>
          </a:p>
          <a:p>
            <a:pPr marL="0" indent="0">
              <a:buNone/>
            </a:pPr>
            <a:r>
              <a:rPr lang="en-US" dirty="0"/>
              <a:t>  column-gap: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row-gap: </a:t>
            </a:r>
            <a:r>
              <a:rPr lang="en-US" dirty="0" err="1"/>
              <a:t>1em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.one { grid-area: 2 / 3;} </a:t>
            </a:r>
          </a:p>
          <a:p>
            <a:pPr marL="0" indent="0">
              <a:buNone/>
            </a:pPr>
            <a:r>
              <a:rPr lang="en-US" dirty="0"/>
              <a:t>.two { grid-area: 2 / 2;}</a:t>
            </a:r>
          </a:p>
          <a:p>
            <a:pPr marL="0" indent="0">
              <a:buNone/>
            </a:pPr>
            <a:r>
              <a:rPr lang="en-US" dirty="0"/>
              <a:t>.three { grid-area: 2 / 1;}</a:t>
            </a:r>
          </a:p>
          <a:p>
            <a:pPr marL="0" indent="0">
              <a:buNone/>
            </a:pPr>
            <a:r>
              <a:rPr lang="en-US" dirty="0"/>
              <a:t>.four { grid-area: 1 / 3;}</a:t>
            </a:r>
          </a:p>
          <a:p>
            <a:pPr marL="0" indent="0">
              <a:buNone/>
            </a:pPr>
            <a:r>
              <a:rPr lang="en-US" dirty="0"/>
              <a:t>.five { grid-area: 1 / 2;}</a:t>
            </a:r>
          </a:p>
          <a:p>
            <a:pPr marL="0" indent="0">
              <a:buNone/>
            </a:pPr>
            <a:r>
              <a:rPr lang="en-US" dirty="0"/>
              <a:t>.six { grid-area: 1 / 1;}		                 (NOTE THE ORDERING OF THE </a:t>
            </a:r>
            <a:r>
              <a:rPr lang="en-US" dirty="0" err="1"/>
              <a:t>DIVS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id with areas reordered using styles.">
            <a:hlinkClick r:id="rId2"/>
            <a:extLst>
              <a:ext uri="{FF2B5EF4-FFF2-40B4-BE49-F238E27FC236}">
                <a16:creationId xmlns:a16="http://schemas.microsoft.com/office/drawing/2014/main" id="{9510AB84-D419-4A1B-9AD8-F448DFA9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77" y="2198451"/>
            <a:ext cx="4982060" cy="24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9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53FA-1B07-46AB-9998-41ACAC53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0F4D-4A24-440F-B11C-0256088C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2208"/>
            <a:ext cx="10058400" cy="40507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wrapper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display: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grid-template-columns: repeat(6,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grid-auto-rows: minmax(</a:t>
            </a:r>
            <a:r>
              <a:rPr lang="en-US" dirty="0" err="1"/>
              <a:t>100px</a:t>
            </a:r>
            <a:r>
              <a:rPr lang="en-US" dirty="0"/>
              <a:t>, auto);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column-gap: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row-gap: </a:t>
            </a:r>
            <a:r>
              <a:rPr lang="en-US" dirty="0" err="1"/>
              <a:t>1em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.one {  grid-area: 1 / 1;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.two {   grid-area: 2 / 2;}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.three {  grid-area: 3 / 3;}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.four {  grid-area: 4 / 4;}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.five {  grid-area: 5 / 5;}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.six {  grid-area: 6 / 6;}</a:t>
            </a:r>
          </a:p>
        </p:txBody>
      </p:sp>
      <p:pic>
        <p:nvPicPr>
          <p:cNvPr id="4" name="Picture 3" descr="Grids diagonally down the page.">
            <a:hlinkClick r:id="rId2"/>
            <a:extLst>
              <a:ext uri="{FF2B5EF4-FFF2-40B4-BE49-F238E27FC236}">
                <a16:creationId xmlns:a16="http://schemas.microsoft.com/office/drawing/2014/main" id="{228061DA-5028-443B-BDF4-4CB3FCB6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6150"/>
            <a:ext cx="3980967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8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5432-55C7-4C43-B866-7BB2ED88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6" y="105307"/>
            <a:ext cx="10058400" cy="5804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Overlapping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F4A6-98DF-4D1A-BDC3-E929D3BD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05" y="845267"/>
            <a:ext cx="10058400" cy="54648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You can specify overlaps with grids.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grid-column-start: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grid-column-end: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grid-row-end: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background-color: black;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.four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grid-column-start: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grid-row-start: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grid-row-end: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background-color: gray;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</p:txBody>
      </p:sp>
      <p:pic>
        <p:nvPicPr>
          <p:cNvPr id="8" name="Picture 7" descr="Grid example with overlap.">
            <a:hlinkClick r:id="rId2"/>
            <a:extLst>
              <a:ext uri="{FF2B5EF4-FFF2-40B4-BE49-F238E27FC236}">
                <a16:creationId xmlns:a16="http://schemas.microsoft.com/office/drawing/2014/main" id="{492006F0-EAF5-4399-BE24-A41785DB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705" y="895350"/>
            <a:ext cx="4343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5432-55C7-4C43-B866-7BB2ED88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6" y="105307"/>
            <a:ext cx="10058400" cy="5804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Overlapping grids and Z-index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F4A6-98DF-4D1A-BDC3-E929D3BD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05" y="845267"/>
            <a:ext cx="4165343" cy="54648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You can specify which is on top by using z-index.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grid-column-start: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grid-column-end: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grid-row-end: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background-color: black;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z-index :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.four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grid-column-start: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grid-row-start: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grid-row-end: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background-color: gray;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z-index: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</p:txBody>
      </p:sp>
      <p:pic>
        <p:nvPicPr>
          <p:cNvPr id="5" name="Picture 4" descr="Grid example with overlap using z-index.">
            <a:hlinkClick r:id="rId2"/>
            <a:extLst>
              <a:ext uri="{FF2B5EF4-FFF2-40B4-BE49-F238E27FC236}">
                <a16:creationId xmlns:a16="http://schemas.microsoft.com/office/drawing/2014/main" id="{28D08CA9-692D-4769-BF4E-EA50D841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19" y="1044063"/>
            <a:ext cx="4343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7854-F472-4111-863A-F65592A1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template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C24D-4031-45A0-8E78-B3ADAF38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areas by naming them and then using the name in a template</a:t>
            </a:r>
          </a:p>
        </p:txBody>
      </p:sp>
    </p:spTree>
    <p:extLst>
      <p:ext uri="{BB962C8B-B14F-4D97-AF65-F5344CB8AC3E}">
        <p14:creationId xmlns:p14="http://schemas.microsoft.com/office/powerpoint/2010/main" val="668281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030F-5BFA-4E78-ACC1-6F980CAF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FD31-AA30-44BA-B564-99D55173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60128"/>
            <a:ext cx="4802632" cy="4050792"/>
          </a:xfrm>
        </p:spPr>
        <p:txBody>
          <a:bodyPr/>
          <a:lstStyle/>
          <a:p>
            <a:r>
              <a:rPr lang="en-US" dirty="0"/>
              <a:t>You can define an area by giving it a name and then specify the location of that area in the value of the grid-template-areas property. </a:t>
            </a:r>
          </a:p>
          <a:p>
            <a:r>
              <a:rPr lang="en-US" dirty="0"/>
              <a:t>You can choose what you would like to name your area.</a:t>
            </a:r>
          </a:p>
          <a:p>
            <a:pPr lvl="1"/>
            <a:r>
              <a:rPr lang="en-US" dirty="0"/>
              <a:t>a header</a:t>
            </a:r>
          </a:p>
          <a:p>
            <a:pPr lvl="1"/>
            <a:r>
              <a:rPr lang="en-US" dirty="0"/>
              <a:t>a footer</a:t>
            </a:r>
          </a:p>
          <a:p>
            <a:pPr lvl="1"/>
            <a:r>
              <a:rPr lang="en-US" dirty="0"/>
              <a:t>a sidebar</a:t>
            </a:r>
          </a:p>
          <a:p>
            <a:pPr lvl="1"/>
            <a:r>
              <a:rPr lang="en-US" dirty="0"/>
              <a:t>the main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7F7D0-01C4-4737-B431-AC8BBD8A650A}"/>
              </a:ext>
            </a:extLst>
          </p:cNvPr>
          <p:cNvSpPr/>
          <p:nvPr/>
        </p:nvSpPr>
        <p:spPr>
          <a:xfrm>
            <a:off x="6482080" y="338371"/>
            <a:ext cx="46400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.header {</a:t>
            </a:r>
          </a:p>
          <a:p>
            <a:r>
              <a:rPr lang="en-US" sz="1600" dirty="0"/>
              <a:t>    grid-area: </a:t>
            </a:r>
            <a:r>
              <a:rPr lang="en-US" sz="1600" dirty="0" err="1"/>
              <a:t>hd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.footer {</a:t>
            </a:r>
          </a:p>
          <a:p>
            <a:r>
              <a:rPr lang="en-US" sz="1600" dirty="0"/>
              <a:t>    grid-area: ft;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.sidebar {</a:t>
            </a:r>
          </a:p>
          <a:p>
            <a:r>
              <a:rPr lang="en-US" sz="1600" dirty="0"/>
              <a:t>    grid-area: </a:t>
            </a:r>
            <a:r>
              <a:rPr lang="en-US" sz="1600" dirty="0" err="1"/>
              <a:t>sd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.content {</a:t>
            </a:r>
          </a:p>
          <a:p>
            <a:r>
              <a:rPr lang="en-US" sz="1600" dirty="0"/>
              <a:t>    grid-area: main;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.wrapper {</a:t>
            </a:r>
          </a:p>
          <a:p>
            <a:r>
              <a:rPr lang="en-US" sz="1600" dirty="0"/>
              <a:t>    display: grid;</a:t>
            </a:r>
          </a:p>
          <a:p>
            <a:r>
              <a:rPr lang="en-US" sz="1600" dirty="0"/>
              <a:t>    grid-template-columns: repeat(9, </a:t>
            </a:r>
            <a:r>
              <a:rPr lang="en-US" sz="1600" dirty="0" err="1"/>
              <a:t>1fr</a:t>
            </a:r>
            <a:r>
              <a:rPr lang="en-US" sz="1600" dirty="0"/>
              <a:t>);</a:t>
            </a:r>
          </a:p>
          <a:p>
            <a:r>
              <a:rPr lang="en-US" sz="1600" dirty="0"/>
              <a:t>    grid-auto-rows: minmax(</a:t>
            </a:r>
            <a:r>
              <a:rPr lang="en-US" sz="1600" dirty="0" err="1"/>
              <a:t>100px</a:t>
            </a:r>
            <a:r>
              <a:rPr lang="en-US" sz="1600" dirty="0"/>
              <a:t>, auto);</a:t>
            </a:r>
          </a:p>
          <a:p>
            <a:r>
              <a:rPr lang="en-US" sz="1600" dirty="0"/>
              <a:t>    grid-template-areas: </a:t>
            </a:r>
          </a:p>
          <a:p>
            <a:r>
              <a:rPr lang="en-US" sz="1600" dirty="0"/>
              <a:t>      "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 </a:t>
            </a:r>
            <a:r>
              <a:rPr lang="en-US" sz="1600" dirty="0" err="1"/>
              <a:t>hd</a:t>
            </a:r>
            <a:r>
              <a:rPr lang="en-US" sz="1600" dirty="0"/>
              <a:t>"</a:t>
            </a:r>
          </a:p>
          <a:p>
            <a:r>
              <a:rPr lang="en-US" sz="1600" dirty="0"/>
              <a:t>      "</a:t>
            </a:r>
            <a:r>
              <a:rPr lang="en-US" sz="1600" dirty="0" err="1"/>
              <a:t>sd</a:t>
            </a:r>
            <a:r>
              <a:rPr lang="en-US" sz="1600" dirty="0"/>
              <a:t> </a:t>
            </a:r>
            <a:r>
              <a:rPr lang="en-US" sz="1600" dirty="0" err="1"/>
              <a:t>sd</a:t>
            </a:r>
            <a:r>
              <a:rPr lang="en-US" sz="1600" dirty="0"/>
              <a:t> </a:t>
            </a:r>
            <a:r>
              <a:rPr lang="en-US" sz="1600" dirty="0" err="1"/>
              <a:t>sd</a:t>
            </a:r>
            <a:r>
              <a:rPr lang="en-US" sz="1600" dirty="0"/>
              <a:t> main main main main main main"</a:t>
            </a:r>
          </a:p>
          <a:p>
            <a:r>
              <a:rPr lang="en-US" sz="1600" dirty="0"/>
              <a:t>      "ft ft ft ft ft ft ft ft ft";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387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8A00-0D80-82E8-3690-C2239304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24" y="252812"/>
            <a:ext cx="10058400" cy="6277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with named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6599-7F34-4FFB-8C5A-B7FEFB9E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46" y="1120096"/>
            <a:ext cx="3970437" cy="206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&lt;div class="wrapper"&gt;</a:t>
            </a:r>
          </a:p>
          <a:p>
            <a:pPr marL="0" indent="0">
              <a:buNone/>
            </a:pPr>
            <a:r>
              <a:rPr lang="en-US" sz="1400" dirty="0"/>
              <a:t>    &lt;div class="header"&gt;Header&lt;/div&gt;</a:t>
            </a:r>
          </a:p>
          <a:p>
            <a:pPr marL="0" indent="0">
              <a:buNone/>
            </a:pPr>
            <a:r>
              <a:rPr lang="en-US" sz="1400" dirty="0"/>
              <a:t>    &lt;div class="footer"&gt;Footer&lt;/div&gt;</a:t>
            </a:r>
          </a:p>
          <a:p>
            <a:pPr marL="0" indent="0">
              <a:buNone/>
            </a:pPr>
            <a:r>
              <a:rPr lang="en-US" sz="1400" dirty="0"/>
              <a:t>    &lt;div class="sidebar"&gt;Sidebar&lt;/div&gt;</a:t>
            </a:r>
          </a:p>
          <a:p>
            <a:pPr marL="0" indent="0">
              <a:buNone/>
            </a:pPr>
            <a:r>
              <a:rPr lang="en-US" sz="1400" dirty="0"/>
              <a:t>    &lt;div class="content"&gt;Content&lt;/div&gt;</a:t>
            </a:r>
          </a:p>
          <a:p>
            <a:pPr marL="0" indent="0">
              <a:buNone/>
            </a:pPr>
            <a:r>
              <a:rPr lang="en-US" sz="1400" dirty="0"/>
              <a:t>&lt;/div&gt;</a:t>
            </a:r>
          </a:p>
        </p:txBody>
      </p:sp>
      <p:pic>
        <p:nvPicPr>
          <p:cNvPr id="7" name="Picture 6" descr="Grid example using named areas.">
            <a:hlinkClick r:id="rId2"/>
            <a:extLst>
              <a:ext uri="{FF2B5EF4-FFF2-40B4-BE49-F238E27FC236}">
                <a16:creationId xmlns:a16="http://schemas.microsoft.com/office/drawing/2014/main" id="{53AE6185-C5BD-4D1B-A705-D13092DA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6" y="3429000"/>
            <a:ext cx="4124038" cy="2455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FB369-428C-4A15-A730-FC215EB2555B}"/>
              </a:ext>
            </a:extLst>
          </p:cNvPr>
          <p:cNvSpPr/>
          <p:nvPr/>
        </p:nvSpPr>
        <p:spPr>
          <a:xfrm>
            <a:off x="5694907" y="1120096"/>
            <a:ext cx="605089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.header {</a:t>
            </a:r>
          </a:p>
          <a:p>
            <a:r>
              <a:rPr lang="en-US" sz="1400" dirty="0"/>
              <a:t>    grid-area: </a:t>
            </a:r>
            <a:r>
              <a:rPr lang="en-US" sz="1400" dirty="0" err="1"/>
              <a:t>hd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.footer {</a:t>
            </a:r>
          </a:p>
          <a:p>
            <a:r>
              <a:rPr lang="en-US" sz="1400" dirty="0"/>
              <a:t>    grid-area: ft;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.sidebar {</a:t>
            </a:r>
          </a:p>
          <a:p>
            <a:r>
              <a:rPr lang="en-US" sz="1400" dirty="0"/>
              <a:t>    grid-area: </a:t>
            </a:r>
            <a:r>
              <a:rPr lang="en-US" sz="1400" dirty="0" err="1"/>
              <a:t>sd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.content {</a:t>
            </a:r>
          </a:p>
          <a:p>
            <a:r>
              <a:rPr lang="en-US" sz="1400" dirty="0"/>
              <a:t>    grid-area: main;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.wrapper {</a:t>
            </a:r>
          </a:p>
          <a:p>
            <a:r>
              <a:rPr lang="en-US" sz="1400" dirty="0"/>
              <a:t>    display: grid;</a:t>
            </a:r>
          </a:p>
          <a:p>
            <a:r>
              <a:rPr lang="en-US" sz="1400" dirty="0"/>
              <a:t>    grid-template-columns: repeat(9, </a:t>
            </a:r>
            <a:r>
              <a:rPr lang="en-US" sz="1400" dirty="0" err="1"/>
              <a:t>1fr</a:t>
            </a:r>
            <a:r>
              <a:rPr lang="en-US" sz="1400" dirty="0"/>
              <a:t>);</a:t>
            </a:r>
          </a:p>
          <a:p>
            <a:r>
              <a:rPr lang="en-US" sz="1400" dirty="0"/>
              <a:t>    grid-auto-rows: minmax(</a:t>
            </a:r>
            <a:r>
              <a:rPr lang="en-US" sz="1400" dirty="0" err="1"/>
              <a:t>100px</a:t>
            </a:r>
            <a:r>
              <a:rPr lang="en-US" sz="1400" dirty="0"/>
              <a:t>, auto);</a:t>
            </a:r>
          </a:p>
          <a:p>
            <a:r>
              <a:rPr lang="en-US" sz="1400" dirty="0"/>
              <a:t>    grid-template-areas: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main main main main main main"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"ft   ft   ft   ft   ft   ft   ft   ft   ft  ";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044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BBEE-F088-4583-AAA1-7A791E95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a grid cell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B154-4B2D-4249-8CB0-BB0473E4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.wrapper {</a:t>
            </a:r>
          </a:p>
          <a:p>
            <a:pPr marL="0" indent="0">
              <a:buNone/>
            </a:pPr>
            <a:r>
              <a:rPr lang="en-US" sz="1800" dirty="0"/>
              <a:t>    display: grid;</a:t>
            </a:r>
          </a:p>
          <a:p>
            <a:pPr marL="0" indent="0">
              <a:buNone/>
            </a:pPr>
            <a:r>
              <a:rPr lang="en-US" sz="1800" dirty="0"/>
              <a:t>    grid-template-columns: repeat(9, </a:t>
            </a:r>
            <a:r>
              <a:rPr lang="en-US" sz="1800" dirty="0" err="1"/>
              <a:t>1fr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grid-auto-rows: minmax(</a:t>
            </a:r>
            <a:r>
              <a:rPr lang="en-US" sz="1800" dirty="0" err="1"/>
              <a:t>100px</a:t>
            </a:r>
            <a:r>
              <a:rPr lang="en-US" sz="1800" dirty="0"/>
              <a:t>, auto);</a:t>
            </a:r>
          </a:p>
          <a:p>
            <a:pPr marL="0" indent="0">
              <a:buNone/>
            </a:pPr>
            <a:r>
              <a:rPr lang="en-US" sz="1800" dirty="0"/>
              <a:t>    grid-template-areas: </a:t>
            </a:r>
          </a:p>
          <a:p>
            <a:pPr marL="0" indent="0">
              <a:buNone/>
            </a:pPr>
            <a:r>
              <a:rPr lang="en-US" sz="1800" dirty="0"/>
              <a:t>      "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 </a:t>
            </a:r>
            <a:r>
              <a:rPr lang="en-US" sz="1800" dirty="0" err="1"/>
              <a:t>hd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"</a:t>
            </a:r>
            <a:r>
              <a:rPr lang="en-US" sz="1800" dirty="0" err="1"/>
              <a:t>sd</a:t>
            </a:r>
            <a:r>
              <a:rPr lang="en-US" sz="1800" dirty="0"/>
              <a:t> </a:t>
            </a:r>
            <a:r>
              <a:rPr lang="en-US" sz="1800" dirty="0" err="1"/>
              <a:t>sd</a:t>
            </a:r>
            <a:r>
              <a:rPr lang="en-US" sz="1800" dirty="0"/>
              <a:t> </a:t>
            </a:r>
            <a:r>
              <a:rPr lang="en-US" sz="1800" dirty="0" err="1"/>
              <a:t>sd</a:t>
            </a:r>
            <a:r>
              <a:rPr lang="en-US" sz="1800" dirty="0"/>
              <a:t> main main main main main main"</a:t>
            </a:r>
          </a:p>
          <a:p>
            <a:pPr marL="0" indent="0">
              <a:buNone/>
            </a:pPr>
            <a:r>
              <a:rPr lang="en-US" sz="1800" dirty="0"/>
              <a:t>      ". . . ft ft ft ft ft ft";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4" name="Picture 3" descr="Grid example using grid-template-areas.">
            <a:hlinkClick r:id="rId2"/>
            <a:extLst>
              <a:ext uri="{FF2B5EF4-FFF2-40B4-BE49-F238E27FC236}">
                <a16:creationId xmlns:a16="http://schemas.microsoft.com/office/drawing/2014/main" id="{A3877CA0-9E5E-44F6-BEB1-0585E0F5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5" y="2093976"/>
            <a:ext cx="5407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8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5290-B292-4E33-A776-09D115F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0049-D785-45E0-92E2-DFE8612B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.wrapper {</a:t>
            </a:r>
          </a:p>
          <a:p>
            <a:pPr marL="0" indent="0">
              <a:buNone/>
            </a:pPr>
            <a:r>
              <a:rPr lang="en-US" sz="1800" dirty="0"/>
              <a:t>    display: grid;</a:t>
            </a:r>
          </a:p>
          <a:p>
            <a:pPr marL="0" indent="0">
              <a:buNone/>
            </a:pPr>
            <a:r>
              <a:rPr lang="en-US" sz="1800" dirty="0"/>
              <a:t>    grid-template-columns: repeat(9, </a:t>
            </a:r>
            <a:r>
              <a:rPr lang="en-US" sz="1800" dirty="0" err="1"/>
              <a:t>1fr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grid-auto-rows: minmax(</a:t>
            </a:r>
            <a:r>
              <a:rPr lang="en-US" sz="1800" dirty="0" err="1"/>
              <a:t>100px</a:t>
            </a:r>
            <a:r>
              <a:rPr lang="en-US" sz="1800" dirty="0"/>
              <a:t>, auto);</a:t>
            </a:r>
          </a:p>
          <a:p>
            <a:pPr marL="0" indent="0">
              <a:buNone/>
            </a:pPr>
            <a:r>
              <a:rPr lang="en-US" sz="1800" dirty="0"/>
              <a:t>    grid-template-areas: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main main main main main"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i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i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ft   ft   ft   ft   ft   ft  ";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4" name="Picture 3" descr="Grid example showing spanned rows.">
            <a:hlinkClick r:id="rId2"/>
            <a:extLst>
              <a:ext uri="{FF2B5EF4-FFF2-40B4-BE49-F238E27FC236}">
                <a16:creationId xmlns:a16="http://schemas.microsoft.com/office/drawing/2014/main" id="{942EF4A7-193C-4827-A00D-94C3460D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8" y="685800"/>
            <a:ext cx="5364366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786C75-BDFD-4B12-9B02-E3A6A96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GRID setup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AFC8-7FAF-4043-80D9-A2E0103E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Use the display attribute</a:t>
            </a:r>
          </a:p>
          <a:p>
            <a:pPr lvl="1"/>
            <a:r>
              <a:rPr lang="en-US" dirty="0"/>
              <a:t>Set up a block level grid</a:t>
            </a:r>
          </a:p>
          <a:p>
            <a:pPr marL="274320" lvl="1" indent="0">
              <a:buNone/>
            </a:pPr>
            <a:r>
              <a:rPr lang="en-US" dirty="0"/>
              <a:t>	display: grid;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up an inline grid (</a:t>
            </a:r>
          </a:p>
          <a:p>
            <a:pPr lvl="2"/>
            <a:r>
              <a:rPr lang="en-US" dirty="0"/>
              <a:t>the grid itself is set as an inline element  </a:t>
            </a:r>
          </a:p>
          <a:p>
            <a:pPr marL="274320" lvl="1" indent="0">
              <a:buNone/>
            </a:pPr>
            <a:r>
              <a:rPr lang="en-US" dirty="0"/>
              <a:t>	display: inline-grid;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.wrapper { </a:t>
            </a:r>
          </a:p>
          <a:p>
            <a:pPr marL="0" indent="0">
              <a:buNone/>
            </a:pPr>
            <a:r>
              <a:rPr lang="en-US" dirty="0"/>
              <a:t>	  display: grid;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03438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4ED9-CAC5-441A-B799-EAFDF86F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Sizing for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071F-10B8-464C-A6AB-F9D9B4EA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1120"/>
            <a:ext cx="5026152" cy="483108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@media screen and (min-width: </a:t>
            </a:r>
            <a:r>
              <a:rPr lang="en-US" dirty="0" err="1"/>
              <a:t>500px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.wrapper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display: grid;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grid-template-columns: repeat(9,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grid-auto-rows: minmax(</a:t>
            </a:r>
            <a:r>
              <a:rPr lang="en-US" dirty="0" err="1"/>
              <a:t>100px</a:t>
            </a:r>
            <a:r>
              <a:rPr lang="en-US" dirty="0"/>
              <a:t>, auto);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grid-template-areas: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"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"</a:t>
            </a:r>
            <a:r>
              <a:rPr lang="en-US" dirty="0" err="1"/>
              <a:t>sd</a:t>
            </a:r>
            <a:r>
              <a:rPr lang="en-US" dirty="0"/>
              <a:t>   </a:t>
            </a:r>
            <a:r>
              <a:rPr lang="en-US" dirty="0" err="1"/>
              <a:t>sd</a:t>
            </a:r>
            <a:r>
              <a:rPr lang="en-US" dirty="0"/>
              <a:t>   </a:t>
            </a:r>
            <a:r>
              <a:rPr lang="en-US" dirty="0" err="1"/>
              <a:t>sd</a:t>
            </a:r>
            <a:r>
              <a:rPr lang="en-US" dirty="0"/>
              <a:t>   main main main main main main"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"</a:t>
            </a:r>
            <a:r>
              <a:rPr lang="en-US" dirty="0" err="1"/>
              <a:t>sd</a:t>
            </a:r>
            <a:r>
              <a:rPr lang="en-US" dirty="0"/>
              <a:t>   </a:t>
            </a:r>
            <a:r>
              <a:rPr lang="en-US" dirty="0" err="1"/>
              <a:t>sd</a:t>
            </a:r>
            <a:r>
              <a:rPr lang="en-US" dirty="0"/>
              <a:t>   </a:t>
            </a:r>
            <a:r>
              <a:rPr lang="en-US" dirty="0" err="1"/>
              <a:t>sd</a:t>
            </a:r>
            <a:r>
              <a:rPr lang="en-US" dirty="0"/>
              <a:t>   ft   ft   ft   ft   ft   ft 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@media screen and (min-width: </a:t>
            </a:r>
            <a:r>
              <a:rPr lang="en-US" dirty="0" err="1"/>
              <a:t>700px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.wrapper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display: grid;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grid-template-columns: repeat(9, </a:t>
            </a:r>
            <a:r>
              <a:rPr lang="en-US" dirty="0" err="1"/>
              <a:t>1fr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grid-auto-rows: minmax(</a:t>
            </a:r>
            <a:r>
              <a:rPr lang="en-US" dirty="0" err="1"/>
              <a:t>100px</a:t>
            </a:r>
            <a:r>
              <a:rPr lang="en-US" dirty="0"/>
              <a:t>, auto);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grid-template-areas: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"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"</a:t>
            </a:r>
            <a:r>
              <a:rPr lang="en-US" dirty="0" err="1"/>
              <a:t>sd</a:t>
            </a:r>
            <a:r>
              <a:rPr lang="en-US" dirty="0"/>
              <a:t>   </a:t>
            </a:r>
            <a:r>
              <a:rPr lang="en-US" dirty="0" err="1"/>
              <a:t>sd</a:t>
            </a:r>
            <a:r>
              <a:rPr lang="en-US" dirty="0"/>
              <a:t>   main main main main main ft   ft";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F458D-6BC4-424D-B30D-8814AAFCE44A}"/>
              </a:ext>
            </a:extLst>
          </p:cNvPr>
          <p:cNvSpPr txBox="1"/>
          <p:nvPr/>
        </p:nvSpPr>
        <p:spPr>
          <a:xfrm>
            <a:off x="6096000" y="3110329"/>
            <a:ext cx="53482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Formatting your page for different sized </a:t>
            </a:r>
          </a:p>
          <a:p>
            <a:r>
              <a:rPr lang="en-US" dirty="0"/>
              <a:t>display devices can be done easily.</a:t>
            </a:r>
          </a:p>
          <a:p>
            <a:endParaRPr lang="en-US" dirty="0"/>
          </a:p>
          <a:p>
            <a:r>
              <a:rPr lang="en-US" b="1" dirty="0"/>
              <a:t>NOTE: You will have to zoom in using CTRL + </a:t>
            </a:r>
          </a:p>
          <a:p>
            <a:r>
              <a:rPr lang="en-US" b="1" dirty="0"/>
              <a:t>on some browsers if the size is too small to</a:t>
            </a:r>
          </a:p>
          <a:p>
            <a:r>
              <a:rPr lang="en-US" b="1" dirty="0"/>
              <a:t>notice the effect.</a:t>
            </a:r>
          </a:p>
        </p:txBody>
      </p:sp>
    </p:spTree>
    <p:extLst>
      <p:ext uri="{BB962C8B-B14F-4D97-AF65-F5344CB8AC3E}">
        <p14:creationId xmlns:p14="http://schemas.microsoft.com/office/powerpoint/2010/main" val="879813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11A3-432E-482B-9C4C-14E8F586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the formats</a:t>
            </a:r>
          </a:p>
        </p:txBody>
      </p:sp>
      <p:pic>
        <p:nvPicPr>
          <p:cNvPr id="4" name="Picture 3" descr="Grids rearranged using different size specifications and the @media tag.  This grid has a large display width.">
            <a:hlinkClick r:id="rId2"/>
            <a:extLst>
              <a:ext uri="{FF2B5EF4-FFF2-40B4-BE49-F238E27FC236}">
                <a16:creationId xmlns:a16="http://schemas.microsoft.com/office/drawing/2014/main" id="{4FB07EA5-9C19-4317-B1C1-46955225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12" y="2093976"/>
            <a:ext cx="4849368" cy="2624364"/>
          </a:xfrm>
          <a:prstGeom prst="rect">
            <a:avLst/>
          </a:prstGeom>
        </p:spPr>
      </p:pic>
      <p:pic>
        <p:nvPicPr>
          <p:cNvPr id="5" name="Picture 4" descr="Grids rearranged using different size specifications and the @media tag.  This grid has a smaller display width.">
            <a:hlinkClick r:id="rId2"/>
            <a:extLst>
              <a:ext uri="{FF2B5EF4-FFF2-40B4-BE49-F238E27FC236}">
                <a16:creationId xmlns:a16="http://schemas.microsoft.com/office/drawing/2014/main" id="{C1D8E649-073A-4E44-82F6-2DD8FBB7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756" y="2116818"/>
            <a:ext cx="3143532" cy="26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0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02E9-A111-4F1E-A112-E32744C5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Using grids on </a:t>
            </a:r>
            <a:r>
              <a:rPr lang="en-US" dirty="0" err="1"/>
              <a:t>ui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4CDD-7974-4D90-AFE3-CDF8E24E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3604"/>
            <a:ext cx="422605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* {box-sizing: border-box;}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.media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border: </a:t>
            </a:r>
            <a:r>
              <a:rPr lang="en-US" dirty="0" err="1"/>
              <a:t>2px</a:t>
            </a:r>
            <a:r>
              <a:rPr lang="en-US" dirty="0"/>
              <a:t> solid #</a:t>
            </a:r>
            <a:r>
              <a:rPr lang="en-US" dirty="0" err="1"/>
              <a:t>f76707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border-radius: </a:t>
            </a:r>
            <a:r>
              <a:rPr lang="en-US" dirty="0" err="1"/>
              <a:t>5px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background-color: #</a:t>
            </a:r>
            <a:r>
              <a:rPr lang="en-US" dirty="0" err="1"/>
              <a:t>fff4e6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max-width: </a:t>
            </a:r>
            <a:r>
              <a:rPr lang="en-US" dirty="0" err="1"/>
              <a:t>400px</a:t>
            </a:r>
            <a:r>
              <a:rPr lang="en-US" dirty="0"/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.media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display: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grid-template-columns: </a:t>
            </a:r>
            <a:r>
              <a:rPr lang="en-US" dirty="0" err="1">
                <a:solidFill>
                  <a:srgbClr val="FF0000"/>
                </a:solidFill>
              </a:rPr>
              <a:t>1fr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3fr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grid-template-areas: "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content";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margin-bottom: </a:t>
            </a:r>
            <a:r>
              <a:rPr lang="en-US" dirty="0" err="1"/>
              <a:t>1em</a:t>
            </a:r>
            <a:r>
              <a:rPr lang="en-US" dirty="0"/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.media .image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grid-area: </a:t>
            </a:r>
            <a:r>
              <a:rPr lang="en-US" dirty="0" err="1"/>
              <a:t>img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background-color: #</a:t>
            </a:r>
            <a:r>
              <a:rPr lang="en-US" dirty="0" err="1"/>
              <a:t>ffd8a8</a:t>
            </a:r>
            <a:r>
              <a:rPr lang="en-US" dirty="0"/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.media .text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grid-area: content;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padding: </a:t>
            </a:r>
            <a:r>
              <a:rPr lang="en-US" dirty="0" err="1"/>
              <a:t>10px</a:t>
            </a:r>
            <a:r>
              <a:rPr lang="en-US" dirty="0"/>
              <a:t>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E77A3-079C-4443-9C17-D268792E81A5}"/>
              </a:ext>
            </a:extLst>
          </p:cNvPr>
          <p:cNvSpPr/>
          <p:nvPr/>
        </p:nvSpPr>
        <p:spPr>
          <a:xfrm>
            <a:off x="5295900" y="1397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&lt;div class="media"&gt;</a:t>
            </a:r>
          </a:p>
          <a:p>
            <a:r>
              <a:rPr lang="en-US" dirty="0"/>
              <a:t>    &lt;div class="image"&gt;&lt;/div&gt;</a:t>
            </a:r>
          </a:p>
          <a:p>
            <a:r>
              <a:rPr lang="en-US" dirty="0"/>
              <a:t>    &lt;div class="text"&gt;This is a media object example. </a:t>
            </a:r>
          </a:p>
          <a:p>
            <a:r>
              <a:rPr lang="en-US" dirty="0"/>
              <a:t>      We can use grid-template-areas to switch around</a:t>
            </a:r>
          </a:p>
          <a:p>
            <a:r>
              <a:rPr lang="en-US" dirty="0"/>
              <a:t>	 the image and text part of the media object.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&lt;/div&gt;</a:t>
            </a:r>
          </a:p>
        </p:txBody>
      </p:sp>
      <p:pic>
        <p:nvPicPr>
          <p:cNvPr id="5" name="Picture 4" descr="Example using a grid on a UI element with the element to the left.">
            <a:extLst>
              <a:ext uri="{FF2B5EF4-FFF2-40B4-BE49-F238E27FC236}">
                <a16:creationId xmlns:a16="http://schemas.microsoft.com/office/drawing/2014/main" id="{BB9B5BB1-941F-4204-9D67-59A0513C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429000"/>
            <a:ext cx="4286250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08771-C145-482C-97B5-38121316C100}"/>
              </a:ext>
            </a:extLst>
          </p:cNvPr>
          <p:cNvSpPr txBox="1"/>
          <p:nvPr/>
        </p:nvSpPr>
        <p:spPr>
          <a:xfrm>
            <a:off x="5610928" y="4325326"/>
            <a:ext cx="3656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easy switch between the two. </a:t>
            </a:r>
          </a:p>
          <a:p>
            <a:r>
              <a:rPr lang="en-US" dirty="0"/>
              <a:t>Switch </a:t>
            </a:r>
            <a:r>
              <a:rPr lang="en-US" dirty="0" err="1"/>
              <a:t>img</a:t>
            </a:r>
            <a:r>
              <a:rPr lang="en-US" dirty="0"/>
              <a:t> and content</a:t>
            </a:r>
          </a:p>
          <a:p>
            <a:r>
              <a:rPr lang="en-US" dirty="0"/>
              <a:t>Switch </a:t>
            </a:r>
            <a:r>
              <a:rPr lang="en-US" dirty="0" err="1"/>
              <a:t>1fr</a:t>
            </a:r>
            <a:r>
              <a:rPr lang="en-US" dirty="0"/>
              <a:t> and </a:t>
            </a:r>
            <a:r>
              <a:rPr lang="en-US" dirty="0" err="1"/>
              <a:t>3fr</a:t>
            </a:r>
            <a:endParaRPr lang="en-US" dirty="0"/>
          </a:p>
        </p:txBody>
      </p:sp>
      <p:pic>
        <p:nvPicPr>
          <p:cNvPr id="6" name="Picture 5" descr="Example using a grid on a UI element with the element to the right.">
            <a:extLst>
              <a:ext uri="{FF2B5EF4-FFF2-40B4-BE49-F238E27FC236}">
                <a16:creationId xmlns:a16="http://schemas.microsoft.com/office/drawing/2014/main" id="{545D646E-BFB2-498D-98ED-142A51B8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5210555"/>
            <a:ext cx="40671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2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58DD-2F2C-4037-8BDF-FA068F84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9091-0035-489D-AFDC-31D8B51B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.wrapper {</a:t>
            </a:r>
          </a:p>
          <a:p>
            <a:pPr marL="0" indent="0">
              <a:buNone/>
            </a:pPr>
            <a:r>
              <a:rPr lang="en-US" dirty="0"/>
              <a:t>    display: grid;</a:t>
            </a:r>
          </a:p>
          <a:p>
            <a:pPr marL="0" indent="0">
              <a:buNone/>
            </a:pPr>
            <a:r>
              <a:rPr lang="en-US" dirty="0"/>
              <a:t>    grid-template: 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hd</a:t>
            </a:r>
            <a:r>
              <a:rPr lang="en-US" dirty="0"/>
              <a:t> </a:t>
            </a:r>
            <a:r>
              <a:rPr lang="en-US" dirty="0" err="1"/>
              <a:t>hd</a:t>
            </a:r>
            <a:r>
              <a:rPr lang="en-US" dirty="0"/>
              <a:t> </a:t>
            </a:r>
            <a:r>
              <a:rPr lang="en-US" dirty="0" err="1"/>
              <a:t>hd</a:t>
            </a:r>
            <a:r>
              <a:rPr lang="en-US" dirty="0"/>
              <a:t>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   </a:t>
            </a:r>
            <a:r>
              <a:rPr lang="en-US" dirty="0" err="1"/>
              <a:t>hd</a:t>
            </a:r>
            <a:r>
              <a:rPr lang="en-US" dirty="0"/>
              <a:t>" minmax(</a:t>
            </a:r>
            <a:r>
              <a:rPr lang="en-US" dirty="0" err="1"/>
              <a:t>100px</a:t>
            </a:r>
            <a:r>
              <a:rPr lang="en-US" dirty="0"/>
              <a:t>, auto)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sd</a:t>
            </a:r>
            <a:r>
              <a:rPr lang="en-US" dirty="0"/>
              <a:t> main main main main main main" minmax(</a:t>
            </a:r>
            <a:r>
              <a:rPr lang="en-US" dirty="0" err="1"/>
              <a:t>100px</a:t>
            </a:r>
            <a:r>
              <a:rPr lang="en-US" dirty="0"/>
              <a:t>, auto)</a:t>
            </a:r>
          </a:p>
          <a:p>
            <a:pPr marL="0" indent="0">
              <a:buNone/>
            </a:pPr>
            <a:r>
              <a:rPr lang="en-US" dirty="0"/>
              <a:t>      "ft ft ft ft   ft   ft   ft   ft   ft" minmax(</a:t>
            </a:r>
            <a:r>
              <a:rPr lang="en-US" dirty="0" err="1"/>
              <a:t>100px</a:t>
            </a:r>
            <a:r>
              <a:rPr lang="en-US" dirty="0"/>
              <a:t>, auto)</a:t>
            </a:r>
          </a:p>
          <a:p>
            <a:pPr marL="0" indent="0">
              <a:buNone/>
            </a:pPr>
            <a:r>
              <a:rPr lang="en-US" dirty="0"/>
              <a:t>             /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;     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Sets all at once</a:t>
            </a:r>
          </a:p>
          <a:p>
            <a:pPr lvl="1"/>
            <a:r>
              <a:rPr lang="en-US" dirty="0"/>
              <a:t>grid-template-rows</a:t>
            </a:r>
          </a:p>
          <a:p>
            <a:pPr lvl="1"/>
            <a:r>
              <a:rPr lang="en-US" dirty="0"/>
              <a:t>grid-template-columns</a:t>
            </a:r>
          </a:p>
          <a:p>
            <a:pPr lvl="1"/>
            <a:r>
              <a:rPr lang="en-US" dirty="0"/>
              <a:t>grid-template-areas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79B7-0A18-8991-2680-8577645A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Grid and display: inline-grid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2010-993C-7A84-5A35-41F55AD9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294283" cy="339928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&lt;span&gt;Hello&lt;/span&gt;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&lt;div class="wrapper"&gt;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&lt;div&gt;One&lt;/div&gt;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&lt;div&gt;Two&lt;/div&gt;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&lt;div&gt;Three&lt;/div&gt;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&lt;div&gt;Four&lt;/div&gt;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&lt;div&gt;Five&lt;/div&gt;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&lt;span&gt;Goodbye&lt;/span&gt;</a:t>
            </a:r>
          </a:p>
        </p:txBody>
      </p:sp>
      <p:pic>
        <p:nvPicPr>
          <p:cNvPr id="9" name="Picture 8" descr="Example of a display grid (as opposed to a display inline-grid).">
            <a:extLst>
              <a:ext uri="{FF2B5EF4-FFF2-40B4-BE49-F238E27FC236}">
                <a16:creationId xmlns:a16="http://schemas.microsoft.com/office/drawing/2014/main" id="{16BED123-5EFF-D15A-CA94-7F2A9A8D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10" y="2185460"/>
            <a:ext cx="3442780" cy="2732088"/>
          </a:xfrm>
          <a:prstGeom prst="rect">
            <a:avLst/>
          </a:prstGeom>
        </p:spPr>
      </p:pic>
      <p:pic>
        <p:nvPicPr>
          <p:cNvPr id="7" name="Picture 6" descr="Example of a display inline-grid (as opposed to a display grid).">
            <a:extLst>
              <a:ext uri="{FF2B5EF4-FFF2-40B4-BE49-F238E27FC236}">
                <a16:creationId xmlns:a16="http://schemas.microsoft.com/office/drawing/2014/main" id="{17677A55-12EB-5993-F58A-2BAFCE76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70" y="2185460"/>
            <a:ext cx="3728574" cy="27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49BB5-6B25-43A9-ABB6-B2A365196E4D}"/>
              </a:ext>
            </a:extLst>
          </p:cNvPr>
          <p:cNvSpPr txBox="1"/>
          <p:nvPr/>
        </p:nvSpPr>
        <p:spPr>
          <a:xfrm>
            <a:off x="6707641" y="551289"/>
            <a:ext cx="4214359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&lt;meta charset="</a:t>
            </a:r>
            <a:r>
              <a:rPr lang="en-US" sz="1600" dirty="0" err="1"/>
              <a:t>utf</a:t>
            </a:r>
            <a:r>
              <a:rPr lang="en-US" sz="1600" dirty="0"/>
              <a:t>-8"&gt;</a:t>
            </a:r>
          </a:p>
          <a:p>
            <a:r>
              <a:rPr lang="en-US" sz="1600" dirty="0"/>
              <a:t>  &lt;title&gt;Simple Grid&lt;/title&gt;</a:t>
            </a:r>
          </a:p>
          <a:p>
            <a:r>
              <a:rPr lang="en-US" sz="1600" dirty="0"/>
              <a:t> 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</a:t>
            </a:r>
            <a:r>
              <a:rPr lang="en-US" sz="1600" dirty="0" err="1"/>
              <a:t>grid.css</a:t>
            </a:r>
            <a:r>
              <a:rPr lang="en-US" sz="1600" dirty="0"/>
              <a:t>" &gt;    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  &lt;div class="wrapper"&gt;</a:t>
            </a:r>
          </a:p>
          <a:p>
            <a:r>
              <a:rPr lang="en-US" sz="1600" dirty="0"/>
              <a:t>    &lt;div class="one"&gt;One&lt;/div&gt;</a:t>
            </a:r>
          </a:p>
          <a:p>
            <a:r>
              <a:rPr lang="en-US" sz="1600" dirty="0"/>
              <a:t>    &lt;div class="two"&gt;Two&lt;/div&gt;</a:t>
            </a:r>
          </a:p>
          <a:p>
            <a:r>
              <a:rPr lang="en-US" sz="1600" dirty="0"/>
              <a:t>    &lt;div class="three"&gt;Three&lt;/div&gt;</a:t>
            </a:r>
          </a:p>
          <a:p>
            <a:r>
              <a:rPr lang="en-US" sz="1600" dirty="0"/>
              <a:t>    &lt;div class="four"&gt;Four&lt;/div&gt;</a:t>
            </a:r>
          </a:p>
          <a:p>
            <a:r>
              <a:rPr lang="en-US" sz="1600" dirty="0"/>
              <a:t>    &lt;div class="five"&gt;Five&lt;/div&gt;</a:t>
            </a:r>
          </a:p>
          <a:p>
            <a:r>
              <a:rPr lang="en-US" sz="1600" dirty="0"/>
              <a:t>    &lt;div class="six"&gt;Six&lt;/div&gt;</a:t>
            </a:r>
          </a:p>
          <a:p>
            <a:r>
              <a:rPr lang="en-US" sz="1600" dirty="0"/>
              <a:t>  &lt;/div&gt;</a:t>
            </a:r>
          </a:p>
          <a:p>
            <a:endParaRPr lang="en-US" sz="1600" dirty="0"/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  <a:p>
            <a:r>
              <a:rPr lang="en-US" sz="1600" dirty="0">
                <a:hlinkClick r:id="rId2"/>
              </a:rPr>
              <a:t>Example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75C5F-AFD2-4822-B403-D6CAC2BFABBF}"/>
              </a:ext>
            </a:extLst>
          </p:cNvPr>
          <p:cNvSpPr txBox="1"/>
          <p:nvPr/>
        </p:nvSpPr>
        <p:spPr>
          <a:xfrm>
            <a:off x="2832100" y="1782395"/>
            <a:ext cx="2533194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div div {</a:t>
            </a:r>
          </a:p>
          <a:p>
            <a:r>
              <a:rPr lang="en-US" sz="1600" dirty="0"/>
              <a:t>  border: </a:t>
            </a:r>
            <a:r>
              <a:rPr lang="en-US" sz="1600" dirty="0" err="1"/>
              <a:t>1px</a:t>
            </a:r>
            <a:r>
              <a:rPr lang="en-US" sz="1600" dirty="0"/>
              <a:t> solid black;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.wrapper {</a:t>
            </a:r>
          </a:p>
          <a:p>
            <a:r>
              <a:rPr lang="en-US" sz="1600" dirty="0"/>
              <a:t>  display: grid;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.one {}</a:t>
            </a:r>
          </a:p>
          <a:p>
            <a:r>
              <a:rPr lang="en-US" sz="1600" dirty="0"/>
              <a:t>.two {}</a:t>
            </a:r>
          </a:p>
          <a:p>
            <a:r>
              <a:rPr lang="en-US" sz="1600" dirty="0"/>
              <a:t>.three {}</a:t>
            </a:r>
          </a:p>
          <a:p>
            <a:r>
              <a:rPr lang="en-US" sz="1600" dirty="0"/>
              <a:t>.four {}</a:t>
            </a:r>
          </a:p>
          <a:p>
            <a:r>
              <a:rPr lang="en-US" sz="1600" dirty="0"/>
              <a:t>.five {}</a:t>
            </a:r>
          </a:p>
          <a:p>
            <a:r>
              <a:rPr lang="en-US" sz="1600" dirty="0"/>
              <a:t>.six {}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0CD86-5AEF-4527-95E4-767999C5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grid setup</a:t>
            </a:r>
          </a:p>
        </p:txBody>
      </p:sp>
    </p:spTree>
    <p:extLst>
      <p:ext uri="{BB962C8B-B14F-4D97-AF65-F5344CB8AC3E}">
        <p14:creationId xmlns:p14="http://schemas.microsoft.com/office/powerpoint/2010/main" val="215466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9669-2ABA-40C6-8D3A-B9E09586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1224"/>
            <a:ext cx="10058400" cy="1609344"/>
          </a:xfrm>
        </p:spPr>
        <p:txBody>
          <a:bodyPr/>
          <a:lstStyle/>
          <a:p>
            <a:r>
              <a:rPr lang="en-US" dirty="0"/>
              <a:t>Grid columns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322D75-166C-4CE8-9F97-E6D964748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334516"/>
            <a:ext cx="10058400" cy="405079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dirty="0"/>
              <a:t>.wrapper {</a:t>
            </a:r>
          </a:p>
          <a:p>
            <a:pPr marL="0" lvl="0" indent="0">
              <a:buNone/>
            </a:pPr>
            <a:r>
              <a:rPr lang="en-US" altLang="en-US" dirty="0"/>
              <a:t>  display: grid;</a:t>
            </a:r>
          </a:p>
          <a:p>
            <a:pPr marL="0" lvl="0" indent="0">
              <a:buNone/>
            </a:pPr>
            <a:r>
              <a:rPr lang="en-US" altLang="en-US" dirty="0"/>
              <a:t>  grid-template-columns: </a:t>
            </a:r>
            <a:r>
              <a:rPr lang="en-US" altLang="en-US" dirty="0" err="1"/>
              <a:t>200px</a:t>
            </a:r>
            <a:r>
              <a:rPr lang="en-US" altLang="en-US" dirty="0"/>
              <a:t> </a:t>
            </a:r>
            <a:r>
              <a:rPr lang="en-US" altLang="en-US" dirty="0" err="1"/>
              <a:t>200px</a:t>
            </a:r>
            <a:r>
              <a:rPr lang="en-US" altLang="en-US" dirty="0"/>
              <a:t> </a:t>
            </a:r>
            <a:r>
              <a:rPr lang="en-US" altLang="en-US" dirty="0" err="1"/>
              <a:t>200px</a:t>
            </a:r>
            <a:r>
              <a:rPr lang="en-US" altLang="en-US" dirty="0"/>
              <a:t>;</a:t>
            </a:r>
          </a:p>
          <a:p>
            <a:pPr marL="0" lvl="0" indent="0">
              <a:buNone/>
            </a:pPr>
            <a:r>
              <a:rPr lang="en-US" altLang="en-US" dirty="0"/>
              <a:t>}</a:t>
            </a:r>
          </a:p>
          <a:p>
            <a:r>
              <a:rPr lang="en-US" altLang="en-US" dirty="0"/>
              <a:t>Fixed size columns at </a:t>
            </a:r>
            <a:r>
              <a:rPr lang="en-US" altLang="en-US" dirty="0" err="1"/>
              <a:t>200px</a:t>
            </a:r>
            <a:r>
              <a:rPr lang="en-US" altLang="en-US" dirty="0"/>
              <a:t> each.</a:t>
            </a:r>
          </a:p>
          <a:p>
            <a:r>
              <a:rPr lang="en-US" altLang="en-US" dirty="0"/>
              <a:t>The individual elements are automatically laid out from left to right in the columns as provided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sz="2000" dirty="0"/>
          </a:p>
          <a:p>
            <a:endParaRPr lang="en-US" altLang="en-US" dirty="0"/>
          </a:p>
        </p:txBody>
      </p:sp>
      <p:pic>
        <p:nvPicPr>
          <p:cNvPr id="5" name="Picture 4" descr="Result of grid-template-columns: 200 pixels, 200 pixels, 200 pixels.">
            <a:extLst>
              <a:ext uri="{FF2B5EF4-FFF2-40B4-BE49-F238E27FC236}">
                <a16:creationId xmlns:a16="http://schemas.microsoft.com/office/drawing/2014/main" id="{E06FA1D0-2B53-4552-99F4-DE0EC7F7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570984"/>
            <a:ext cx="619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8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6E10-76E1-4669-AA80-14FD8BFF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168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fr</a:t>
            </a:r>
            <a:r>
              <a:rPr lang="en-US" dirty="0"/>
              <a:t>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F2F2-2825-4AC6-AB7F-6EFC821C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4560"/>
            <a:ext cx="10058400" cy="3975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Column tracks can be defined using any length unit. </a:t>
            </a:r>
          </a:p>
          <a:p>
            <a:r>
              <a:rPr lang="en-US" dirty="0"/>
              <a:t>Grid also introduces an additional length unit to help us create flexible grid tracks.</a:t>
            </a:r>
          </a:p>
          <a:p>
            <a:r>
              <a:rPr lang="en-US" dirty="0"/>
              <a:t> The new </a:t>
            </a:r>
            <a:r>
              <a:rPr lang="en-US" dirty="0" err="1"/>
              <a:t>fr</a:t>
            </a:r>
            <a:r>
              <a:rPr lang="en-US" dirty="0"/>
              <a:t> unit represents a fraction of the available space in the grid container.</a:t>
            </a:r>
          </a:p>
          <a:p>
            <a:r>
              <a:rPr lang="en-US" dirty="0"/>
              <a:t> The next grid definition would create three equal width tracks</a:t>
            </a:r>
            <a:r>
              <a:rPr lang="en-US" b="1" i="1" dirty="0"/>
              <a:t> that grow and shrink</a:t>
            </a:r>
            <a:r>
              <a:rPr lang="en-US" dirty="0"/>
              <a:t> according to the available space (33.3% for each column).</a:t>
            </a:r>
          </a:p>
          <a:p>
            <a:pPr marL="0" indent="0">
              <a:buNone/>
            </a:pPr>
            <a:r>
              <a:rPr lang="en-US" dirty="0"/>
              <a:t>	.wrapper {</a:t>
            </a:r>
          </a:p>
          <a:p>
            <a:pPr marL="0" indent="0">
              <a:buNone/>
            </a:pPr>
            <a:r>
              <a:rPr lang="en-US" dirty="0"/>
              <a:t>	  display: grid;</a:t>
            </a:r>
          </a:p>
          <a:p>
            <a:pPr marL="0" indent="0">
              <a:buNone/>
            </a:pPr>
            <a:r>
              <a:rPr lang="en-US" dirty="0"/>
              <a:t>	  grid-template-columns: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sz="2000" dirty="0">
                <a:hlinkClick r:id="rId2"/>
              </a:rPr>
              <a:t>Example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 descr="Example of a grid-template-columns: 1fr, 1fr, 1fr.">
            <a:extLst>
              <a:ext uri="{FF2B5EF4-FFF2-40B4-BE49-F238E27FC236}">
                <a16:creationId xmlns:a16="http://schemas.microsoft.com/office/drawing/2014/main" id="{B44A1129-A032-4AA4-862E-2F61ABA5E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15" y="3834144"/>
            <a:ext cx="7362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472C-76A4-4527-9BA9-7CD42958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18768"/>
          </a:xfrm>
        </p:spPr>
        <p:txBody>
          <a:bodyPr/>
          <a:lstStyle/>
          <a:p>
            <a:r>
              <a:rPr lang="en-US" dirty="0"/>
              <a:t>Mixed sizes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B8C5F-695A-4753-BF36-E024AE9AEB5E}"/>
              </a:ext>
            </a:extLst>
          </p:cNvPr>
          <p:cNvSpPr txBox="1">
            <a:spLocks/>
          </p:cNvSpPr>
          <p:nvPr/>
        </p:nvSpPr>
        <p:spPr>
          <a:xfrm>
            <a:off x="1066800" y="1318768"/>
            <a:ext cx="4436872" cy="40507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grid-template-columns: </a:t>
            </a:r>
            <a:r>
              <a:rPr lang="en-US" dirty="0" err="1"/>
              <a:t>2fr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;</a:t>
            </a:r>
          </a:p>
          <a:p>
            <a:endParaRPr lang="en-US" sz="2000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Example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Example of grid-template-columns 2fr 1fr 1fr.">
            <a:extLst>
              <a:ext uri="{FF2B5EF4-FFF2-40B4-BE49-F238E27FC236}">
                <a16:creationId xmlns:a16="http://schemas.microsoft.com/office/drawing/2014/main" id="{51DFF7B2-991C-4B4D-9EBB-CBAD575D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89" y="2855484"/>
            <a:ext cx="4184294" cy="1609344"/>
          </a:xfrm>
          <a:prstGeom prst="rect">
            <a:avLst/>
          </a:prstGeom>
        </p:spPr>
      </p:pic>
      <p:sp>
        <p:nvSpPr>
          <p:cNvPr id="3" name="Content Placeholder 2" descr="Example of grid-template-columns: 200 pixels 1fr 2fr.">
            <a:extLst>
              <a:ext uri="{FF2B5EF4-FFF2-40B4-BE49-F238E27FC236}">
                <a16:creationId xmlns:a16="http://schemas.microsoft.com/office/drawing/2014/main" id="{CE37A127-D4F5-4D5C-9D8B-4C67A49A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840" y="1318768"/>
            <a:ext cx="4883912" cy="405079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grid-template-columns: </a:t>
            </a:r>
            <a:r>
              <a:rPr lang="en-US" dirty="0" err="1"/>
              <a:t>200px</a:t>
            </a:r>
            <a:r>
              <a:rPr lang="en-US" dirty="0"/>
              <a:t> </a:t>
            </a:r>
            <a:r>
              <a:rPr lang="en-US" dirty="0" err="1"/>
              <a:t>1fr</a:t>
            </a:r>
            <a:r>
              <a:rPr lang="en-US" dirty="0"/>
              <a:t> </a:t>
            </a:r>
            <a:r>
              <a:rPr lang="en-US" dirty="0" err="1"/>
              <a:t>2fr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Note One and Four do not change size with browser resize.</a:t>
            </a:r>
          </a:p>
          <a:p>
            <a:pPr lvl="1"/>
            <a:r>
              <a:rPr lang="en-US" dirty="0"/>
              <a:t>Two, Three, Five, and Six resize with available space.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800" dirty="0">
                <a:hlinkClick r:id="rId4"/>
              </a:rPr>
              <a:t>Example</a:t>
            </a:r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 descr="Example of grid-template-columns 200 pixels 1fr 2fr.">
            <a:extLst>
              <a:ext uri="{FF2B5EF4-FFF2-40B4-BE49-F238E27FC236}">
                <a16:creationId xmlns:a16="http://schemas.microsoft.com/office/drawing/2014/main" id="{3E7248CE-1E09-4210-AC6F-22497AA66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51" y="2855485"/>
            <a:ext cx="4368219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0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2997</Words>
  <Application>Microsoft Office PowerPoint</Application>
  <PresentationFormat>Widescreen</PresentationFormat>
  <Paragraphs>532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CSS Grid</vt:lpstr>
      <vt:lpstr>What is a CSS grid?</vt:lpstr>
      <vt:lpstr>Grid tracks</vt:lpstr>
      <vt:lpstr>GRID setup</vt:lpstr>
      <vt:lpstr>Display: Grid and display: inline-grid</vt:lpstr>
      <vt:lpstr>Example grid setup</vt:lpstr>
      <vt:lpstr>Grid columns</vt:lpstr>
      <vt:lpstr>The fr unit</vt:lpstr>
      <vt:lpstr>Mixed sizes</vt:lpstr>
      <vt:lpstr>Column repeat</vt:lpstr>
      <vt:lpstr>Implicit and explicit grid</vt:lpstr>
      <vt:lpstr>Grid-auto-rows</vt:lpstr>
      <vt:lpstr>Grid-auto-rows: minmax</vt:lpstr>
      <vt:lpstr>Grid cell</vt:lpstr>
      <vt:lpstr>Grid area</vt:lpstr>
      <vt:lpstr>Grid lines</vt:lpstr>
      <vt:lpstr>Grid spacing using lines</vt:lpstr>
      <vt:lpstr>Using lines to specify</vt:lpstr>
      <vt:lpstr>Shorthand Using lines to specify</vt:lpstr>
      <vt:lpstr>Positioning using lines</vt:lpstr>
      <vt:lpstr>Positioning using lines questions</vt:lpstr>
      <vt:lpstr>Grid line Solution</vt:lpstr>
      <vt:lpstr>Grid-area style</vt:lpstr>
      <vt:lpstr>Grid Area Example</vt:lpstr>
      <vt:lpstr>Grid Area Example negatives</vt:lpstr>
      <vt:lpstr>Spanning columns using -1</vt:lpstr>
      <vt:lpstr>Using the span keyword</vt:lpstr>
      <vt:lpstr>gutters</vt:lpstr>
      <vt:lpstr>Nesting grids</vt:lpstr>
      <vt:lpstr>Nesting grids 2</vt:lpstr>
      <vt:lpstr>Example 1 – moving things around</vt:lpstr>
      <vt:lpstr>Example 2</vt:lpstr>
      <vt:lpstr>Overlapping grids</vt:lpstr>
      <vt:lpstr>Overlapping grids and Z-index</vt:lpstr>
      <vt:lpstr>Grid template areas</vt:lpstr>
      <vt:lpstr>Naming areas</vt:lpstr>
      <vt:lpstr>Example with named areas</vt:lpstr>
      <vt:lpstr>Leaving a grid cell empty</vt:lpstr>
      <vt:lpstr>Spanning rows</vt:lpstr>
      <vt:lpstr>Sizing for Media</vt:lpstr>
      <vt:lpstr>Note the formats</vt:lpstr>
      <vt:lpstr>Using grids on ui elements</vt:lpstr>
      <vt:lpstr>Grid-template shortcut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Joel</dc:creator>
  <cp:lastModifiedBy>Joel Swanson</cp:lastModifiedBy>
  <cp:revision>42</cp:revision>
  <dcterms:created xsi:type="dcterms:W3CDTF">2019-09-28T17:56:19Z</dcterms:created>
  <dcterms:modified xsi:type="dcterms:W3CDTF">2025-09-08T14:27:32Z</dcterms:modified>
</cp:coreProperties>
</file>