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73" r:id="rId4"/>
    <p:sldId id="284" r:id="rId5"/>
    <p:sldId id="275" r:id="rId6"/>
    <p:sldId id="276" r:id="rId7"/>
    <p:sldId id="277" r:id="rId8"/>
    <p:sldId id="283" r:id="rId9"/>
    <p:sldId id="278" r:id="rId10"/>
    <p:sldId id="279" r:id="rId11"/>
    <p:sldId id="285" r:id="rId12"/>
    <p:sldId id="286" r:id="rId13"/>
    <p:sldId id="287" r:id="rId14"/>
    <p:sldId id="288" r:id="rId15"/>
    <p:sldId id="28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64D4-4E64-45B2-BDF9-164CD6C217A1}" type="datetimeFigureOut">
              <a:rPr lang="fr-BE" smtClean="0"/>
              <a:t>26-05-22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A4A03-E00B-4601-B29B-5ADFD44DA0C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116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5D94EA-BCF9-48A1-999D-A0EC75DA35E1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C795-2CF0-4D5B-ABC9-C1DC81471062}" type="datetime1">
              <a:rPr lang="fr-BE" smtClean="0"/>
              <a:t>26-05-22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006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3B9F-9080-4453-964D-5D6122056C24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7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3E3A-7877-4A01-99DC-F9CD7F735DCE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1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C337-C5C6-4D33-9792-F5598B819007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219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9496-D6C0-4328-B34A-01FC0A73A04A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98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9DF7-B990-429D-B356-CFEDF98DF52A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26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DDB5-76D8-4694-8F7A-2D254C7C1CBB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08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B6FB-D8F7-42ED-B31F-6B1E8EBCF7F1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FF4E-EE05-4BB3-A256-A195D98EC7C1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76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CBFC-C907-405D-82EF-8C6260B74612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8D5B-6C0B-43F7-A2FF-25B285C2343F}" type="datetime1">
              <a:rPr lang="fr-BE" smtClean="0"/>
              <a:t>26-05-22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2845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58D5-1559-4CF0-8480-50DFEB58078F}" type="datetime1">
              <a:rPr lang="fr-BE" smtClean="0"/>
              <a:t>26-05-22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2E285-21D7-4B1D-B9AD-1AD276EE9D84}" type="datetime1">
              <a:rPr lang="fr-BE" smtClean="0"/>
              <a:t>26-05-22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2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BADD-1982-409A-8A2C-FF738E03A154}" type="datetime1">
              <a:rPr lang="fr-BE" smtClean="0"/>
              <a:t>26-05-22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151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D36-1150-4CB3-A2BB-551E980C9D4E}" type="datetime1">
              <a:rPr lang="fr-BE" smtClean="0"/>
              <a:t>26-05-22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9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B131-F5E7-4295-8DFD-EFB10B9EFF60}" type="datetime1">
              <a:rPr lang="fr-BE" smtClean="0"/>
              <a:t>26-05-22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044C98-059A-4A79-982F-E52EAF5B3BAB}" type="datetime1">
              <a:rPr lang="fr-BE" smtClean="0"/>
              <a:t>26-05-22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fr-BE"/>
              <a:t>Live coding sur 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86CA3C-090E-4C54-8D23-EF251525DF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813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openclassrooms.com/fr/courses/4452741-decouvrez-les-librairies-python-pour-la-data-science" TargetMode="External"/><Relationship Id="rId7" Type="http://schemas.openxmlformats.org/officeDocument/2006/relationships/hyperlink" Target="https://openclassrooms.com/fr/courses/4470406-utilisez-des-modeles-supervises-non-lineaires" TargetMode="External"/><Relationship Id="rId2" Type="http://schemas.openxmlformats.org/officeDocument/2006/relationships/hyperlink" Target="https://github.com/CalcagnoLoic/veille-becode/tree/main/Live%20co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assrooms.com/fr/courses/4470521-modelisez-vos-donnees-avec-les-methodes-ensemblistes" TargetMode="External"/><Relationship Id="rId5" Type="http://schemas.openxmlformats.org/officeDocument/2006/relationships/hyperlink" Target="https://openclassrooms.com/fr/courses/4444646-entrainez-un-modele-predictif-lineaire" TargetMode="External"/><Relationship Id="rId4" Type="http://schemas.openxmlformats.org/officeDocument/2006/relationships/hyperlink" Target="https://openclassrooms.com/fr/courses/4297211-evaluez-les-performances-dun-modele-de-machine-learn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scikit-learn.org/stable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matplotlib.org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numpy.org/do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BA2DF-DF9B-45C1-9E17-81D3AB3B1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Live Coding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800725-D85D-4282-8A34-8DA7ECF9E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Python et Machine Learning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E516F7-2201-4660-96D2-191A0EA6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7" y="4043212"/>
            <a:ext cx="2530437" cy="2530437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2A164-EA8B-4526-9C8E-048BB8F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FBD12-401A-4C48-BFAE-5E2E596E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96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9B59-194F-49D3-B2F0-0534E95B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2. Random forest</a:t>
            </a:r>
            <a:br>
              <a:rPr lang="fr-BE" dirty="0"/>
            </a:br>
            <a:r>
              <a:rPr lang="fr-BE" dirty="0"/>
              <a:t>B. Entrainement de l’algorithme + prédiction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035C15D-FC68-4F6C-BC63-C0568FDD1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852" y="2552304"/>
            <a:ext cx="5649113" cy="113363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08830-8EAD-4788-969F-F20481A1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D3223-7130-46FA-8BEE-8CFC9CA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10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88473A-6B77-45B1-96A8-62D5FB5DC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46A983-D1A3-47D3-A18B-F268DCC7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52" y="3826008"/>
            <a:ext cx="4058216" cy="148610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969469-D616-4E1A-83F1-4647D185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852" y="5476442"/>
            <a:ext cx="4667901" cy="3429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6A2F4D4-D1C9-4078-8DBF-D583FD3F7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965" y="3876732"/>
            <a:ext cx="5202314" cy="287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2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7F663-D183-4ACB-AC83-617E65DB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situation n°3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24D4FA-406A-46F5-8641-E42EAA285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Evaluation de l’hyperparamètre k du </a:t>
            </a:r>
            <a:r>
              <a:rPr lang="fr-BE" dirty="0" err="1"/>
              <a:t>kNN</a:t>
            </a:r>
            <a:endParaRPr lang="fr-BE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703DFD-686C-450B-9E8B-4667818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6CD4B-8307-46B4-85D3-823A922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11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BFB233-D699-4750-BC49-F7EB35D7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8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9B59-194F-49D3-B2F0-0534E95B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3. Evaluation de l’hyperparamètre k</a:t>
            </a:r>
            <a:br>
              <a:rPr lang="fr-BE" dirty="0"/>
            </a:br>
            <a:r>
              <a:rPr lang="fr-BE" dirty="0"/>
              <a:t>A. Importation des données + standardisation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08830-8EAD-4788-969F-F20481A1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D3223-7130-46FA-8BEE-8CFC9CA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12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88473A-6B77-45B1-96A8-62D5FB5D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786328D-15B0-4D78-BB4E-4C7080B1F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855" y="2505093"/>
            <a:ext cx="4658375" cy="819264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6E3324-F426-4A25-A1D6-6EAB96A38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772" y="2636648"/>
            <a:ext cx="4401164" cy="73352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B1DE59A-B626-4ABB-B716-25E3997B3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220" y="3507375"/>
            <a:ext cx="7182852" cy="11622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5619509-0D53-4309-98A0-BD59AF2FB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31" y="4671935"/>
            <a:ext cx="464884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2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9B59-194F-49D3-B2F0-0534E95B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3. Evaluation de l’hyperparamètre k</a:t>
            </a:r>
            <a:br>
              <a:rPr lang="fr-BE" dirty="0"/>
            </a:br>
            <a:r>
              <a:rPr lang="fr-BE" dirty="0"/>
              <a:t>B. Visualisation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08830-8EAD-4788-969F-F20481A1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D3223-7130-46FA-8BEE-8CFC9CA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13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88473A-6B77-45B1-96A8-62D5FB5D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F044600-288D-4834-B6CF-1B5C02D6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7191" y="2485812"/>
            <a:ext cx="7459116" cy="1076475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267191-12F2-4D23-AD68-AECD03056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21" y="3429000"/>
            <a:ext cx="4406380" cy="33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1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9B59-194F-49D3-B2F0-0534E95B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3. Evaluation de l’hyperparamètre k</a:t>
            </a:r>
            <a:br>
              <a:rPr lang="fr-BE" dirty="0"/>
            </a:br>
            <a:r>
              <a:rPr lang="fr-BE" dirty="0"/>
              <a:t>C. Validation croisée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08830-8EAD-4788-969F-F20481A1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D3223-7130-46FA-8BEE-8CFC9CA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88473A-6B77-45B1-96A8-62D5FB5DC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4D93E39-0592-4F65-A6D1-1BD6EC3FB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7355" y="2557993"/>
            <a:ext cx="4850589" cy="3317875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B1BAFD6-27DE-40AE-96A7-C59FF1ED0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4" y="2478238"/>
            <a:ext cx="4850589" cy="20349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7D8490C-C225-404B-9647-185BC437F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064" y="4705399"/>
            <a:ext cx="3200393" cy="134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694EB-F273-44D8-BA11-5C76AA90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9248EC-7031-4586-AC33-B2235769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hlinkClick r:id="rId2"/>
              </a:rPr>
              <a:t>https://github.com/CalcagnoLoic/veille-becode/tree/main/Live%20coding</a:t>
            </a:r>
            <a:r>
              <a:rPr lang="fr-BE" dirty="0"/>
              <a:t> </a:t>
            </a:r>
          </a:p>
          <a:p>
            <a:r>
              <a:rPr lang="fr-BE" dirty="0">
                <a:hlinkClick r:id="rId3"/>
              </a:rPr>
              <a:t>https://openclassrooms.com/fr/courses/4452741-decouvrez-les-librairies-python-pour-la-data-science</a:t>
            </a:r>
            <a:r>
              <a:rPr lang="fr-BE" dirty="0"/>
              <a:t> </a:t>
            </a:r>
          </a:p>
          <a:p>
            <a:r>
              <a:rPr lang="fr-BE" dirty="0">
                <a:hlinkClick r:id="rId4"/>
              </a:rPr>
              <a:t>https://openclassrooms.com/fr/courses/4297211-evaluez-les-performances-dun-modele-de-machine-learning</a:t>
            </a:r>
            <a:r>
              <a:rPr lang="fr-BE" dirty="0"/>
              <a:t> </a:t>
            </a:r>
          </a:p>
          <a:p>
            <a:r>
              <a:rPr lang="fr-BE" dirty="0">
                <a:hlinkClick r:id="rId5"/>
              </a:rPr>
              <a:t>https://openclassrooms.com/fr/courses/4444646-entrainez-un-modele-predictif-lineaire</a:t>
            </a:r>
            <a:r>
              <a:rPr lang="fr-BE" dirty="0"/>
              <a:t> </a:t>
            </a:r>
          </a:p>
          <a:p>
            <a:r>
              <a:rPr lang="fr-BE" dirty="0">
                <a:hlinkClick r:id="rId6"/>
              </a:rPr>
              <a:t>https://openclassrooms.com/fr/courses/4470521-modelisez-vos-donnees-avec-les-methodes-ensemblistes</a:t>
            </a:r>
            <a:r>
              <a:rPr lang="fr-BE" dirty="0"/>
              <a:t> </a:t>
            </a:r>
          </a:p>
          <a:p>
            <a:r>
              <a:rPr lang="fr-BE" dirty="0">
                <a:hlinkClick r:id="rId7"/>
              </a:rPr>
              <a:t>https://openclassrooms.com/fr/courses/4470406-utilisez-des-modeles-supervises-non-lineaires</a:t>
            </a:r>
            <a:r>
              <a:rPr lang="fr-BE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19D78-37BF-433B-9515-836EABD4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EDA4DE-4293-48DC-B302-3C6E107B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8203D-D80E-4B77-A477-A261689CC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BA2DF-DF9B-45C1-9E17-81D3AB3B1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Merci de votre attention </a:t>
            </a:r>
            <a:r>
              <a:rPr lang="fr-BE" dirty="0">
                <a:sym typeface="Wingdings" panose="05000000000000000000" pitchFamily="2" charset="2"/>
              </a:rPr>
              <a:t>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E516F7-2201-4660-96D2-191A0EA64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07" y="4043212"/>
            <a:ext cx="2530437" cy="2530437"/>
          </a:xfrm>
          <a:prstGeom prst="rect">
            <a:avLst/>
          </a:prstGeom>
        </p:spPr>
      </p:pic>
      <p:pic>
        <p:nvPicPr>
          <p:cNvPr id="8" name="Image 7" descr="Une image contenant texte, intérieur, mur, personne&#10;&#10;Description générée automatiquement">
            <a:extLst>
              <a:ext uri="{FF2B5EF4-FFF2-40B4-BE49-F238E27FC236}">
                <a16:creationId xmlns:a16="http://schemas.microsoft.com/office/drawing/2014/main" id="{67B380BA-BD9D-47BD-9021-7016C37F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07" y="3755583"/>
            <a:ext cx="4271386" cy="23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9D9FE-B763-44FD-AD06-17ACCE5A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3 mises en situations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31A87-ADDE-4E30-875E-3E3839FC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1. Prédiction via une régression linéaire simple </a:t>
            </a:r>
          </a:p>
          <a:p>
            <a:r>
              <a:rPr lang="fr-BE" dirty="0"/>
              <a:t>2. Classification d’une espèce de plante grâce au random forest </a:t>
            </a:r>
          </a:p>
          <a:p>
            <a:r>
              <a:rPr lang="fr-BE" dirty="0"/>
              <a:t>3. Evaluation de l’hyperparamètre k du </a:t>
            </a:r>
            <a:r>
              <a:rPr lang="fr-BE" dirty="0" err="1"/>
              <a:t>kNN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F3B6AE-5E2E-4FCA-96F9-8F42BF925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2146C-8944-463D-8EC5-6B0865DC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8BAC1-648E-4F50-83BB-A17E4156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716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0490F-82C6-4AE0-A311-624917FF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Librairies utilisées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E8B731-B142-4276-AA9A-1828FFA3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8A54B2-6A40-4648-B77D-C2FFE64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39E3-1EEC-4562-AD83-1D5737365B38}" type="slidenum">
              <a:rPr lang="fr-BE" smtClean="0"/>
              <a:t>3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B613D3-32E0-43C1-814D-CF74979B9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10" name="Image 9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F7B83119-BC1B-4DD6-A61E-31B4C0E8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15" y="2275751"/>
            <a:ext cx="4024315" cy="16097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062729D-C8CD-485E-8931-01EF6994B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01" y="4148609"/>
            <a:ext cx="3178840" cy="171127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4ECC91D-686B-4FE3-9C82-7E5F9215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7" y="2381510"/>
            <a:ext cx="3459480" cy="1398207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5C4D1978-5CA6-4D3E-B819-76489A7F6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5569" y="4402572"/>
            <a:ext cx="5013960" cy="12033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E189A77-994C-4604-ACDA-561431BF3A61}"/>
              </a:ext>
            </a:extLst>
          </p:cNvPr>
          <p:cNvSpPr txBox="1"/>
          <p:nvPr/>
        </p:nvSpPr>
        <p:spPr>
          <a:xfrm>
            <a:off x="777270" y="366670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hlinkClick r:id="rId8"/>
              </a:rPr>
              <a:t>https://pandas.pydata.org/pandas-docs/stable/</a:t>
            </a:r>
            <a:r>
              <a:rPr lang="fr-BE"/>
              <a:t> 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846576-8141-489D-BB5E-CEDAE05E583D}"/>
              </a:ext>
            </a:extLst>
          </p:cNvPr>
          <p:cNvSpPr txBox="1"/>
          <p:nvPr/>
        </p:nvSpPr>
        <p:spPr>
          <a:xfrm>
            <a:off x="8178673" y="3666703"/>
            <a:ext cx="3745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hlinkClick r:id="rId9"/>
              </a:rPr>
              <a:t>https://numpy.org/doc/</a:t>
            </a:r>
            <a:r>
              <a:rPr lang="fr-BE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F0F108-040F-45D8-9D6C-95C880E118E8}"/>
              </a:ext>
            </a:extLst>
          </p:cNvPr>
          <p:cNvSpPr txBox="1"/>
          <p:nvPr/>
        </p:nvSpPr>
        <p:spPr>
          <a:xfrm>
            <a:off x="2160270" y="5522719"/>
            <a:ext cx="317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hlinkClick r:id="rId10"/>
              </a:rPr>
              <a:t>https://matplotlib.org/</a:t>
            </a:r>
            <a:r>
              <a:rPr lang="fr-BE" dirty="0"/>
              <a:t>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D6290E1-EED2-424D-B759-FA24D4DDF216}"/>
              </a:ext>
            </a:extLst>
          </p:cNvPr>
          <p:cNvSpPr txBox="1"/>
          <p:nvPr/>
        </p:nvSpPr>
        <p:spPr>
          <a:xfrm>
            <a:off x="8376969" y="5761186"/>
            <a:ext cx="334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>
                <a:hlinkClick r:id="rId11"/>
              </a:rPr>
              <a:t>https://scikit-learn.org/stable/</a:t>
            </a:r>
            <a:r>
              <a:rPr lang="fr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660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7F663-D183-4ACB-AC83-617E65DB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situation n°1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24D4FA-406A-46F5-8641-E42EAA285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Régression linéaire simple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703DFD-686C-450B-9E8B-4667818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6CD4B-8307-46B4-85D3-823A922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BFB233-D699-4750-BC49-F7EB35D7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5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2402-BFB6-4AF5-B96A-F3F143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 Régression linéaire simple</a:t>
            </a:r>
            <a:br>
              <a:rPr lang="fr-BE" dirty="0"/>
            </a:br>
            <a:r>
              <a:rPr lang="fr-BE" dirty="0"/>
              <a:t>A. Importation des données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781552E-B473-4285-8C98-740C18F4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681102"/>
            <a:ext cx="5229955" cy="685896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A7CA55F-9C59-4F79-BD90-2D8F3F14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C8B31D-ABB9-4A0B-9F9C-14BEC46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4F7B0F-5CF8-4A60-879E-6D24152F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5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E226FB-473D-41B1-B8A1-4726014D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539" y="3486734"/>
            <a:ext cx="1790950" cy="23625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320E42-8755-42F9-AF4E-42E825F90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066" y="2572334"/>
            <a:ext cx="399153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2402-BFB6-4AF5-B96A-F3F143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 Régression linéaire simple</a:t>
            </a:r>
            <a:br>
              <a:rPr lang="fr-BE" dirty="0"/>
            </a:br>
            <a:r>
              <a:rPr lang="fr-BE" dirty="0"/>
              <a:t>B. Visualisation + fonction prédictive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9A0118E-8D60-4D9F-8176-6BB747C03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630394"/>
            <a:ext cx="3581900" cy="1343212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2BC066D-79A2-49C3-B807-F2F503E5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79942-ABED-45AB-88B4-283516B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AF2FCC-D6DA-4983-9781-819C483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6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EEC700-5AAF-42EF-8705-B6718DA11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63" y="2616125"/>
            <a:ext cx="5144218" cy="9907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B6CD57-598C-47F0-8A6C-38070F7A5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699" y="3790607"/>
            <a:ext cx="371526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A2402-BFB6-4AF5-B96A-F3F14385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1. Régression linéaire simple</a:t>
            </a:r>
            <a:br>
              <a:rPr lang="fr-BE" dirty="0"/>
            </a:br>
            <a:r>
              <a:rPr lang="fr-BE" dirty="0"/>
              <a:t>C. Application de la régression + prédiction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315D82-AC89-410D-B6F1-370CAC54E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759" y="2486039"/>
            <a:ext cx="3629532" cy="857370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05DD121-C9F4-4D95-8B0F-5FD7C5AC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274E46-7585-4B3A-BF47-926653D7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39F6D4-5B01-476F-BE60-B32108A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7</a:t>
            </a:fld>
            <a:endParaRPr lang="fr-BE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8F79931-8E3F-4699-9DBE-754E0FE7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346" y="3514592"/>
            <a:ext cx="3801005" cy="252447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F6D6B9C-8888-411F-BE10-54ADAF001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212" y="2562250"/>
            <a:ext cx="3686689" cy="7049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B601402-75A2-4F9A-A3D0-7C294A43F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212" y="3343409"/>
            <a:ext cx="329611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7F663-D183-4ACB-AC83-617E65DB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Mise en situation n°2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24D4FA-406A-46F5-8641-E42EAA285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Random forest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703DFD-686C-450B-9E8B-4667818B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66CD4B-8307-46B4-85D3-823A922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2BFB233-D699-4750-BC49-F7EB35D7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1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9B59-194F-49D3-B2F0-0534E95B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2. Random forest</a:t>
            </a:r>
            <a:br>
              <a:rPr lang="fr-BE" dirty="0"/>
            </a:br>
            <a:r>
              <a:rPr lang="fr-BE" dirty="0"/>
              <a:t>A. Importation des données + visualisation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4C7A9A0-59BE-448A-AD12-BB83E202F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05" y="2524566"/>
            <a:ext cx="2210108" cy="37152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808830-8EAD-4788-969F-F20481A1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Live coding sur le machine learning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DD3223-7130-46FA-8BEE-8CFC9CAA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CA3C-090E-4C54-8D23-EF251525DFE6}" type="slidenum">
              <a:rPr lang="fr-BE" smtClean="0"/>
              <a:t>9</a:t>
            </a:fld>
            <a:endParaRPr lang="fr-BE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09BFD04-1472-448C-978D-2A1A4965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58" y="3613191"/>
            <a:ext cx="3278399" cy="26352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88473A-6B77-45B1-96A8-62D5FB5DC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077" y="244081"/>
            <a:ext cx="1367388" cy="13673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B2FEA74-216E-4080-A043-8D7A85F7B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405" y="2953400"/>
            <a:ext cx="3067478" cy="16290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D97CD93-7982-4CD0-B65B-9EBFFFDE3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405" y="4667029"/>
            <a:ext cx="3734321" cy="15813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BEC0A6-19B5-4090-BEEE-DE366E37C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8726" y="2516533"/>
            <a:ext cx="453453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7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381</Words>
  <Application>Microsoft Office PowerPoint</Application>
  <PresentationFormat>Grand écran</PresentationFormat>
  <Paragraphs>63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Organique</vt:lpstr>
      <vt:lpstr>Live Coding</vt:lpstr>
      <vt:lpstr>3 mises en situations</vt:lpstr>
      <vt:lpstr>Librairies utilisées</vt:lpstr>
      <vt:lpstr>Mise en situation n°1</vt:lpstr>
      <vt:lpstr>1. Régression linéaire simple A. Importation des données</vt:lpstr>
      <vt:lpstr>1. Régression linéaire simple B. Visualisation + fonction prédictive</vt:lpstr>
      <vt:lpstr>1. Régression linéaire simple C. Application de la régression + prédiction</vt:lpstr>
      <vt:lpstr>Mise en situation n°2</vt:lpstr>
      <vt:lpstr>2. Random forest A. Importation des données + visualisation </vt:lpstr>
      <vt:lpstr>2. Random forest B. Entrainement de l’algorithme + prédiction</vt:lpstr>
      <vt:lpstr>Mise en situation n°3</vt:lpstr>
      <vt:lpstr>3. Evaluation de l’hyperparamètre k A. Importation des données + standardisation</vt:lpstr>
      <vt:lpstr>3. Evaluation de l’hyperparamètre k B. Visualisation</vt:lpstr>
      <vt:lpstr>3. Evaluation de l’hyperparamètre k C. Validation croisée </vt:lpstr>
      <vt:lpstr>Ressources</vt:lpstr>
      <vt:lpstr>Merci de votre attention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Coding</dc:title>
  <dc:creator>Loïc 88</dc:creator>
  <cp:lastModifiedBy>Loïc 88</cp:lastModifiedBy>
  <cp:revision>8</cp:revision>
  <dcterms:created xsi:type="dcterms:W3CDTF">2022-05-04T21:25:56Z</dcterms:created>
  <dcterms:modified xsi:type="dcterms:W3CDTF">2022-05-26T13:12:03Z</dcterms:modified>
</cp:coreProperties>
</file>