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We plan to focus on solving the transmission probability of infectious disease among a fixed group of people that stay in a shared environment for a long time. In our research, we choose the third floor of Lui Che-woo building as the environment.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f143cc547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f143cc54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f143cc547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f143cc5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We plan to focus on solving the transmission probability of infectious disease among a fixed group of people that stay in a shared environment for a long time. In our research, we choose the third floor of Lui Che-woo building as the environment.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df143cc54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df143cc54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Agent-based model is a computational model that simulate the actions and interactions of autonomous agents within a system. These agents typically represent individuals, groups, or entities with specified behaviors and decision-making rules. </a:t>
            </a:r>
            <a:endParaRPr/>
          </a:p>
          <a:p>
            <a:pPr marL="0" lvl="0" indent="0" algn="l" rtl="0">
              <a:spcBef>
                <a:spcPts val="0"/>
              </a:spcBef>
              <a:spcAft>
                <a:spcPts val="0"/>
              </a:spcAft>
              <a:buNone/>
            </a:pPr>
            <a:r>
              <a:rPr lang="zh-CN"/>
              <a:t>Different from classical mathematical models (which consider a homogenous population), agent-based approaches model individuals with distinct characteristics and provide more realistic results.Common models, such as SIR, overlook the effects of individual differences, behaviors, and environmental factors on the dynamics of disease transmission. But with agent-based model, we can determine the dynamics of a disease in a more fine-context way, particularly when it is necessary to characterize the transmission process person-to-person and assese how different interventions affect the risk in a particular place.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df143cc54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df143cc54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In previous study, some basic rules are described.  Like the transmission rule and how the agents move.</a:t>
            </a:r>
            <a:endParaRPr/>
          </a:p>
          <a:p>
            <a:pPr marL="0" lvl="0" indent="0" algn="l" rtl="0">
              <a:spcBef>
                <a:spcPts val="0"/>
              </a:spcBef>
              <a:spcAft>
                <a:spcPts val="0"/>
              </a:spcAft>
              <a:buNone/>
            </a:pPr>
            <a:endParaRPr/>
          </a:p>
          <a:p>
            <a:pPr marL="0" lvl="0" indent="0" algn="l" rtl="0">
              <a:spcBef>
                <a:spcPts val="0"/>
              </a:spcBef>
              <a:spcAft>
                <a:spcPts val="0"/>
              </a:spcAft>
              <a:buNone/>
            </a:pPr>
            <a:r>
              <a:rPr lang="zh-CN"/>
              <a:t>In the contagious rule or Rule I, for each agent ai from A it is analyzed the existence of an infected agent bj inside a determined neighborhood R. If this existence is verified, a probabilistic decision process is considered to know if the agent ai has been infected or not. </a:t>
            </a:r>
            <a:endParaRPr/>
          </a:p>
          <a:p>
            <a:pPr marL="0" lvl="0" indent="0" algn="l" rtl="0">
              <a:spcBef>
                <a:spcPts val="0"/>
              </a:spcBef>
              <a:spcAft>
                <a:spcPts val="0"/>
              </a:spcAft>
              <a:buNone/>
            </a:pPr>
            <a:r>
              <a:rPr lang="zh-CN"/>
              <a:t>As for rule2, the model includes two different movement types: local and long-distance displacement. Both movements</a:t>
            </a:r>
            <a:endParaRPr/>
          </a:p>
          <a:p>
            <a:pPr marL="0" lvl="0" indent="0" algn="l" rtl="0">
              <a:spcBef>
                <a:spcPts val="0"/>
              </a:spcBef>
              <a:spcAft>
                <a:spcPts val="0"/>
              </a:spcAft>
              <a:buNone/>
            </a:pPr>
            <a:r>
              <a:rPr lang="zh-CN"/>
              <a:t>emulate the basic displacements performed by individuals inside the facilities. Local displacements represent the most frequent movements when individuals interact in their workspace. On the other hand, long-distance displacements refer to movements carried out by the individuals far from their previous position.</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f143cc54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f143cc54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also found a paper that studied COVID-19 transmission in supermarkets using an agent-based model.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f143cc54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f143cc54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Therefore, we chose the third floor of Lui Che-woo Building as the research object, and went to observe it. We got the following floor plan of the third floor of Lui Che-woo Building. Then we will conduct a model study based on this figure</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f143cc54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f143cc54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Therefore, we chose the third floor of Lui Che-woo Building as the research object, and went to observe it. We got the following floor plan of the third floor of Lui Che-woo Building. Then we will conduct a model study based on this figure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df143cc54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f143cc54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f143cc54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f143cc54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df143cc54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df143cc54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define the individual exposure time to an infectious customer i as the total time that customer s was in the same zone as an infectious customer i during the shopping trip of s.</a:t>
            </a:r>
            <a:endParaRPr/>
          </a:p>
          <a:p>
            <a:pPr marL="0" lvl="0" indent="0" algn="l" rtl="0">
              <a:spcBef>
                <a:spcPts val="0"/>
              </a:spcBef>
              <a:spcAft>
                <a:spcPts val="0"/>
              </a:spcAft>
              <a:buClr>
                <a:schemeClr val="dk1"/>
              </a:buClr>
              <a:buSzPts val="1100"/>
              <a:buFont typeface="Arial"/>
              <a:buNone/>
            </a:pPr>
            <a:r>
              <a:rPr lang="zh-CN"/>
              <a:t>Each exposed customer becomes infected after the shopping trip with probability min(βEs, 1) for some transmission rate β &gt; 0. we model the infection probability of an exposed customer as a logistic function of the exposure</a:t>
            </a:r>
            <a:endParaRPr/>
          </a:p>
          <a:p>
            <a:pPr marL="0" lvl="0" indent="0" algn="l" rtl="0">
              <a:spcBef>
                <a:spcPts val="0"/>
              </a:spcBef>
              <a:spcAft>
                <a:spcPts val="0"/>
              </a:spcAft>
              <a:buNone/>
            </a:pPr>
            <a:r>
              <a:rPr lang="zh-CN"/>
              <a:t>time with infectious customers.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zh-CN" sz="3180" b="1"/>
              <a:t>Modelling infectious disease transmission </a:t>
            </a:r>
            <a:endParaRPr sz="3180" b="1"/>
          </a:p>
          <a:p>
            <a:pPr marL="0" lvl="0" indent="0" algn="ctr" rtl="0">
              <a:spcBef>
                <a:spcPts val="0"/>
              </a:spcBef>
              <a:spcAft>
                <a:spcPts val="0"/>
              </a:spcAft>
              <a:buSzPts val="990"/>
              <a:buNone/>
            </a:pPr>
            <a:r>
              <a:rPr lang="zh-CN" sz="3180" b="1"/>
              <a:t>in Lui Che-woo building </a:t>
            </a:r>
            <a:endParaRPr sz="3180" b="1"/>
          </a:p>
          <a:p>
            <a:pPr marL="0" lvl="0" indent="0" algn="ctr" rtl="0">
              <a:spcBef>
                <a:spcPts val="0"/>
              </a:spcBef>
              <a:spcAft>
                <a:spcPts val="0"/>
              </a:spcAft>
              <a:buSzPts val="990"/>
              <a:buNone/>
            </a:pPr>
            <a:r>
              <a:rPr lang="zh-CN" sz="3180" b="1"/>
              <a:t>using an agent-based model</a:t>
            </a:r>
            <a:endParaRPr sz="3180" b="1"/>
          </a:p>
        </p:txBody>
      </p:sp>
      <p:sp>
        <p:nvSpPr>
          <p:cNvPr id="55" name="Google Shape;55;p13"/>
          <p:cNvSpPr txBox="1">
            <a:spLocks noGrp="1"/>
          </p:cNvSpPr>
          <p:nvPr>
            <p:ph type="subTitle" idx="1"/>
          </p:nvPr>
        </p:nvSpPr>
        <p:spPr>
          <a:xfrm>
            <a:off x="311700" y="2834125"/>
            <a:ext cx="8520600" cy="99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sz="2100"/>
              <a:t>Jiayi Chen, Yihan Chen, Xiaoyang Sheng</a:t>
            </a:r>
            <a:endParaRPr sz="2100"/>
          </a:p>
          <a:p>
            <a:pPr marL="0" lvl="0" indent="0" algn="ctr" rtl="0">
              <a:spcBef>
                <a:spcPts val="0"/>
              </a:spcBef>
              <a:spcAft>
                <a:spcPts val="0"/>
              </a:spcAft>
              <a:buNone/>
            </a:pPr>
            <a:r>
              <a:rPr lang="zh-CN" sz="2100"/>
              <a:t>2024/5/22</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140750" y="198950"/>
            <a:ext cx="5436531" cy="4838700"/>
          </a:xfrm>
          <a:prstGeom prst="rect">
            <a:avLst/>
          </a:prstGeom>
          <a:noFill/>
          <a:ln>
            <a:noFill/>
          </a:ln>
        </p:spPr>
      </p:pic>
      <p:pic>
        <p:nvPicPr>
          <p:cNvPr id="129" name="Google Shape;129;p22"/>
          <p:cNvPicPr preferRelativeResize="0"/>
          <p:nvPr/>
        </p:nvPicPr>
        <p:blipFill>
          <a:blip r:embed="rId4">
            <a:alphaModFix/>
          </a:blip>
          <a:stretch>
            <a:fillRect/>
          </a:stretch>
        </p:blipFill>
        <p:spPr>
          <a:xfrm>
            <a:off x="5041981" y="1095000"/>
            <a:ext cx="3261919" cy="2144976"/>
          </a:xfrm>
          <a:prstGeom prst="rect">
            <a:avLst/>
          </a:prstGeom>
          <a:noFill/>
          <a:ln>
            <a:noFill/>
          </a:ln>
        </p:spPr>
      </p:pic>
      <p:pic>
        <p:nvPicPr>
          <p:cNvPr id="130" name="Google Shape;130;p22"/>
          <p:cNvPicPr preferRelativeResize="0"/>
          <p:nvPr/>
        </p:nvPicPr>
        <p:blipFill>
          <a:blip r:embed="rId5">
            <a:alphaModFix/>
          </a:blip>
          <a:stretch>
            <a:fillRect/>
          </a:stretch>
        </p:blipFill>
        <p:spPr>
          <a:xfrm>
            <a:off x="4594500" y="3312430"/>
            <a:ext cx="4549501" cy="1554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zh-CN" sz="3180" b="1"/>
              <a:t>Thanks for your listening!</a:t>
            </a:r>
            <a:endParaRPr sz="3180" b="1"/>
          </a:p>
        </p:txBody>
      </p:sp>
      <p:sp>
        <p:nvSpPr>
          <p:cNvPr id="136" name="Google Shape;136;p23"/>
          <p:cNvSpPr txBox="1">
            <a:spLocks noGrp="1"/>
          </p:cNvSpPr>
          <p:nvPr>
            <p:ph type="subTitle" idx="1"/>
          </p:nvPr>
        </p:nvSpPr>
        <p:spPr>
          <a:xfrm>
            <a:off x="311700" y="2834125"/>
            <a:ext cx="8520600" cy="99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sz="2100"/>
              <a:t>Jiayi Chen, Yihan Chen, Xiaoyang Sheng</a:t>
            </a:r>
            <a:endParaRPr sz="2100"/>
          </a:p>
          <a:p>
            <a:pPr marL="0" lvl="0" indent="0" algn="ctr" rtl="0">
              <a:spcBef>
                <a:spcPts val="0"/>
              </a:spcBef>
              <a:spcAft>
                <a:spcPts val="0"/>
              </a:spcAft>
              <a:buNone/>
            </a:pPr>
            <a:r>
              <a:rPr lang="zh-CN" sz="2100"/>
              <a:t>2024/5/22</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Why agent-based model?</a:t>
            </a:r>
            <a:endParaRPr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b="1"/>
              <a:t>ABM</a:t>
            </a:r>
            <a:r>
              <a:rPr lang="zh-CN"/>
              <a:t> : Simulate the actions and interactions of autonomous agents within a system. These agents typically represent individuals, groups, or entities with specified behaviors and decision-making rules. </a:t>
            </a:r>
            <a:endParaRPr/>
          </a:p>
          <a:p>
            <a:pPr marL="0" lvl="0" indent="0" algn="l" rtl="0">
              <a:spcBef>
                <a:spcPts val="1200"/>
              </a:spcBef>
              <a:spcAft>
                <a:spcPts val="0"/>
              </a:spcAft>
              <a:buNone/>
            </a:pPr>
            <a:r>
              <a:rPr lang="zh-CN"/>
              <a:t>&gt; Individual differences, behaviors</a:t>
            </a:r>
            <a:endParaRPr/>
          </a:p>
          <a:p>
            <a:pPr marL="0" lvl="0" indent="0" algn="l" rtl="0">
              <a:spcBef>
                <a:spcPts val="1200"/>
              </a:spcBef>
              <a:spcAft>
                <a:spcPts val="0"/>
              </a:spcAft>
              <a:buNone/>
            </a:pPr>
            <a:r>
              <a:rPr lang="zh-CN"/>
              <a:t>&gt; Environmental factors</a:t>
            </a:r>
            <a:endParaRPr/>
          </a:p>
          <a:p>
            <a:pPr marL="0" lvl="0" indent="0" algn="l" rtl="0">
              <a:spcBef>
                <a:spcPts val="1200"/>
              </a:spcBef>
              <a:spcAft>
                <a:spcPts val="1200"/>
              </a:spcAft>
              <a:buNone/>
            </a:pPr>
            <a:r>
              <a:rPr lang="zh-CN"/>
              <a:t>&gt; Assess how different interventions affect the risk</a:t>
            </a:r>
            <a:endParaRPr/>
          </a:p>
        </p:txBody>
      </p:sp>
      <p:pic>
        <p:nvPicPr>
          <p:cNvPr id="62" name="Google Shape;62;p14"/>
          <p:cNvPicPr preferRelativeResize="0"/>
          <p:nvPr/>
        </p:nvPicPr>
        <p:blipFill>
          <a:blip r:embed="rId3">
            <a:alphaModFix/>
          </a:blip>
          <a:stretch>
            <a:fillRect/>
          </a:stretch>
        </p:blipFill>
        <p:spPr>
          <a:xfrm>
            <a:off x="5826200" y="1997675"/>
            <a:ext cx="3006100" cy="2873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Previous studies</a:t>
            </a:r>
            <a:endParaRPr b="1"/>
          </a:p>
        </p:txBody>
      </p:sp>
      <p:pic>
        <p:nvPicPr>
          <p:cNvPr id="68" name="Google Shape;68;p15"/>
          <p:cNvPicPr preferRelativeResize="0"/>
          <p:nvPr/>
        </p:nvPicPr>
        <p:blipFill>
          <a:blip r:embed="rId3">
            <a:alphaModFix/>
          </a:blip>
          <a:stretch>
            <a:fillRect/>
          </a:stretch>
        </p:blipFill>
        <p:spPr>
          <a:xfrm>
            <a:off x="478225" y="1481275"/>
            <a:ext cx="4591825" cy="3233876"/>
          </a:xfrm>
          <a:prstGeom prst="rect">
            <a:avLst/>
          </a:prstGeom>
          <a:noFill/>
          <a:ln>
            <a:noFill/>
          </a:ln>
        </p:spPr>
      </p:pic>
      <p:pic>
        <p:nvPicPr>
          <p:cNvPr id="69" name="Google Shape;69;p15"/>
          <p:cNvPicPr preferRelativeResize="0"/>
          <p:nvPr/>
        </p:nvPicPr>
        <p:blipFill>
          <a:blip r:embed="rId4">
            <a:alphaModFix/>
          </a:blip>
          <a:stretch>
            <a:fillRect/>
          </a:stretch>
        </p:blipFill>
        <p:spPr>
          <a:xfrm>
            <a:off x="5548275" y="1551125"/>
            <a:ext cx="2962924" cy="3164025"/>
          </a:xfrm>
          <a:prstGeom prst="rect">
            <a:avLst/>
          </a:prstGeom>
          <a:noFill/>
          <a:ln>
            <a:noFill/>
          </a:ln>
        </p:spPr>
      </p:pic>
      <p:sp>
        <p:nvSpPr>
          <p:cNvPr id="70" name="Google Shape;70;p15"/>
          <p:cNvSpPr txBox="1"/>
          <p:nvPr/>
        </p:nvSpPr>
        <p:spPr>
          <a:xfrm>
            <a:off x="1477875" y="101772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CN" sz="1800">
                <a:solidFill>
                  <a:schemeClr val="dk2"/>
                </a:solidFill>
              </a:rPr>
              <a:t>Rule I: Transmission</a:t>
            </a:r>
            <a:endParaRPr/>
          </a:p>
        </p:txBody>
      </p:sp>
      <p:sp>
        <p:nvSpPr>
          <p:cNvPr id="71" name="Google Shape;71;p15"/>
          <p:cNvSpPr txBox="1"/>
          <p:nvPr/>
        </p:nvSpPr>
        <p:spPr>
          <a:xfrm>
            <a:off x="5878838" y="101772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CN" sz="1800">
                <a:solidFill>
                  <a:schemeClr val="dk2"/>
                </a:solidFill>
              </a:rPr>
              <a:t>Rule II: Movement</a:t>
            </a:r>
            <a:endParaRPr/>
          </a:p>
        </p:txBody>
      </p:sp>
      <p:sp>
        <p:nvSpPr>
          <p:cNvPr id="72" name="Google Shape;72;p15"/>
          <p:cNvSpPr txBox="1"/>
          <p:nvPr/>
        </p:nvSpPr>
        <p:spPr>
          <a:xfrm>
            <a:off x="482400" y="4715150"/>
            <a:ext cx="774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900">
                <a:solidFill>
                  <a:schemeClr val="accent2"/>
                </a:solidFill>
                <a:highlight>
                  <a:srgbClr val="FFFFFF"/>
                </a:highlight>
              </a:rPr>
              <a:t>Cuevas E. An agent-based model to evaluate the COVID-19 transmission risks in facilities. Comput Biol Med. 2020 Jun;121:103827. doi: 10.1016/j.compbiomed.2020.103827. Epub 2020 May 20.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Previous studies</a:t>
            </a:r>
            <a:endParaRPr b="1"/>
          </a:p>
        </p:txBody>
      </p:sp>
      <p:sp>
        <p:nvSpPr>
          <p:cNvPr id="78" name="Google Shape;78;p16"/>
          <p:cNvSpPr txBox="1"/>
          <p:nvPr/>
        </p:nvSpPr>
        <p:spPr>
          <a:xfrm>
            <a:off x="482400" y="4715150"/>
            <a:ext cx="774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900">
                <a:solidFill>
                  <a:schemeClr val="accent2"/>
                </a:solidFill>
                <a:highlight>
                  <a:srgbClr val="FFFFFF"/>
                </a:highlight>
              </a:rPr>
              <a:t>Ying F, O'Clery N. Modelling COVID-19 transmission in supermarkets using an agent-based model. PLoS One. 2021 Apr 9;16(4):e0249821. doi: 10.1371/journal.pone.0249821. </a:t>
            </a:r>
            <a:endParaRPr sz="1100"/>
          </a:p>
        </p:txBody>
      </p:sp>
      <p:pic>
        <p:nvPicPr>
          <p:cNvPr id="79" name="Google Shape;79;p16"/>
          <p:cNvPicPr preferRelativeResize="0"/>
          <p:nvPr/>
        </p:nvPicPr>
        <p:blipFill>
          <a:blip r:embed="rId3">
            <a:alphaModFix/>
          </a:blip>
          <a:stretch>
            <a:fillRect/>
          </a:stretch>
        </p:blipFill>
        <p:spPr>
          <a:xfrm>
            <a:off x="641150" y="967325"/>
            <a:ext cx="5937575" cy="380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Model construction</a:t>
            </a:r>
            <a:endParaRPr b="1"/>
          </a:p>
        </p:txBody>
      </p:sp>
      <p:pic>
        <p:nvPicPr>
          <p:cNvPr id="85" name="Google Shape;85;p17"/>
          <p:cNvPicPr preferRelativeResize="0"/>
          <p:nvPr/>
        </p:nvPicPr>
        <p:blipFill>
          <a:blip r:embed="rId3">
            <a:alphaModFix/>
          </a:blip>
          <a:stretch>
            <a:fillRect/>
          </a:stretch>
        </p:blipFill>
        <p:spPr>
          <a:xfrm>
            <a:off x="408400" y="1206350"/>
            <a:ext cx="3530001" cy="3854575"/>
          </a:xfrm>
          <a:prstGeom prst="rect">
            <a:avLst/>
          </a:prstGeom>
          <a:noFill/>
          <a:ln>
            <a:noFill/>
          </a:ln>
        </p:spPr>
      </p:pic>
      <p:sp>
        <p:nvSpPr>
          <p:cNvPr id="86" name="Google Shape;86;p17"/>
          <p:cNvSpPr txBox="1"/>
          <p:nvPr/>
        </p:nvSpPr>
        <p:spPr>
          <a:xfrm>
            <a:off x="4282375" y="368150"/>
            <a:ext cx="4286400" cy="189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b="1">
                <a:solidFill>
                  <a:schemeClr val="dk2"/>
                </a:solidFill>
              </a:rPr>
              <a:t>Agent types</a:t>
            </a:r>
            <a:r>
              <a:rPr lang="zh-CN" sz="1800">
                <a:solidFill>
                  <a:schemeClr val="dk2"/>
                </a:solidFill>
              </a:rPr>
              <a:t>:</a:t>
            </a: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P</a:t>
            </a:r>
            <a:r>
              <a:rPr lang="zh-CN" sz="1800">
                <a:solidFill>
                  <a:schemeClr val="dk2"/>
                </a:solidFill>
              </a:rPr>
              <a:t>rofessor 1,2,3: stay in a seperate room(</a:t>
            </a:r>
            <a:r>
              <a:rPr lang="zh-CN" sz="1800" b="1">
                <a:solidFill>
                  <a:schemeClr val="dk2"/>
                </a:solidFill>
              </a:rPr>
              <a:t>O</a:t>
            </a:r>
            <a:r>
              <a:rPr lang="zh-CN" sz="1800">
                <a:solidFill>
                  <a:schemeClr val="dk2"/>
                </a:solidFill>
              </a:rPr>
              <a:t>ffice 1,2,3)</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S</a:t>
            </a:r>
            <a:r>
              <a:rPr lang="zh-CN" sz="1800">
                <a:solidFill>
                  <a:schemeClr val="dk2"/>
                </a:solidFill>
              </a:rPr>
              <a:t>tudents from Lab 1,2,3: public experimental and work areas</a:t>
            </a:r>
            <a:endParaRPr sz="1800">
              <a:solidFill>
                <a:schemeClr val="dk2"/>
              </a:solidFill>
            </a:endParaRPr>
          </a:p>
        </p:txBody>
      </p:sp>
      <p:sp>
        <p:nvSpPr>
          <p:cNvPr id="87" name="Google Shape;87;p17"/>
          <p:cNvSpPr txBox="1"/>
          <p:nvPr/>
        </p:nvSpPr>
        <p:spPr>
          <a:xfrm>
            <a:off x="4358575" y="2484825"/>
            <a:ext cx="4286400" cy="22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b="1">
                <a:solidFill>
                  <a:schemeClr val="dk2"/>
                </a:solidFill>
              </a:rPr>
              <a:t>Areas</a:t>
            </a:r>
            <a:r>
              <a:rPr lang="zh-CN" sz="1800">
                <a:solidFill>
                  <a:schemeClr val="dk2"/>
                </a:solidFill>
              </a:rPr>
              <a:t>:</a:t>
            </a: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O</a:t>
            </a:r>
            <a:r>
              <a:rPr lang="zh-CN" sz="1800">
                <a:solidFill>
                  <a:schemeClr val="dk2"/>
                </a:solidFill>
              </a:rPr>
              <a:t>ffice</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E</a:t>
            </a:r>
            <a:r>
              <a:rPr lang="zh-CN" sz="1800">
                <a:solidFill>
                  <a:schemeClr val="dk2"/>
                </a:solidFill>
              </a:rPr>
              <a:t>xperimental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W</a:t>
            </a:r>
            <a:r>
              <a:rPr lang="zh-CN" sz="1800">
                <a:solidFill>
                  <a:schemeClr val="dk2"/>
                </a:solidFill>
              </a:rPr>
              <a:t>ork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T</a:t>
            </a:r>
            <a:r>
              <a:rPr lang="zh-CN" sz="1800">
                <a:solidFill>
                  <a:schemeClr val="dk2"/>
                </a:solidFill>
              </a:rPr>
              <a:t>oilet</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M</a:t>
            </a:r>
            <a:r>
              <a:rPr lang="zh-CN" sz="1800">
                <a:solidFill>
                  <a:schemeClr val="dk2"/>
                </a:solidFill>
              </a:rPr>
              <a:t>eeting room</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Model construction</a:t>
            </a:r>
            <a:endParaRPr b="1"/>
          </a:p>
        </p:txBody>
      </p:sp>
      <p:sp>
        <p:nvSpPr>
          <p:cNvPr id="93" name="Google Shape;93;p18"/>
          <p:cNvSpPr txBox="1"/>
          <p:nvPr/>
        </p:nvSpPr>
        <p:spPr>
          <a:xfrm>
            <a:off x="6345975" y="2456425"/>
            <a:ext cx="2825100" cy="22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b="1">
                <a:solidFill>
                  <a:schemeClr val="dk2"/>
                </a:solidFill>
              </a:rPr>
              <a:t>Areas</a:t>
            </a:r>
            <a:r>
              <a:rPr lang="zh-CN" sz="1800">
                <a:solidFill>
                  <a:schemeClr val="dk2"/>
                </a:solidFill>
              </a:rPr>
              <a:t>:</a:t>
            </a: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O</a:t>
            </a:r>
            <a:r>
              <a:rPr lang="zh-CN" sz="1800">
                <a:solidFill>
                  <a:schemeClr val="dk2"/>
                </a:solidFill>
              </a:rPr>
              <a:t>ffice</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E</a:t>
            </a:r>
            <a:r>
              <a:rPr lang="zh-CN" sz="1800">
                <a:solidFill>
                  <a:schemeClr val="dk2"/>
                </a:solidFill>
              </a:rPr>
              <a:t>xperimental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W</a:t>
            </a:r>
            <a:r>
              <a:rPr lang="zh-CN" sz="1800">
                <a:solidFill>
                  <a:schemeClr val="dk2"/>
                </a:solidFill>
              </a:rPr>
              <a:t>ork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T</a:t>
            </a:r>
            <a:r>
              <a:rPr lang="zh-CN" sz="1800">
                <a:solidFill>
                  <a:schemeClr val="dk2"/>
                </a:solidFill>
              </a:rPr>
              <a:t>oilet</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M</a:t>
            </a:r>
            <a:r>
              <a:rPr lang="zh-CN" sz="1800">
                <a:solidFill>
                  <a:schemeClr val="dk2"/>
                </a:solidFill>
              </a:rPr>
              <a:t>eeting room</a:t>
            </a:r>
            <a:endParaRPr sz="1800">
              <a:solidFill>
                <a:schemeClr val="dk2"/>
              </a:solidFill>
            </a:endParaRPr>
          </a:p>
        </p:txBody>
      </p:sp>
      <p:pic>
        <p:nvPicPr>
          <p:cNvPr id="94" name="Google Shape;94;p18"/>
          <p:cNvPicPr preferRelativeResize="0"/>
          <p:nvPr/>
        </p:nvPicPr>
        <p:blipFill>
          <a:blip r:embed="rId3">
            <a:alphaModFix/>
          </a:blip>
          <a:stretch>
            <a:fillRect/>
          </a:stretch>
        </p:blipFill>
        <p:spPr>
          <a:xfrm>
            <a:off x="385125" y="1878825"/>
            <a:ext cx="5960850" cy="3045224"/>
          </a:xfrm>
          <a:prstGeom prst="rect">
            <a:avLst/>
          </a:prstGeom>
          <a:noFill/>
          <a:ln>
            <a:noFill/>
          </a:ln>
        </p:spPr>
      </p:pic>
      <p:sp>
        <p:nvSpPr>
          <p:cNvPr id="95" name="Google Shape;95;p18"/>
          <p:cNvSpPr txBox="1"/>
          <p:nvPr/>
        </p:nvSpPr>
        <p:spPr>
          <a:xfrm>
            <a:off x="4294025" y="77250"/>
            <a:ext cx="4286400" cy="189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b="1">
                <a:solidFill>
                  <a:schemeClr val="dk2"/>
                </a:solidFill>
              </a:rPr>
              <a:t>Agent types</a:t>
            </a:r>
            <a:r>
              <a:rPr lang="zh-CN" sz="1800">
                <a:solidFill>
                  <a:schemeClr val="dk2"/>
                </a:solidFill>
              </a:rPr>
              <a:t>:</a:t>
            </a: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P</a:t>
            </a:r>
            <a:r>
              <a:rPr lang="zh-CN" sz="1800">
                <a:solidFill>
                  <a:schemeClr val="dk2"/>
                </a:solidFill>
              </a:rPr>
              <a:t>rofessor 1,2,3: stay in a seperate room(</a:t>
            </a:r>
            <a:r>
              <a:rPr lang="zh-CN" sz="1800" b="1">
                <a:solidFill>
                  <a:schemeClr val="dk2"/>
                </a:solidFill>
              </a:rPr>
              <a:t>O</a:t>
            </a:r>
            <a:r>
              <a:rPr lang="zh-CN" sz="1800">
                <a:solidFill>
                  <a:schemeClr val="dk2"/>
                </a:solidFill>
              </a:rPr>
              <a:t>ffice 1,2,3)</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S</a:t>
            </a:r>
            <a:r>
              <a:rPr lang="zh-CN" sz="1800">
                <a:solidFill>
                  <a:schemeClr val="dk2"/>
                </a:solidFill>
              </a:rPr>
              <a:t>tudents from Lab 1,2,3: public experimental and work areas</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idx="4294967295"/>
          </p:nvPr>
        </p:nvSpPr>
        <p:spPr>
          <a:xfrm>
            <a:off x="311700" y="177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Movement rule I-Transition</a:t>
            </a:r>
            <a:endParaRPr b="1"/>
          </a:p>
        </p:txBody>
      </p:sp>
      <p:sp>
        <p:nvSpPr>
          <p:cNvPr id="101" name="Google Shape;101;p19"/>
          <p:cNvSpPr txBox="1"/>
          <p:nvPr/>
        </p:nvSpPr>
        <p:spPr>
          <a:xfrm>
            <a:off x="585725" y="2800600"/>
            <a:ext cx="2825100" cy="22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O</a:t>
            </a:r>
            <a:r>
              <a:rPr lang="zh-CN" sz="1800">
                <a:solidFill>
                  <a:schemeClr val="dk2"/>
                </a:solidFill>
              </a:rPr>
              <a:t>ffice</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E</a:t>
            </a:r>
            <a:r>
              <a:rPr lang="zh-CN" sz="1800">
                <a:solidFill>
                  <a:schemeClr val="dk2"/>
                </a:solidFill>
              </a:rPr>
              <a:t>xperimental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W</a:t>
            </a:r>
            <a:r>
              <a:rPr lang="zh-CN" sz="1800">
                <a:solidFill>
                  <a:schemeClr val="dk2"/>
                </a:solidFill>
              </a:rPr>
              <a:t>ork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T</a:t>
            </a:r>
            <a:r>
              <a:rPr lang="zh-CN" sz="1800">
                <a:solidFill>
                  <a:schemeClr val="dk2"/>
                </a:solidFill>
              </a:rPr>
              <a:t>oilet</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M</a:t>
            </a:r>
            <a:r>
              <a:rPr lang="zh-CN" sz="1800">
                <a:solidFill>
                  <a:schemeClr val="dk2"/>
                </a:solidFill>
              </a:rPr>
              <a:t>eeting room</a:t>
            </a:r>
            <a:endParaRPr sz="1800">
              <a:solidFill>
                <a:schemeClr val="dk2"/>
              </a:solidFill>
            </a:endParaRPr>
          </a:p>
        </p:txBody>
      </p:sp>
      <p:pic>
        <p:nvPicPr>
          <p:cNvPr id="102" name="Google Shape;102;p19"/>
          <p:cNvPicPr preferRelativeResize="0"/>
          <p:nvPr/>
        </p:nvPicPr>
        <p:blipFill>
          <a:blip r:embed="rId3">
            <a:alphaModFix/>
          </a:blip>
          <a:stretch>
            <a:fillRect/>
          </a:stretch>
        </p:blipFill>
        <p:spPr>
          <a:xfrm>
            <a:off x="509525" y="924600"/>
            <a:ext cx="4552799" cy="2325901"/>
          </a:xfrm>
          <a:prstGeom prst="rect">
            <a:avLst/>
          </a:prstGeom>
          <a:noFill/>
          <a:ln>
            <a:noFill/>
          </a:ln>
        </p:spPr>
      </p:pic>
      <p:pic>
        <p:nvPicPr>
          <p:cNvPr id="103" name="Google Shape;103;p19"/>
          <p:cNvPicPr preferRelativeResize="0"/>
          <p:nvPr/>
        </p:nvPicPr>
        <p:blipFill>
          <a:blip r:embed="rId4">
            <a:alphaModFix/>
          </a:blip>
          <a:stretch>
            <a:fillRect/>
          </a:stretch>
        </p:blipFill>
        <p:spPr>
          <a:xfrm>
            <a:off x="5121624" y="1181750"/>
            <a:ext cx="3776876" cy="322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Movement rule II - Experimental Area</a:t>
            </a:r>
            <a:endParaRPr b="1"/>
          </a:p>
        </p:txBody>
      </p:sp>
      <p:pic>
        <p:nvPicPr>
          <p:cNvPr id="109" name="Google Shape;109;p20"/>
          <p:cNvPicPr preferRelativeResize="0"/>
          <p:nvPr/>
        </p:nvPicPr>
        <p:blipFill>
          <a:blip r:embed="rId3">
            <a:alphaModFix/>
          </a:blip>
          <a:stretch>
            <a:fillRect/>
          </a:stretch>
        </p:blipFill>
        <p:spPr>
          <a:xfrm>
            <a:off x="311700" y="1551100"/>
            <a:ext cx="2962924" cy="3164025"/>
          </a:xfrm>
          <a:prstGeom prst="rect">
            <a:avLst/>
          </a:prstGeom>
          <a:noFill/>
          <a:ln>
            <a:noFill/>
          </a:ln>
        </p:spPr>
      </p:pic>
      <p:pic>
        <p:nvPicPr>
          <p:cNvPr id="110" name="Google Shape;110;p20"/>
          <p:cNvPicPr preferRelativeResize="0"/>
          <p:nvPr/>
        </p:nvPicPr>
        <p:blipFill>
          <a:blip r:embed="rId4">
            <a:alphaModFix/>
          </a:blip>
          <a:stretch>
            <a:fillRect/>
          </a:stretch>
        </p:blipFill>
        <p:spPr>
          <a:xfrm>
            <a:off x="3527100" y="2356562"/>
            <a:ext cx="4645875" cy="887575"/>
          </a:xfrm>
          <a:prstGeom prst="rect">
            <a:avLst/>
          </a:prstGeom>
          <a:noFill/>
          <a:ln>
            <a:noFill/>
          </a:ln>
        </p:spPr>
      </p:pic>
      <p:pic>
        <p:nvPicPr>
          <p:cNvPr id="111" name="Google Shape;111;p20"/>
          <p:cNvPicPr preferRelativeResize="0"/>
          <p:nvPr/>
        </p:nvPicPr>
        <p:blipFill>
          <a:blip r:embed="rId5">
            <a:alphaModFix/>
          </a:blip>
          <a:stretch>
            <a:fillRect/>
          </a:stretch>
        </p:blipFill>
        <p:spPr>
          <a:xfrm>
            <a:off x="3576275" y="3676550"/>
            <a:ext cx="4096300" cy="684575"/>
          </a:xfrm>
          <a:prstGeom prst="rect">
            <a:avLst/>
          </a:prstGeom>
          <a:noFill/>
          <a:ln>
            <a:noFill/>
          </a:ln>
        </p:spPr>
      </p:pic>
      <p:sp>
        <p:nvSpPr>
          <p:cNvPr id="112" name="Google Shape;112;p20"/>
          <p:cNvSpPr txBox="1"/>
          <p:nvPr/>
        </p:nvSpPr>
        <p:spPr>
          <a:xfrm>
            <a:off x="3527100" y="2113775"/>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a:t>2. Local movement </a:t>
            </a:r>
            <a:endParaRPr sz="1600"/>
          </a:p>
        </p:txBody>
      </p:sp>
      <p:sp>
        <p:nvSpPr>
          <p:cNvPr id="113" name="Google Shape;113;p20"/>
          <p:cNvSpPr txBox="1"/>
          <p:nvPr/>
        </p:nvSpPr>
        <p:spPr>
          <a:xfrm>
            <a:off x="3576275" y="3244125"/>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a:t>3. Long-distance movement </a:t>
            </a:r>
            <a:endParaRPr sz="1600"/>
          </a:p>
        </p:txBody>
      </p:sp>
      <p:sp>
        <p:nvSpPr>
          <p:cNvPr id="114" name="Google Shape;114;p20"/>
          <p:cNvSpPr txBox="1"/>
          <p:nvPr/>
        </p:nvSpPr>
        <p:spPr>
          <a:xfrm>
            <a:off x="3527100" y="1779700"/>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a:t>1. Stay still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idx="4294967295"/>
          </p:nvPr>
        </p:nvSpPr>
        <p:spPr>
          <a:xfrm>
            <a:off x="183700" y="107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2320" b="1"/>
              <a:t>Transmission rule: Work area &amp; Experimental area / Others</a:t>
            </a:r>
            <a:endParaRPr sz="2320" b="1"/>
          </a:p>
        </p:txBody>
      </p:sp>
      <p:pic>
        <p:nvPicPr>
          <p:cNvPr id="120" name="Google Shape;120;p21"/>
          <p:cNvPicPr preferRelativeResize="0"/>
          <p:nvPr/>
        </p:nvPicPr>
        <p:blipFill>
          <a:blip r:embed="rId3">
            <a:alphaModFix/>
          </a:blip>
          <a:stretch>
            <a:fillRect/>
          </a:stretch>
        </p:blipFill>
        <p:spPr>
          <a:xfrm>
            <a:off x="428075" y="832750"/>
            <a:ext cx="4064125" cy="2863901"/>
          </a:xfrm>
          <a:prstGeom prst="rect">
            <a:avLst/>
          </a:prstGeom>
          <a:noFill/>
          <a:ln>
            <a:noFill/>
          </a:ln>
        </p:spPr>
      </p:pic>
      <p:sp>
        <p:nvSpPr>
          <p:cNvPr id="121" name="Google Shape;121;p21"/>
          <p:cNvSpPr txBox="1"/>
          <p:nvPr/>
        </p:nvSpPr>
        <p:spPr>
          <a:xfrm>
            <a:off x="885413" y="36966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800">
                <a:solidFill>
                  <a:schemeClr val="dk1"/>
                </a:solidFill>
              </a:rPr>
              <a:t>Experimental &amp; Work Area </a:t>
            </a:r>
            <a:endParaRPr sz="1600"/>
          </a:p>
        </p:txBody>
      </p:sp>
      <p:sp>
        <p:nvSpPr>
          <p:cNvPr id="122" name="Google Shape;122;p21"/>
          <p:cNvSpPr txBox="1"/>
          <p:nvPr/>
        </p:nvSpPr>
        <p:spPr>
          <a:xfrm>
            <a:off x="4666375" y="954225"/>
            <a:ext cx="4356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500" b="1"/>
              <a:t>Exposure time</a:t>
            </a:r>
            <a:r>
              <a:rPr lang="zh-CN" sz="1500"/>
              <a:t>: the total amount of time that customers are in close proximity to infected customers.</a:t>
            </a:r>
            <a:endParaRPr sz="1500"/>
          </a:p>
          <a:p>
            <a:pPr marL="0" lvl="0" indent="0" algn="l" rtl="0">
              <a:spcBef>
                <a:spcPts val="0"/>
              </a:spcBef>
              <a:spcAft>
                <a:spcPts val="0"/>
              </a:spcAft>
              <a:buNone/>
            </a:pPr>
            <a:r>
              <a:rPr lang="zh-CN" sz="1500" b="1"/>
              <a:t>Infection probability:</a:t>
            </a:r>
            <a:r>
              <a:rPr lang="zh-CN" sz="1500"/>
              <a:t> LogisticF(Exposure time)</a:t>
            </a:r>
            <a:endParaRPr sz="1500"/>
          </a:p>
        </p:txBody>
      </p:sp>
      <p:sp>
        <p:nvSpPr>
          <p:cNvPr id="123" name="Google Shape;123;p21"/>
          <p:cNvSpPr txBox="1"/>
          <p:nvPr/>
        </p:nvSpPr>
        <p:spPr>
          <a:xfrm>
            <a:off x="885425" y="4158350"/>
            <a:ext cx="781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800">
                <a:solidFill>
                  <a:schemeClr val="dk1"/>
                </a:solidFill>
              </a:rPr>
              <a:t>Others: Increasing exposure time as long as they are in the same space.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980</Words>
  <Application>Microsoft Office PowerPoint</Application>
  <PresentationFormat>全屏显示(16:9)</PresentationFormat>
  <Paragraphs>70</Paragraphs>
  <Slides>11</Slides>
  <Notes>11</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11</vt:i4>
      </vt:variant>
    </vt:vector>
  </HeadingPairs>
  <TitlesOfParts>
    <vt:vector size="13" baseType="lpstr">
      <vt:lpstr>Arial</vt:lpstr>
      <vt:lpstr>Simple Light</vt:lpstr>
      <vt:lpstr>Modelling infectious disease transmission  in Lui Che-woo building  using an agent-based model</vt:lpstr>
      <vt:lpstr>Why agent-based model?</vt:lpstr>
      <vt:lpstr>Previous studies</vt:lpstr>
      <vt:lpstr>Previous studies</vt:lpstr>
      <vt:lpstr>Model construction</vt:lpstr>
      <vt:lpstr>Model construction</vt:lpstr>
      <vt:lpstr>Movement rule I-Transition</vt:lpstr>
      <vt:lpstr>Movement rule II - Experimental Area</vt:lpstr>
      <vt:lpstr>Transmission rule: Work area &amp; Experimental area / Others</vt:lpstr>
      <vt:lpstr>PowerPoint 演示文稿</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infectious disease transmission  in Lui Che-woo building  using an agent-based model</dc:title>
  <dc:creator>盛笑旸</dc:creator>
  <cp:lastModifiedBy>瑞 陶</cp:lastModifiedBy>
  <cp:revision>1</cp:revision>
  <dcterms:modified xsi:type="dcterms:W3CDTF">2024-06-22T06:41:03Z</dcterms:modified>
</cp:coreProperties>
</file>