
<file path=[Content_Types].xml><?xml version="1.0" encoding="utf-8"?>
<Types xmlns="http://schemas.openxmlformats.org/package/2006/content-types">
  <Default Extension="jpeg" ContentType="image/jpeg"/>
  <Default Extension="JPG" ContentType="image/.jpg"/>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8" r:id="rId3"/>
    <p:sldId id="276" r:id="rId5"/>
    <p:sldId id="280" r:id="rId6"/>
    <p:sldId id="286" r:id="rId7"/>
    <p:sldId id="288" r:id="rId8"/>
    <p:sldId id="281" r:id="rId9"/>
    <p:sldId id="287" r:id="rId10"/>
    <p:sldId id="275" r:id="rId11"/>
    <p:sldId id="308" r:id="rId12"/>
    <p:sldId id="310" r:id="rId13"/>
    <p:sldId id="314" r:id="rId14"/>
    <p:sldId id="313" r:id="rId15"/>
    <p:sldId id="283" r:id="rId16"/>
    <p:sldId id="291" r:id="rId17"/>
    <p:sldId id="320" r:id="rId18"/>
    <p:sldId id="282" r:id="rId19"/>
    <p:sldId id="292" r:id="rId20"/>
    <p:sldId id="317" r:id="rId21"/>
    <p:sldId id="316" r:id="rId22"/>
    <p:sldId id="315" r:id="rId23"/>
    <p:sldId id="284" r:id="rId24"/>
    <p:sldId id="302" r:id="rId25"/>
    <p:sldId id="285" r:id="rId26"/>
    <p:sldId id="306" r:id="rId27"/>
    <p:sldId id="277" r:id="rId28"/>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CA1"/>
    <a:srgbClr val="B2B2B2"/>
    <a:srgbClr val="004A82"/>
    <a:srgbClr val="00355C"/>
    <a:srgbClr val="00487E"/>
    <a:srgbClr val="398B83"/>
    <a:srgbClr val="4AB4AA"/>
    <a:srgbClr val="80CBC4"/>
    <a:srgbClr val="002B4C"/>
    <a:srgbClr val="4473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9274" autoAdjust="0"/>
  </p:normalViewPr>
  <p:slideViewPr>
    <p:cSldViewPr snapToGrid="0" showGuides="1">
      <p:cViewPr varScale="1">
        <p:scale>
          <a:sx n="113" d="100"/>
          <a:sy n="113" d="100"/>
        </p:scale>
        <p:origin x="510" y="108"/>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gs" Target="tags/tag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552A8-ECE7-49AA-8726-BE90DBC1194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8EAD77-486C-432B-9EE9-E6FD5C91EB8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pp</a:t>
            </a:r>
            <a:r>
              <a:rPr lang="zh-CN" altLang="en-US"/>
              <a:t>琦素材站</a:t>
            </a:r>
            <a:endParaRPr lang="zh-CN" altLang="en-US" dirty="0"/>
          </a:p>
          <a:p>
            <a:r>
              <a:rPr lang="en-US" altLang="zh-CN"/>
              <a:t>https://shop152350920.taobao.com/</a:t>
            </a:r>
            <a:endParaRPr lang="en-US" altLang="zh-CN"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pp</a:t>
            </a:r>
            <a:r>
              <a:rPr lang="zh-CN" altLang="en-US"/>
              <a:t>琦素材站</a:t>
            </a:r>
            <a:endParaRPr lang="zh-CN" altLang="en-US" dirty="0"/>
          </a:p>
          <a:p>
            <a:r>
              <a:rPr lang="en-US" altLang="zh-CN"/>
              <a:t>https://shop152350920.taobao.com/</a:t>
            </a:r>
            <a:endParaRPr lang="en-US" altLang="zh-CN"/>
          </a:p>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C17F9E5-2C3F-427E-9E18-8DB1205C1BD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C17F9E5-2C3F-427E-9E18-8DB1205C1BD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C17F9E5-2C3F-427E-9E18-8DB1205C1BD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C17F9E5-2C3F-427E-9E18-8DB1205C1BD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9C17F9E5-2C3F-427E-9E18-8DB1205C1BD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9C17F9E5-2C3F-427E-9E18-8DB1205C1BD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635508-54A0-4FB0-A4C5-6467DE85E92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C17F9E5-2C3F-427E-9E18-8DB1205C1BD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635508-54A0-4FB0-A4C5-6467DE85E92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C17F9E5-2C3F-427E-9E18-8DB1205C1BD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1635508-54A0-4FB0-A4C5-6467DE85E92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C17F9E5-2C3F-427E-9E18-8DB1205C1BD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1635508-54A0-4FB0-A4C5-6467DE85E92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C17F9E5-2C3F-427E-9E18-8DB1205C1BD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635508-54A0-4FB0-A4C5-6467DE85E92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C17F9E5-2C3F-427E-9E18-8DB1205C1BD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635508-54A0-4FB0-A4C5-6467DE85E92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17F9E5-2C3F-427E-9E18-8DB1205C1BD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635508-54A0-4FB0-A4C5-6467DE85E92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image" Target="../media/image8.png"/><Relationship Id="rId3" Type="http://schemas.microsoft.com/office/2007/relationships/media" Target="../media/media1.mp4"/><Relationship Id="rId2" Type="http://schemas.openxmlformats.org/officeDocument/2006/relationships/video" Target="../media/media1.mp4"/><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705866" y="0"/>
            <a:ext cx="2780268" cy="3063728"/>
            <a:chOff x="4705866" y="0"/>
            <a:chExt cx="2780268" cy="3063728"/>
          </a:xfrm>
        </p:grpSpPr>
        <p:sp>
          <p:nvSpPr>
            <p:cNvPr id="28" name="任意多边形 27"/>
            <p:cNvSpPr/>
            <p:nvPr/>
          </p:nvSpPr>
          <p:spPr>
            <a:xfrm>
              <a:off x="4705866" y="0"/>
              <a:ext cx="2780268" cy="3063728"/>
            </a:xfrm>
            <a:custGeom>
              <a:avLst/>
              <a:gdLst>
                <a:gd name="connsiteX0" fmla="*/ 0 w 2780268"/>
                <a:gd name="connsiteY0" fmla="*/ 0 h 3063728"/>
                <a:gd name="connsiteX1" fmla="*/ 2780268 w 2780268"/>
                <a:gd name="connsiteY1" fmla="*/ 0 h 3063728"/>
                <a:gd name="connsiteX2" fmla="*/ 2780268 w 2780268"/>
                <a:gd name="connsiteY2" fmla="*/ 1673594 h 3063728"/>
                <a:gd name="connsiteX3" fmla="*/ 1390134 w 2780268"/>
                <a:gd name="connsiteY3" fmla="*/ 3063728 h 3063728"/>
                <a:gd name="connsiteX4" fmla="*/ 0 w 2780268"/>
                <a:gd name="connsiteY4" fmla="*/ 1673594 h 3063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0268" h="3063728">
                  <a:moveTo>
                    <a:pt x="0" y="0"/>
                  </a:moveTo>
                  <a:lnTo>
                    <a:pt x="2780268" y="0"/>
                  </a:lnTo>
                  <a:lnTo>
                    <a:pt x="2780268" y="1673594"/>
                  </a:lnTo>
                  <a:cubicBezTo>
                    <a:pt x="2780268" y="2441344"/>
                    <a:pt x="2157884" y="3063728"/>
                    <a:pt x="1390134" y="3063728"/>
                  </a:cubicBezTo>
                  <a:cubicBezTo>
                    <a:pt x="622384" y="3063728"/>
                    <a:pt x="0" y="2441344"/>
                    <a:pt x="0" y="1673594"/>
                  </a:cubicBezTo>
                  <a:close/>
                </a:path>
              </a:pathLst>
            </a:cu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4875891" y="408799"/>
              <a:ext cx="2439190" cy="2439192"/>
              <a:chOff x="5007734" y="902247"/>
              <a:chExt cx="2543685" cy="2543686"/>
            </a:xfrm>
          </p:grpSpPr>
          <p:sp>
            <p:nvSpPr>
              <p:cNvPr id="8" name="椭圆 7"/>
              <p:cNvSpPr/>
              <p:nvPr/>
            </p:nvSpPr>
            <p:spPr>
              <a:xfrm>
                <a:off x="5007734" y="902247"/>
                <a:ext cx="2543685" cy="2543686"/>
              </a:xfrm>
              <a:prstGeom prst="ellipse">
                <a:avLst/>
              </a:prstGeom>
              <a:gradFill flip="none" rotWithShape="1">
                <a:gsLst>
                  <a:gs pos="0">
                    <a:schemeClr val="bg1"/>
                  </a:gs>
                  <a:gs pos="100000">
                    <a:srgbClr val="E8E8E8"/>
                  </a:gs>
                </a:gsLst>
                <a:lin ang="5400000" scaled="1"/>
                <a:tileRect/>
              </a:gradFill>
              <a:ln>
                <a:noFill/>
              </a:ln>
              <a:effectLst>
                <a:outerShdw blurRad="139700" dist="381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0800000">
                <a:off x="5160137" y="1054647"/>
                <a:ext cx="2213120" cy="2213120"/>
              </a:xfrm>
              <a:prstGeom prst="ellipse">
                <a:avLst/>
              </a:prstGeom>
              <a:gradFill flip="none" rotWithShape="1">
                <a:gsLst>
                  <a:gs pos="0">
                    <a:schemeClr val="bg1"/>
                  </a:gs>
                  <a:gs pos="100000">
                    <a:srgbClr val="E8E8E8"/>
                  </a:gs>
                </a:gsLst>
                <a:lin ang="5400000" scaled="1"/>
                <a:tileRect/>
              </a:gradFill>
              <a:ln>
                <a:noFill/>
              </a:ln>
              <a:effectLst>
                <a:innerShdw blurRad="88900">
                  <a:prstClr val="black">
                    <a:alpha val="1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4" name="矩形 13"/>
          <p:cNvSpPr/>
          <p:nvPr/>
        </p:nvSpPr>
        <p:spPr>
          <a:xfrm>
            <a:off x="0" y="5223311"/>
            <a:ext cx="12192000" cy="1634689"/>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5053673"/>
            <a:ext cx="12192000" cy="77108"/>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461862" y="3399117"/>
            <a:ext cx="7267246" cy="645160"/>
          </a:xfrm>
          <a:prstGeom prst="rect">
            <a:avLst/>
          </a:prstGeom>
          <a:noFill/>
        </p:spPr>
        <p:txBody>
          <a:bodyPr wrap="square" rtlCol="0">
            <a:spAutoFit/>
          </a:bodyPr>
          <a:lstStyle/>
          <a:p>
            <a:pPr algn="ctr"/>
            <a:r>
              <a:rPr lang="zh-CN" altLang="en-US" sz="3600" b="1" dirty="0">
                <a:solidFill>
                  <a:srgbClr val="005CA1"/>
                </a:solidFill>
                <a:latin typeface="微软雅黑" panose="020B0503020204020204" pitchFamily="34" charset="-122"/>
                <a:ea typeface="微软雅黑" panose="020B0503020204020204" pitchFamily="34" charset="-122"/>
              </a:rPr>
              <a:t>投融资数据的复杂网络建模与</a:t>
            </a:r>
            <a:r>
              <a:rPr lang="zh-CN" altLang="en-US" sz="3600" b="1" dirty="0">
                <a:solidFill>
                  <a:srgbClr val="005CA1"/>
                </a:solidFill>
                <a:latin typeface="微软雅黑" panose="020B0503020204020204" pitchFamily="34" charset="-122"/>
                <a:ea typeface="微软雅黑" panose="020B0503020204020204" pitchFamily="34" charset="-122"/>
              </a:rPr>
              <a:t>分析</a:t>
            </a:r>
            <a:endParaRPr lang="zh-CN" altLang="en-US" sz="3600" b="1" dirty="0">
              <a:solidFill>
                <a:srgbClr val="005CA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601133" y="5804729"/>
            <a:ext cx="354245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chemeClr val="bg1"/>
                </a:solidFill>
                <a:latin typeface="微软雅黑" panose="020B0503020204020204" pitchFamily="34" charset="-122"/>
                <a:ea typeface="微软雅黑" panose="020B0503020204020204" pitchFamily="34" charset="-122"/>
              </a:rPr>
              <a:t>院系：计算机科学与技术学院</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4346787" y="5804729"/>
            <a:ext cx="2121746"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chemeClr val="bg1"/>
                </a:solidFill>
                <a:latin typeface="微软雅黑" panose="020B0503020204020204" pitchFamily="34" charset="-122"/>
                <a:ea typeface="微软雅黑" panose="020B0503020204020204" pitchFamily="34" charset="-122"/>
              </a:rPr>
              <a:t>专业：软件工程</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6671733" y="5804535"/>
            <a:ext cx="2260600" cy="36830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chemeClr val="bg1"/>
                </a:solidFill>
                <a:latin typeface="微软雅黑" panose="020B0503020204020204" pitchFamily="34" charset="-122"/>
                <a:ea typeface="微软雅黑" panose="020B0503020204020204" pitchFamily="34" charset="-122"/>
              </a:rPr>
              <a:t>答辩人：</a:t>
            </a:r>
            <a:r>
              <a:rPr lang="zh-CN" altLang="en-US" dirty="0">
                <a:solidFill>
                  <a:schemeClr val="bg1"/>
                </a:solidFill>
                <a:latin typeface="微软雅黑" panose="020B0503020204020204" pitchFamily="34" charset="-122"/>
                <a:ea typeface="微软雅黑" panose="020B0503020204020204" pitchFamily="34" charset="-122"/>
              </a:rPr>
              <a:t>黄婧宇</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9135533" y="5804535"/>
            <a:ext cx="2121747" cy="36830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chemeClr val="bg1"/>
                </a:solidFill>
                <a:latin typeface="微软雅黑" panose="020B0503020204020204" pitchFamily="34" charset="-122"/>
                <a:ea typeface="微软雅黑" panose="020B0503020204020204" pitchFamily="34" charset="-122"/>
              </a:rPr>
              <a:t>指导老师：</a:t>
            </a:r>
            <a:r>
              <a:rPr lang="zh-CN" altLang="en-US" dirty="0">
                <a:solidFill>
                  <a:schemeClr val="bg1"/>
                </a:solidFill>
                <a:latin typeface="微软雅黑" panose="020B0503020204020204" pitchFamily="34" charset="-122"/>
                <a:ea typeface="微软雅黑" panose="020B0503020204020204" pitchFamily="34" charset="-122"/>
              </a:rPr>
              <a:t>刘畅</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1028"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980986" y="505424"/>
            <a:ext cx="2238165" cy="22381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4000" y="201683"/>
            <a:ext cx="898070" cy="523220"/>
            <a:chOff x="-254000" y="201683"/>
            <a:chExt cx="898070" cy="523220"/>
          </a:xfrm>
        </p:grpSpPr>
        <p:sp>
          <p:nvSpPr>
            <p:cNvPr id="11" name="圆角矩形 10"/>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2</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13" name="文本框 12"/>
          <p:cNvSpPr txBox="1"/>
          <p:nvPr/>
        </p:nvSpPr>
        <p:spPr>
          <a:xfrm>
            <a:off x="701167" y="144940"/>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研究现状</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584397" y="217491"/>
            <a:ext cx="1009650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738069" y="239783"/>
              <a:ext cx="1941677"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RESEARCH FRAMWORK</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1192611" y="1522692"/>
            <a:ext cx="3998348" cy="374513"/>
            <a:chOff x="7797588" y="2218417"/>
            <a:chExt cx="3480012" cy="374513"/>
          </a:xfrm>
        </p:grpSpPr>
        <p:sp>
          <p:nvSpPr>
            <p:cNvPr id="30" name="矩形 29"/>
            <p:cNvSpPr/>
            <p:nvPr/>
          </p:nvSpPr>
          <p:spPr>
            <a:xfrm>
              <a:off x="7797589" y="2232930"/>
              <a:ext cx="3480011" cy="36000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文本框 30"/>
            <p:cNvSpPr txBox="1"/>
            <p:nvPr/>
          </p:nvSpPr>
          <p:spPr>
            <a:xfrm>
              <a:off x="7797588" y="2218417"/>
              <a:ext cx="1017368" cy="369328"/>
            </a:xfrm>
            <a:prstGeom prst="rect">
              <a:avLst/>
            </a:prstGeom>
            <a:noFill/>
          </p:spPr>
          <p:txBody>
            <a:bodyPr wrap="none" lIns="91436" tIns="45718" rIns="91436" bIns="45718" rtlCol="0">
              <a:spAutoFit/>
            </a:bodyPr>
            <a:lstStyle/>
            <a:p>
              <a:r>
                <a:rPr lang="en-US" altLang="zh-CN" dirty="0" err="1">
                  <a:solidFill>
                    <a:schemeClr val="bg1"/>
                  </a:solidFill>
                  <a:latin typeface="微软雅黑" panose="020B0503020204020204" pitchFamily="34" charset="-122"/>
                  <a:ea typeface="微软雅黑" panose="020B0503020204020204" pitchFamily="34" charset="-122"/>
                </a:rPr>
                <a:t>VisuAlgo</a:t>
              </a:r>
              <a:endParaRPr lang="en-US" altLang="zh-CN" dirty="0">
                <a:solidFill>
                  <a:schemeClr val="bg1"/>
                </a:solidFill>
                <a:latin typeface="微软雅黑" panose="020B0503020204020204" pitchFamily="34" charset="-122"/>
                <a:ea typeface="微软雅黑" panose="020B0503020204020204" pitchFamily="34" charset="-122"/>
              </a:endParaRPr>
            </a:p>
          </p:txBody>
        </p:sp>
      </p:grpSp>
      <p:sp>
        <p:nvSpPr>
          <p:cNvPr id="32" name="矩形 31"/>
          <p:cNvSpPr/>
          <p:nvPr/>
        </p:nvSpPr>
        <p:spPr>
          <a:xfrm>
            <a:off x="7112551" y="1201278"/>
            <a:ext cx="4055874" cy="4850170"/>
          </a:xfrm>
          <a:prstGeom prst="rect">
            <a:avLst/>
          </a:prstGeom>
        </p:spPr>
        <p:txBody>
          <a:bodyPr wrap="square" lIns="91436" tIns="45718" rIns="91436" bIns="45718">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特点如下：</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预先设置好了种类丰富的数据结构与算法模型，允许用户控制代码的执行速度，并且回溯查看。</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其原理大致是将预先设置好的代码与文本内容。将代码提前执行一遍，得到线性记录图表的行为，交由统一的工作台展示。</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该模式的特点在于，辅助提示的文档，可以代替老师教学。可以清晰的让学生看到代码的执行过程。美中不足的是，这样预先设置好的内容很难让学生去创建属于自己的算法。</a:t>
            </a:r>
            <a:endParaRPr lang="en-US" altLang="zh-CN" sz="16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141907" y="2233729"/>
            <a:ext cx="6487494" cy="3139988"/>
          </a:xfrm>
          <a:prstGeom prst="rect">
            <a:avLst/>
          </a:prstGeom>
        </p:spPr>
      </p:pic>
    </p:spTree>
  </p:cSld>
  <p:clrMapOvr>
    <a:masterClrMapping/>
  </p:clrMapOvr>
  <p:transition spd="slow" advTm="0">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4000" y="201683"/>
            <a:ext cx="898070" cy="523220"/>
            <a:chOff x="-254000" y="201683"/>
            <a:chExt cx="898070" cy="523220"/>
          </a:xfrm>
        </p:grpSpPr>
        <p:sp>
          <p:nvSpPr>
            <p:cNvPr id="11" name="圆角矩形 10"/>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2</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13" name="文本框 12"/>
          <p:cNvSpPr txBox="1"/>
          <p:nvPr/>
        </p:nvSpPr>
        <p:spPr>
          <a:xfrm>
            <a:off x="701167" y="144940"/>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研究现状</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584397" y="217491"/>
            <a:ext cx="1009650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738069" y="239783"/>
              <a:ext cx="1941677"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RESEARCH FRAMWORK</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1192611" y="1522692"/>
            <a:ext cx="3998348" cy="374513"/>
            <a:chOff x="7797588" y="2218417"/>
            <a:chExt cx="3480012" cy="374513"/>
          </a:xfrm>
        </p:grpSpPr>
        <p:sp>
          <p:nvSpPr>
            <p:cNvPr id="30" name="矩形 29"/>
            <p:cNvSpPr/>
            <p:nvPr/>
          </p:nvSpPr>
          <p:spPr>
            <a:xfrm>
              <a:off x="7797589" y="2232930"/>
              <a:ext cx="3480011" cy="36000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文本框 30"/>
            <p:cNvSpPr txBox="1"/>
            <p:nvPr/>
          </p:nvSpPr>
          <p:spPr>
            <a:xfrm>
              <a:off x="7797588" y="2218417"/>
              <a:ext cx="2102829" cy="369328"/>
            </a:xfrm>
            <a:prstGeom prst="rect">
              <a:avLst/>
            </a:prstGeom>
            <a:noFill/>
          </p:spPr>
          <p:txBody>
            <a:bodyPr wrap="none" lIns="91436" tIns="45718" rIns="91436" bIns="45718"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Algorithm Visualizer</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32" name="矩形 31"/>
          <p:cNvSpPr/>
          <p:nvPr/>
        </p:nvSpPr>
        <p:spPr>
          <a:xfrm>
            <a:off x="7112551" y="1125078"/>
            <a:ext cx="4055874" cy="5219502"/>
          </a:xfrm>
          <a:prstGeom prst="rect">
            <a:avLst/>
          </a:prstGeom>
        </p:spPr>
        <p:txBody>
          <a:bodyPr wrap="square" lIns="91436" tIns="45718" rIns="91436" bIns="45718">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特点如下：</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预先设置好了一系列数据结构与常用算法，用于辅助教学。</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其原理大致是提供图形控制</a:t>
            </a:r>
            <a:r>
              <a:rPr lang="en-US" altLang="zh-CN" sz="1600" dirty="0">
                <a:latin typeface="微软雅黑" panose="020B0503020204020204" pitchFamily="34" charset="-122"/>
                <a:ea typeface="微软雅黑" panose="020B0503020204020204" pitchFamily="34" charset="-122"/>
              </a:rPr>
              <a:t>API</a:t>
            </a:r>
            <a:r>
              <a:rPr lang="zh-CN" altLang="en-US" sz="1600" dirty="0">
                <a:latin typeface="微软雅黑" panose="020B0503020204020204" pitchFamily="34" charset="-122"/>
                <a:ea typeface="微软雅黑" panose="020B0503020204020204" pitchFamily="34" charset="-122"/>
              </a:rPr>
              <a:t>，允许让用户调用从而自由创建算法。</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这是至上世纪</a:t>
            </a:r>
            <a:r>
              <a:rPr lang="en-US" altLang="zh-CN" sz="1600" dirty="0">
                <a:latin typeface="微软雅黑" panose="020B0503020204020204" pitchFamily="34" charset="-122"/>
                <a:ea typeface="微软雅黑" panose="020B0503020204020204" pitchFamily="34" charset="-122"/>
              </a:rPr>
              <a:t>80</a:t>
            </a:r>
            <a:r>
              <a:rPr lang="zh-CN" altLang="en-US" sz="1600" dirty="0">
                <a:latin typeface="微软雅黑" panose="020B0503020204020204" pitchFamily="34" charset="-122"/>
                <a:ea typeface="微软雅黑" panose="020B0503020204020204" pitchFamily="34" charset="-122"/>
              </a:rPr>
              <a:t>年代至</a:t>
            </a:r>
            <a:r>
              <a:rPr lang="en-US" altLang="zh-CN" sz="1600" dirty="0">
                <a:latin typeface="微软雅黑" panose="020B0503020204020204" pitchFamily="34" charset="-122"/>
                <a:ea typeface="微软雅黑" panose="020B0503020204020204" pitchFamily="34" charset="-122"/>
              </a:rPr>
              <a:t>2010</a:t>
            </a:r>
            <a:r>
              <a:rPr lang="zh-CN" altLang="en-US" sz="1600" dirty="0">
                <a:latin typeface="微软雅黑" panose="020B0503020204020204" pitchFamily="34" charset="-122"/>
                <a:ea typeface="微软雅黑" panose="020B0503020204020204" pitchFamily="34" charset="-122"/>
              </a:rPr>
              <a:t>年之前，在</a:t>
            </a:r>
            <a:r>
              <a:rPr lang="en-US" altLang="zh-CN" sz="1600" dirty="0">
                <a:latin typeface="微软雅黑" panose="020B0503020204020204" pitchFamily="34" charset="-122"/>
                <a:ea typeface="微软雅黑" panose="020B0503020204020204" pitchFamily="34" charset="-122"/>
              </a:rPr>
              <a:t>Web</a:t>
            </a:r>
            <a:r>
              <a:rPr lang="zh-CN" altLang="en-US" sz="1600" dirty="0">
                <a:latin typeface="微软雅黑" panose="020B0503020204020204" pitchFamily="34" charset="-122"/>
                <a:ea typeface="微软雅黑" panose="020B0503020204020204" pitchFamily="34" charset="-122"/>
              </a:rPr>
              <a:t>技术和数据可视化技术不成熟时，互联网上常见的实现模式。</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这种基于调用图形</a:t>
            </a:r>
            <a:r>
              <a:rPr lang="en-US" altLang="zh-CN" sz="1600" dirty="0">
                <a:latin typeface="微软雅黑" panose="020B0503020204020204" pitchFamily="34" charset="-122"/>
                <a:ea typeface="微软雅黑" panose="020B0503020204020204" pitchFamily="34" charset="-122"/>
              </a:rPr>
              <a:t>API</a:t>
            </a:r>
            <a:r>
              <a:rPr lang="zh-CN" altLang="en-US" sz="1600" dirty="0">
                <a:latin typeface="微软雅黑" panose="020B0503020204020204" pitchFamily="34" charset="-122"/>
                <a:ea typeface="微软雅黑" panose="020B0503020204020204" pitchFamily="34" charset="-122"/>
              </a:rPr>
              <a:t>的实现模式，由于过于复杂的图形</a:t>
            </a:r>
            <a:r>
              <a:rPr lang="en-US" altLang="zh-CN" sz="1600" dirty="0">
                <a:latin typeface="微软雅黑" panose="020B0503020204020204" pitchFamily="34" charset="-122"/>
                <a:ea typeface="微软雅黑" panose="020B0503020204020204" pitchFamily="34" charset="-122"/>
              </a:rPr>
              <a:t>API</a:t>
            </a:r>
            <a:r>
              <a:rPr lang="zh-CN" altLang="en-US" sz="1600" dirty="0">
                <a:latin typeface="微软雅黑" panose="020B0503020204020204" pitchFamily="34" charset="-122"/>
                <a:ea typeface="微软雅黑" panose="020B0503020204020204" pitchFamily="34" charset="-122"/>
              </a:rPr>
              <a:t>，很难让学生去创建属于自己的算法。</a:t>
            </a:r>
            <a:endParaRPr lang="en-US" altLang="zh-CN" sz="16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195035" y="2138592"/>
            <a:ext cx="6371707" cy="3779732"/>
          </a:xfrm>
          <a:prstGeom prst="rect">
            <a:avLst/>
          </a:prstGeom>
        </p:spPr>
      </p:pic>
    </p:spTree>
  </p:cSld>
  <p:clrMapOvr>
    <a:masterClrMapping/>
  </p:clrMapOvr>
  <p:transition spd="slow" advTm="0">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4000" y="201683"/>
            <a:ext cx="898070" cy="523220"/>
            <a:chOff x="-254000" y="201683"/>
            <a:chExt cx="898070" cy="523220"/>
          </a:xfrm>
        </p:grpSpPr>
        <p:sp>
          <p:nvSpPr>
            <p:cNvPr id="11" name="圆角矩形 10"/>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2</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13" name="文本框 12"/>
          <p:cNvSpPr txBox="1"/>
          <p:nvPr/>
        </p:nvSpPr>
        <p:spPr>
          <a:xfrm>
            <a:off x="701167" y="144940"/>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研究现状</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584397" y="217491"/>
            <a:ext cx="1009650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738069" y="239783"/>
              <a:ext cx="1941677"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RESEARCH FRAMWORK</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1192611" y="1522692"/>
            <a:ext cx="3998348" cy="374513"/>
            <a:chOff x="7797588" y="2218417"/>
            <a:chExt cx="3480012" cy="374513"/>
          </a:xfrm>
        </p:grpSpPr>
        <p:sp>
          <p:nvSpPr>
            <p:cNvPr id="30" name="矩形 29"/>
            <p:cNvSpPr/>
            <p:nvPr/>
          </p:nvSpPr>
          <p:spPr>
            <a:xfrm>
              <a:off x="7797589" y="2232930"/>
              <a:ext cx="3480011" cy="36000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文本框 30"/>
            <p:cNvSpPr txBox="1"/>
            <p:nvPr/>
          </p:nvSpPr>
          <p:spPr>
            <a:xfrm>
              <a:off x="7797588" y="2218417"/>
              <a:ext cx="2102829" cy="369328"/>
            </a:xfrm>
            <a:prstGeom prst="rect">
              <a:avLst/>
            </a:prstGeom>
            <a:noFill/>
          </p:spPr>
          <p:txBody>
            <a:bodyPr wrap="none" lIns="91436" tIns="45718" rIns="91436" bIns="45718"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Algorithm Visualizer</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32" name="矩形 31"/>
          <p:cNvSpPr/>
          <p:nvPr/>
        </p:nvSpPr>
        <p:spPr>
          <a:xfrm>
            <a:off x="7129485" y="1641545"/>
            <a:ext cx="4055874" cy="4480838"/>
          </a:xfrm>
          <a:prstGeom prst="rect">
            <a:avLst/>
          </a:prstGeom>
        </p:spPr>
        <p:txBody>
          <a:bodyPr wrap="square" lIns="91436" tIns="45718" rIns="91436" bIns="45718">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特点如下：</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Algorithm Visualizer </a:t>
            </a:r>
            <a:r>
              <a:rPr lang="zh-CN" altLang="en-US" sz="1600" dirty="0">
                <a:latin typeface="微软雅黑" panose="020B0503020204020204" pitchFamily="34" charset="-122"/>
                <a:ea typeface="微软雅黑" panose="020B0503020204020204" pitchFamily="34" charset="-122"/>
              </a:rPr>
              <a:t>是一个交互式在线算法可视化平台，支持根据</a:t>
            </a:r>
            <a:r>
              <a:rPr lang="en-US" altLang="zh-CN" sz="1600" dirty="0">
                <a:latin typeface="微软雅黑" panose="020B0503020204020204" pitchFamily="34" charset="-122"/>
                <a:ea typeface="微软雅黑" panose="020B0503020204020204" pitchFamily="34" charset="-122"/>
              </a:rPr>
              <a:t>JavaScript</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C++</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Java</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Python</a:t>
            </a:r>
            <a:r>
              <a:rPr lang="zh-CN" altLang="en-US" sz="1600" dirty="0">
                <a:latin typeface="微软雅黑" panose="020B0503020204020204" pitchFamily="34" charset="-122"/>
                <a:ea typeface="微软雅黑" panose="020B0503020204020204" pitchFamily="34" charset="-122"/>
              </a:rPr>
              <a:t>代码生成动态的可视化图表。</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其原理大致是将代码上传至服务端并执行，在执行过程中线性记录图表的行为，执行完毕后将线性记录交给前端回溯执行与渲染。工作台将行为与图表捆绑在一起，因此在整个过程中，无需控制可视化图形，只需操作代码，即可得到动态图表。</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p:txBody>
      </p:sp>
      <p:pic>
        <p:nvPicPr>
          <p:cNvPr id="1026" name="Picture 2" descr="Screensho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9553" y="2383400"/>
            <a:ext cx="6114756" cy="3439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Tm="0">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857500" y="2686050"/>
            <a:ext cx="9334500" cy="129540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857500" y="4133850"/>
            <a:ext cx="8210550" cy="9525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123950" y="2686050"/>
            <a:ext cx="1543050" cy="1543050"/>
            <a:chOff x="1123950" y="2686050"/>
            <a:chExt cx="1543050" cy="1543050"/>
          </a:xfrm>
        </p:grpSpPr>
        <p:sp>
          <p:nvSpPr>
            <p:cNvPr id="7" name="矩形 6"/>
            <p:cNvSpPr/>
            <p:nvPr/>
          </p:nvSpPr>
          <p:spPr>
            <a:xfrm>
              <a:off x="1123950" y="2686050"/>
              <a:ext cx="1543050" cy="154305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407285" y="2903577"/>
              <a:ext cx="976380" cy="1107996"/>
            </a:xfrm>
            <a:prstGeom prst="rect">
              <a:avLst/>
            </a:prstGeom>
            <a:noFill/>
          </p:spPr>
          <p:txBody>
            <a:bodyPr wrap="square" rtlCol="0">
              <a:spAutoFit/>
            </a:bodyPr>
            <a:lstStyle/>
            <a:p>
              <a:pPr algn="ctr"/>
              <a:r>
                <a:rPr lang="en-US" altLang="zh-CN" sz="6600" b="1" dirty="0">
                  <a:solidFill>
                    <a:schemeClr val="bg1"/>
                  </a:solidFill>
                  <a:latin typeface="微软雅黑" panose="020B0503020204020204" pitchFamily="34" charset="-122"/>
                  <a:ea typeface="微软雅黑" panose="020B0503020204020204" pitchFamily="34" charset="-122"/>
                </a:rPr>
                <a:t>3</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2950335" y="2750022"/>
            <a:ext cx="2646870" cy="830993"/>
          </a:xfrm>
          <a:prstGeom prst="rect">
            <a:avLst/>
          </a:prstGeom>
          <a:noFill/>
        </p:spPr>
        <p:txBody>
          <a:bodyPr wrap="none" lIns="91436" tIns="45718" rIns="91436" bIns="45718" rtlCol="0">
            <a:spAutoFit/>
          </a:bodyPr>
          <a:lstStyle>
            <a:defPPr>
              <a:defRPr lang="zh-CN"/>
            </a:defPPr>
            <a:lvl1pP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a:t>研究思路</a:t>
            </a:r>
            <a:endParaRPr lang="zh-CN" altLang="en-US" dirty="0"/>
          </a:p>
        </p:txBody>
      </p:sp>
      <p:sp>
        <p:nvSpPr>
          <p:cNvPr id="12" name="矩形 11"/>
          <p:cNvSpPr/>
          <p:nvPr/>
        </p:nvSpPr>
        <p:spPr>
          <a:xfrm>
            <a:off x="2967180" y="3541758"/>
            <a:ext cx="1820683"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Ideas</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0">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54000" y="201683"/>
            <a:ext cx="898070" cy="523220"/>
            <a:chOff x="-254000" y="201683"/>
            <a:chExt cx="898070" cy="523220"/>
          </a:xfrm>
        </p:grpSpPr>
        <p:sp>
          <p:nvSpPr>
            <p:cNvPr id="11" name="圆角矩形 10"/>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13" name="文本框 12"/>
          <p:cNvSpPr txBox="1"/>
          <p:nvPr/>
        </p:nvSpPr>
        <p:spPr>
          <a:xfrm>
            <a:off x="701167" y="144940"/>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研究思路</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2965397" y="217491"/>
            <a:ext cx="10096500" cy="439541"/>
            <a:chOff x="2965397" y="217491"/>
            <a:chExt cx="10096500" cy="439541"/>
          </a:xfrm>
        </p:grpSpPr>
        <p:sp>
          <p:nvSpPr>
            <p:cNvPr id="10" name="圆角矩形 9"/>
            <p:cNvSpPr/>
            <p:nvPr/>
          </p:nvSpPr>
          <p:spPr>
            <a:xfrm>
              <a:off x="2965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978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009869" y="239783"/>
              <a:ext cx="1267840" cy="276995"/>
            </a:xfrm>
            <a:prstGeom prst="rect">
              <a:avLst/>
            </a:prstGeom>
          </p:spPr>
          <p:txBody>
            <a:bodyPr wrap="none" lIns="91436" tIns="45718" rIns="91436" bIns="45718">
              <a:spAutoFit/>
            </a:bodyPr>
            <a:lstStyle/>
            <a:p>
              <a:r>
                <a:rPr lang="en-US" altLang="zh-CN" sz="1200" dirty="0">
                  <a:solidFill>
                    <a:schemeClr val="bg1"/>
                  </a:solidFill>
                  <a:latin typeface="微软雅黑" panose="020B0503020204020204" pitchFamily="34" charset="-122"/>
                  <a:ea typeface="微软雅黑" panose="020B0503020204020204" pitchFamily="34" charset="-122"/>
                </a:rPr>
                <a:t>Research Ideas</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828132" y="1299464"/>
            <a:ext cx="3159668" cy="374513"/>
            <a:chOff x="7797588" y="2218417"/>
            <a:chExt cx="3480012" cy="374513"/>
          </a:xfrm>
        </p:grpSpPr>
        <p:sp>
          <p:nvSpPr>
            <p:cNvPr id="17" name="矩形 16"/>
            <p:cNvSpPr/>
            <p:nvPr/>
          </p:nvSpPr>
          <p:spPr>
            <a:xfrm>
              <a:off x="7797589" y="2232930"/>
              <a:ext cx="3480011" cy="36000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17"/>
            <p:cNvSpPr txBox="1"/>
            <p:nvPr/>
          </p:nvSpPr>
          <p:spPr>
            <a:xfrm>
              <a:off x="7797588" y="2218417"/>
              <a:ext cx="2487902" cy="369328"/>
            </a:xfrm>
            <a:prstGeom prst="rect">
              <a:avLst/>
            </a:prstGeom>
            <a:noFill/>
          </p:spPr>
          <p:txBody>
            <a:bodyPr wrap="none" lIns="91436" tIns="45718" rIns="91436" bIns="45718"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思路</a:t>
              </a:r>
              <a:r>
                <a:rPr lang="en-US" altLang="zh-CN" dirty="0">
                  <a:solidFill>
                    <a:schemeClr val="bg1"/>
                  </a:solidFill>
                  <a:latin typeface="微软雅黑" panose="020B0503020204020204" pitchFamily="34" charset="-122"/>
                  <a:ea typeface="微软雅黑" panose="020B0503020204020204" pitchFamily="34" charset="-122"/>
                </a:rPr>
                <a:t>1</a:t>
              </a:r>
              <a:r>
                <a:rPr lang="zh-CN" altLang="en-US" dirty="0">
                  <a:solidFill>
                    <a:schemeClr val="bg1"/>
                  </a:solidFill>
                  <a:latin typeface="微软雅黑" panose="020B0503020204020204" pitchFamily="34" charset="-122"/>
                  <a:ea typeface="微软雅黑" panose="020B0503020204020204" pitchFamily="34" charset="-122"/>
                </a:rPr>
                <a:t>：寻找一个通用方案</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9" name="文本框 18"/>
          <p:cNvSpPr txBox="1"/>
          <p:nvPr/>
        </p:nvSpPr>
        <p:spPr>
          <a:xfrm>
            <a:off x="828132" y="1996062"/>
            <a:ext cx="10379565" cy="2554545"/>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算法数量庞大，种类繁多，直接可视化一类或者多个算法，不是一个通用的解决方案。</a:t>
            </a: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考虑到数据结构是实现各式各类算法的基础，面向数据结构领域，将一种数据结构可视化后，可以基于该数据结构，实现相当数量的算法。</a:t>
            </a: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例如：冒泡排序、快速排序、归并排序、堆排序可以基于数组实现。经过我的总结，排序算法本质上也是对数组进行有限数量的原子操作：</a:t>
            </a:r>
            <a:r>
              <a:rPr lang="zh-CN" altLang="en-US" sz="1600" b="1" dirty="0">
                <a:latin typeface="微软雅黑" panose="020B0503020204020204" pitchFamily="34" charset="-122"/>
                <a:ea typeface="微软雅黑" panose="020B0503020204020204" pitchFamily="34" charset="-122"/>
              </a:rPr>
              <a:t>插入、删除、修改</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那么只要一个线性结构图表支持按下标插入、删除、修改，那么就可以将排序算法的执行过程用可视化图形表达。</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54000" y="201683"/>
            <a:ext cx="898070" cy="523220"/>
            <a:chOff x="-254000" y="201683"/>
            <a:chExt cx="898070" cy="523220"/>
          </a:xfrm>
        </p:grpSpPr>
        <p:sp>
          <p:nvSpPr>
            <p:cNvPr id="11" name="圆角矩形 10"/>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13" name="文本框 12"/>
          <p:cNvSpPr txBox="1"/>
          <p:nvPr/>
        </p:nvSpPr>
        <p:spPr>
          <a:xfrm>
            <a:off x="701167" y="144940"/>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研究思路</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2965397" y="217491"/>
            <a:ext cx="10096500" cy="439541"/>
            <a:chOff x="2965397" y="217491"/>
            <a:chExt cx="10096500" cy="439541"/>
          </a:xfrm>
        </p:grpSpPr>
        <p:sp>
          <p:nvSpPr>
            <p:cNvPr id="10" name="圆角矩形 9"/>
            <p:cNvSpPr/>
            <p:nvPr/>
          </p:nvSpPr>
          <p:spPr>
            <a:xfrm>
              <a:off x="2965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978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009869" y="239783"/>
              <a:ext cx="1267840" cy="276995"/>
            </a:xfrm>
            <a:prstGeom prst="rect">
              <a:avLst/>
            </a:prstGeom>
          </p:spPr>
          <p:txBody>
            <a:bodyPr wrap="none" lIns="91436" tIns="45718" rIns="91436" bIns="45718">
              <a:spAutoFit/>
            </a:bodyPr>
            <a:lstStyle/>
            <a:p>
              <a:r>
                <a:rPr lang="en-US" altLang="zh-CN" sz="1200" dirty="0">
                  <a:solidFill>
                    <a:schemeClr val="bg1"/>
                  </a:solidFill>
                  <a:latin typeface="微软雅黑" panose="020B0503020204020204" pitchFamily="34" charset="-122"/>
                  <a:ea typeface="微软雅黑" panose="020B0503020204020204" pitchFamily="34" charset="-122"/>
                </a:rPr>
                <a:t>Research Ideas</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828132" y="1299464"/>
            <a:ext cx="4700601" cy="374513"/>
            <a:chOff x="7797588" y="2218417"/>
            <a:chExt cx="3693349" cy="374513"/>
          </a:xfrm>
        </p:grpSpPr>
        <p:sp>
          <p:nvSpPr>
            <p:cNvPr id="17" name="矩形 16"/>
            <p:cNvSpPr/>
            <p:nvPr/>
          </p:nvSpPr>
          <p:spPr>
            <a:xfrm>
              <a:off x="7797589" y="2232930"/>
              <a:ext cx="3480011" cy="36000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17"/>
            <p:cNvSpPr txBox="1"/>
            <p:nvPr/>
          </p:nvSpPr>
          <p:spPr>
            <a:xfrm>
              <a:off x="7797588" y="2218417"/>
              <a:ext cx="3693349" cy="369328"/>
            </a:xfrm>
            <a:prstGeom prst="rect">
              <a:avLst/>
            </a:prstGeom>
            <a:noFill/>
          </p:spPr>
          <p:txBody>
            <a:bodyPr wrap="none" lIns="91436" tIns="45718" rIns="91436" bIns="45718"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思路</a:t>
              </a:r>
              <a:r>
                <a:rPr lang="en-US" altLang="zh-CN" dirty="0">
                  <a:solidFill>
                    <a:schemeClr val="bg1"/>
                  </a:solidFill>
                  <a:latin typeface="微软雅黑" panose="020B0503020204020204" pitchFamily="34" charset="-122"/>
                  <a:ea typeface="微软雅黑" panose="020B0503020204020204" pitchFamily="34" charset="-122"/>
                </a:rPr>
                <a:t>2</a:t>
              </a:r>
              <a:r>
                <a:rPr lang="zh-CN" altLang="en-US" dirty="0">
                  <a:solidFill>
                    <a:schemeClr val="bg1"/>
                  </a:solidFill>
                  <a:latin typeface="微软雅黑" panose="020B0503020204020204" pitchFamily="34" charset="-122"/>
                  <a:ea typeface="微软雅黑" panose="020B0503020204020204" pitchFamily="34" charset="-122"/>
                </a:rPr>
                <a:t>：有限的数据结构实现无限的算法</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9" name="文本框 18"/>
          <p:cNvSpPr txBox="1"/>
          <p:nvPr/>
        </p:nvSpPr>
        <p:spPr>
          <a:xfrm>
            <a:off x="828132" y="1996062"/>
            <a:ext cx="10379565" cy="830997"/>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        基于数组的进行推演，我认为有限的数据结构实现无限的算法，</a:t>
            </a: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        以</a:t>
            </a:r>
            <a:r>
              <a:rPr lang="zh-CN" altLang="en-US" sz="1600" b="1" dirty="0">
                <a:latin typeface="微软雅黑" panose="020B0503020204020204" pitchFamily="34" charset="-122"/>
                <a:ea typeface="微软雅黑" panose="020B0503020204020204" pitchFamily="34" charset="-122"/>
              </a:rPr>
              <a:t>单一数据结构</a:t>
            </a:r>
            <a:r>
              <a:rPr lang="zh-CN" altLang="en-US" sz="1600" dirty="0">
                <a:latin typeface="微软雅黑" panose="020B0503020204020204" pitchFamily="34" charset="-122"/>
                <a:ea typeface="微软雅黑" panose="020B0503020204020204" pitchFamily="34" charset="-122"/>
              </a:rPr>
              <a:t>为基础，可以实现依赖此数据结构的相关算法。</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857500" y="4133850"/>
            <a:ext cx="8210550" cy="9525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123950" y="2686050"/>
            <a:ext cx="1543050" cy="1543050"/>
            <a:chOff x="1123950" y="2686050"/>
            <a:chExt cx="1543050" cy="1543050"/>
          </a:xfrm>
        </p:grpSpPr>
        <p:sp>
          <p:nvSpPr>
            <p:cNvPr id="7" name="矩形 6"/>
            <p:cNvSpPr/>
            <p:nvPr/>
          </p:nvSpPr>
          <p:spPr>
            <a:xfrm>
              <a:off x="1123950" y="2686050"/>
              <a:ext cx="1543050" cy="154305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407285" y="2903577"/>
              <a:ext cx="976380" cy="1107996"/>
            </a:xfrm>
            <a:prstGeom prst="rect">
              <a:avLst/>
            </a:prstGeom>
            <a:noFill/>
          </p:spPr>
          <p:txBody>
            <a:bodyPr wrap="square" rtlCol="0">
              <a:spAutoFit/>
            </a:bodyPr>
            <a:lstStyle/>
            <a:p>
              <a:pPr algn="ctr"/>
              <a:r>
                <a:rPr lang="en-US" altLang="zh-CN" sz="6600" b="1" dirty="0">
                  <a:solidFill>
                    <a:schemeClr val="bg1"/>
                  </a:solidFill>
                  <a:latin typeface="微软雅黑" panose="020B0503020204020204" pitchFamily="34" charset="-122"/>
                  <a:ea typeface="微软雅黑" panose="020B0503020204020204" pitchFamily="34" charset="-122"/>
                </a:rPr>
                <a:t>4</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grpSp>
      <p:sp>
        <p:nvSpPr>
          <p:cNvPr id="8" name="矩形 7"/>
          <p:cNvSpPr/>
          <p:nvPr/>
        </p:nvSpPr>
        <p:spPr>
          <a:xfrm>
            <a:off x="2857500" y="2686050"/>
            <a:ext cx="9334500" cy="129540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950335" y="2750022"/>
            <a:ext cx="4531489" cy="830993"/>
          </a:xfrm>
          <a:prstGeom prst="rect">
            <a:avLst/>
          </a:prstGeom>
          <a:noFill/>
        </p:spPr>
        <p:txBody>
          <a:bodyPr wrap="none" lIns="91436" tIns="45718" rIns="91436" bIns="45718" rtlCol="0">
            <a:spAutoFit/>
          </a:bodyPr>
          <a:lstStyle>
            <a:defPPr>
              <a:defRPr lang="zh-CN"/>
            </a:defPPr>
            <a:lvl1pP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a:t>研究目标与内容</a:t>
            </a:r>
            <a:endParaRPr lang="zh-CN" altLang="en-US" dirty="0"/>
          </a:p>
        </p:txBody>
      </p:sp>
      <p:sp>
        <p:nvSpPr>
          <p:cNvPr id="12" name="矩形 11"/>
          <p:cNvSpPr/>
          <p:nvPr/>
        </p:nvSpPr>
        <p:spPr>
          <a:xfrm>
            <a:off x="3083333" y="3530685"/>
            <a:ext cx="2971255"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Content &amp; Goal</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0">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4000" y="201683"/>
            <a:ext cx="898070" cy="523220"/>
            <a:chOff x="-254000" y="201683"/>
            <a:chExt cx="898070" cy="523220"/>
          </a:xfrm>
        </p:grpSpPr>
        <p:sp>
          <p:nvSpPr>
            <p:cNvPr id="14" name="圆角矩形 13"/>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4</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16" name="文本框 15"/>
          <p:cNvSpPr txBox="1"/>
          <p:nvPr/>
        </p:nvSpPr>
        <p:spPr>
          <a:xfrm>
            <a:off x="701167" y="144940"/>
            <a:ext cx="3057239"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研究目标与内容</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701167" y="2429194"/>
            <a:ext cx="10211909" cy="2311526"/>
          </a:xfrm>
          <a:prstGeom prst="rect">
            <a:avLst/>
          </a:prstGeom>
        </p:spPr>
        <p:txBody>
          <a:bodyPr wrap="square" lIns="91436" tIns="45718" rIns="91436" bIns="45718">
            <a:spAutoFit/>
          </a:bodyPr>
          <a:lstStyle/>
          <a:p>
            <a:pPr>
              <a:lnSpc>
                <a:spcPct val="150000"/>
              </a:lnSpc>
            </a:pPr>
            <a:r>
              <a:rPr lang="zh-CN" altLang="zh-CN" sz="1600" dirty="0">
                <a:latin typeface="微软雅黑" panose="020B0503020204020204" pitchFamily="34" charset="-122"/>
                <a:ea typeface="微软雅黑" panose="020B0503020204020204" pitchFamily="34" charset="-122"/>
                <a:cs typeface="Microsoft Himalaya" panose="01010100010101010101" pitchFamily="2" charset="0"/>
              </a:rPr>
              <a:t>创建一个基于</a:t>
            </a:r>
            <a:r>
              <a:rPr lang="en-US" altLang="zh-CN" sz="1600" dirty="0" err="1">
                <a:latin typeface="微软雅黑" panose="020B0503020204020204" pitchFamily="34" charset="-122"/>
                <a:ea typeface="微软雅黑" panose="020B0503020204020204" pitchFamily="34" charset="-122"/>
                <a:cs typeface="Microsoft Himalaya" panose="01010100010101010101" pitchFamily="2" charset="0"/>
              </a:rPr>
              <a:t>Javascript</a:t>
            </a:r>
            <a:r>
              <a:rPr lang="zh-CN" altLang="zh-CN" sz="1600" dirty="0">
                <a:latin typeface="微软雅黑" panose="020B0503020204020204" pitchFamily="34" charset="-122"/>
                <a:ea typeface="微软雅黑" panose="020B0503020204020204" pitchFamily="34" charset="-122"/>
                <a:cs typeface="Microsoft Himalaya" panose="01010100010101010101" pitchFamily="2" charset="0"/>
              </a:rPr>
              <a:t>实现的</a:t>
            </a:r>
            <a:r>
              <a:rPr lang="en-US" altLang="zh-CN" sz="1600" dirty="0">
                <a:latin typeface="微软雅黑" panose="020B0503020204020204" pitchFamily="34" charset="-122"/>
                <a:ea typeface="微软雅黑" panose="020B0503020204020204" pitchFamily="34" charset="-122"/>
                <a:cs typeface="Microsoft Himalaya" panose="01010100010101010101" pitchFamily="2" charset="0"/>
              </a:rPr>
              <a:t>Web</a:t>
            </a:r>
            <a:r>
              <a:rPr lang="zh-CN" altLang="zh-CN" sz="1600" dirty="0">
                <a:latin typeface="微软雅黑" panose="020B0503020204020204" pitchFamily="34" charset="-122"/>
                <a:ea typeface="微软雅黑" panose="020B0503020204020204" pitchFamily="34" charset="-122"/>
                <a:cs typeface="Microsoft Himalaya" panose="01010100010101010101" pitchFamily="2" charset="0"/>
              </a:rPr>
              <a:t>应用程序，该应用程序的特点是对常用的数据结构和算法的执行过程进行可视化，包括数组、队列、堆栈、树等典型数据结构，以及排序、搜索等典型算法。</a:t>
            </a:r>
            <a:endParaRPr lang="en-US" altLang="zh-CN" sz="1600" dirty="0">
              <a:latin typeface="微软雅黑" panose="020B0503020204020204" pitchFamily="34" charset="-122"/>
              <a:ea typeface="微软雅黑" panose="020B0503020204020204" pitchFamily="34" charset="-122"/>
              <a:cs typeface="Microsoft Himalaya" panose="01010100010101010101" pitchFamily="2" charset="0"/>
            </a:endParaRPr>
          </a:p>
          <a:p>
            <a:pPr>
              <a:lnSpc>
                <a:spcPct val="150000"/>
              </a:lnSpc>
            </a:pPr>
            <a:endParaRPr lang="en-US" altLang="zh-CN" sz="1600" dirty="0">
              <a:latin typeface="微软雅黑" panose="020B0503020204020204" pitchFamily="34" charset="-122"/>
              <a:ea typeface="微软雅黑" panose="020B0503020204020204" pitchFamily="34" charset="-122"/>
              <a:cs typeface="Microsoft Himalaya" panose="01010100010101010101" pitchFamily="2" charset="0"/>
            </a:endParaRPr>
          </a:p>
          <a:p>
            <a:pPr>
              <a:lnSpc>
                <a:spcPct val="150000"/>
              </a:lnSpc>
            </a:pPr>
            <a:r>
              <a:rPr lang="zh-CN" altLang="en-US" sz="1600" dirty="0">
                <a:latin typeface="微软雅黑" panose="020B0503020204020204" pitchFamily="34" charset="-122"/>
                <a:ea typeface="微软雅黑" panose="020B0503020204020204" pitchFamily="34" charset="-122"/>
                <a:cs typeface="Microsoft Himalaya" panose="01010100010101010101" pitchFamily="2" charset="0"/>
              </a:rPr>
              <a:t>主要目标是，提供足够简洁且通用的可交互平台，</a:t>
            </a:r>
            <a:r>
              <a:rPr lang="zh-CN" altLang="en-US" sz="1600" b="1" dirty="0">
                <a:latin typeface="微软雅黑" panose="020B0503020204020204" pitchFamily="34" charset="-122"/>
                <a:ea typeface="微软雅黑" panose="020B0503020204020204" pitchFamily="34" charset="-122"/>
                <a:cs typeface="Microsoft Himalaya" panose="01010100010101010101" pitchFamily="2" charset="0"/>
              </a:rPr>
              <a:t>允许用户创建自己的算法执行过程，并且图形与代码可以相互解释。</a:t>
            </a:r>
            <a:endParaRPr lang="en-US" altLang="zh-CN" sz="1600" b="1" dirty="0">
              <a:latin typeface="微软雅黑" panose="020B0503020204020204" pitchFamily="34" charset="-122"/>
              <a:ea typeface="微软雅黑" panose="020B0503020204020204" pitchFamily="34" charset="-122"/>
              <a:cs typeface="Microsoft Himalaya" panose="01010100010101010101" pitchFamily="2" charset="0"/>
            </a:endParaRPr>
          </a:p>
          <a:p>
            <a:pPr>
              <a:lnSpc>
                <a:spcPct val="150000"/>
              </a:lnSpc>
            </a:pPr>
            <a:endParaRPr lang="en-US" altLang="zh-CN"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6505" y="217491"/>
            <a:ext cx="10128992" cy="439541"/>
            <a:chOff x="3796505" y="217491"/>
            <a:chExt cx="10128992" cy="439541"/>
          </a:xfrm>
        </p:grpSpPr>
        <p:sp>
          <p:nvSpPr>
            <p:cNvPr id="13" name="圆角矩形 12"/>
            <p:cNvSpPr/>
            <p:nvPr/>
          </p:nvSpPr>
          <p:spPr>
            <a:xfrm>
              <a:off x="3796505" y="217491"/>
              <a:ext cx="8909791"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flipV="1">
              <a:off x="38416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3909312" y="227083"/>
              <a:ext cx="2033818"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Research Content &amp; Goal</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830302" y="1428535"/>
            <a:ext cx="3998348" cy="374513"/>
            <a:chOff x="7797588" y="2218417"/>
            <a:chExt cx="3480012" cy="374513"/>
          </a:xfrm>
        </p:grpSpPr>
        <p:sp>
          <p:nvSpPr>
            <p:cNvPr id="38" name="矩形 37"/>
            <p:cNvSpPr/>
            <p:nvPr/>
          </p:nvSpPr>
          <p:spPr>
            <a:xfrm>
              <a:off x="7797589" y="2232930"/>
              <a:ext cx="3480011" cy="36000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文本框 38"/>
            <p:cNvSpPr txBox="1"/>
            <p:nvPr/>
          </p:nvSpPr>
          <p:spPr>
            <a:xfrm>
              <a:off x="7797588" y="2218417"/>
              <a:ext cx="964351" cy="369328"/>
            </a:xfrm>
            <a:prstGeom prst="rect">
              <a:avLst/>
            </a:prstGeom>
            <a:noFill/>
          </p:spPr>
          <p:txBody>
            <a:bodyPr wrap="none" lIns="91436" tIns="45718" rIns="91436" bIns="45718"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研究目标</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slow" advTm="0">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4000" y="201683"/>
            <a:ext cx="898070" cy="523220"/>
            <a:chOff x="-254000" y="201683"/>
            <a:chExt cx="898070" cy="523220"/>
          </a:xfrm>
        </p:grpSpPr>
        <p:sp>
          <p:nvSpPr>
            <p:cNvPr id="14" name="圆角矩形 13"/>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4</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16" name="文本框 15"/>
          <p:cNvSpPr txBox="1"/>
          <p:nvPr/>
        </p:nvSpPr>
        <p:spPr>
          <a:xfrm>
            <a:off x="701167" y="144940"/>
            <a:ext cx="3057239"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研究目标与内容</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6505" y="217491"/>
            <a:ext cx="10128992" cy="439541"/>
            <a:chOff x="3796505" y="217491"/>
            <a:chExt cx="10128992" cy="439541"/>
          </a:xfrm>
        </p:grpSpPr>
        <p:sp>
          <p:nvSpPr>
            <p:cNvPr id="13" name="圆角矩形 12"/>
            <p:cNvSpPr/>
            <p:nvPr/>
          </p:nvSpPr>
          <p:spPr>
            <a:xfrm>
              <a:off x="3796505" y="217491"/>
              <a:ext cx="8909791"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flipV="1">
              <a:off x="38416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3909312" y="227083"/>
              <a:ext cx="2033818"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Research Content &amp; Goal</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830302" y="1428535"/>
            <a:ext cx="3998348" cy="374513"/>
            <a:chOff x="7797588" y="2218417"/>
            <a:chExt cx="3480012" cy="374513"/>
          </a:xfrm>
        </p:grpSpPr>
        <p:sp>
          <p:nvSpPr>
            <p:cNvPr id="38" name="矩形 37"/>
            <p:cNvSpPr/>
            <p:nvPr/>
          </p:nvSpPr>
          <p:spPr>
            <a:xfrm>
              <a:off x="7797589" y="2232930"/>
              <a:ext cx="3480011" cy="36000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文本框 38"/>
            <p:cNvSpPr txBox="1"/>
            <p:nvPr/>
          </p:nvSpPr>
          <p:spPr>
            <a:xfrm>
              <a:off x="7797588" y="2218417"/>
              <a:ext cx="2206073" cy="369328"/>
            </a:xfrm>
            <a:prstGeom prst="rect">
              <a:avLst/>
            </a:prstGeom>
            <a:noFill/>
          </p:spPr>
          <p:txBody>
            <a:bodyPr wrap="none" lIns="91436" tIns="45718" rIns="91436" bIns="45718"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研究内容</a:t>
              </a:r>
              <a:r>
                <a:rPr lang="en-US" altLang="zh-CN" dirty="0">
                  <a:solidFill>
                    <a:schemeClr val="bg1"/>
                  </a:solidFill>
                  <a:latin typeface="微软雅黑" panose="020B0503020204020204" pitchFamily="34" charset="-122"/>
                  <a:ea typeface="微软雅黑" panose="020B0503020204020204" pitchFamily="34" charset="-122"/>
                </a:rPr>
                <a:t>1 </a:t>
              </a:r>
              <a:r>
                <a:rPr lang="zh-CN" altLang="en-US" dirty="0">
                  <a:solidFill>
                    <a:schemeClr val="bg1"/>
                  </a:solidFill>
                  <a:latin typeface="微软雅黑" panose="020B0503020204020204" pitchFamily="34" charset="-122"/>
                  <a:ea typeface="微软雅黑" panose="020B0503020204020204" pitchFamily="34" charset="-122"/>
                </a:rPr>
                <a:t>： 技术架构</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3" name="文本框 2"/>
          <p:cNvSpPr txBox="1"/>
          <p:nvPr/>
        </p:nvSpPr>
        <p:spPr>
          <a:xfrm>
            <a:off x="830302" y="2139351"/>
            <a:ext cx="10083800" cy="1872436"/>
          </a:xfrm>
          <a:prstGeom prst="rect">
            <a:avLst/>
          </a:prstGeom>
          <a:noFill/>
        </p:spPr>
        <p:txBody>
          <a:bodyPr wrap="square" rtlCol="0">
            <a:spAutoFit/>
          </a:bodyPr>
          <a:lstStyle/>
          <a:p>
            <a:pPr lvl="0" algn="just">
              <a:lnSpc>
                <a:spcPts val="2000"/>
              </a:lnSpc>
            </a:pPr>
            <a:r>
              <a:rPr lang="zh-CN" altLang="en-US" sz="1600" kern="100" dirty="0">
                <a:effectLst/>
                <a:latin typeface="微软雅黑" panose="020B0503020204020204" pitchFamily="34" charset="-122"/>
                <a:ea typeface="微软雅黑" panose="020B0503020204020204" pitchFamily="34" charset="-122"/>
              </a:rPr>
              <a:t>综合考虑图形技术的发展与系统的易于推广，我决定采用</a:t>
            </a:r>
            <a:r>
              <a:rPr lang="en-US" altLang="zh-CN" sz="1600" kern="100" dirty="0">
                <a:effectLst/>
                <a:latin typeface="微软雅黑" panose="020B0503020204020204" pitchFamily="34" charset="-122"/>
                <a:ea typeface="微软雅黑" panose="020B0503020204020204" pitchFamily="34" charset="-122"/>
              </a:rPr>
              <a:t>Web</a:t>
            </a:r>
            <a:r>
              <a:rPr lang="zh-CN" altLang="en-US" sz="1600" kern="100" dirty="0">
                <a:effectLst/>
                <a:latin typeface="微软雅黑" panose="020B0503020204020204" pitchFamily="34" charset="-122"/>
                <a:ea typeface="微软雅黑" panose="020B0503020204020204" pitchFamily="34" charset="-122"/>
              </a:rPr>
              <a:t>相关技术栈。</a:t>
            </a:r>
            <a:endParaRPr lang="en-US" altLang="zh-CN" sz="1600" kern="100" dirty="0">
              <a:effectLst/>
              <a:latin typeface="微软雅黑" panose="020B0503020204020204" pitchFamily="34" charset="-122"/>
              <a:ea typeface="微软雅黑" panose="020B0503020204020204" pitchFamily="34" charset="-122"/>
            </a:endParaRPr>
          </a:p>
          <a:p>
            <a:pPr lvl="0" algn="just">
              <a:lnSpc>
                <a:spcPts val="2000"/>
              </a:lnSpc>
            </a:pPr>
            <a:endParaRPr lang="en-US" altLang="zh-CN" sz="1600" kern="100" dirty="0">
              <a:latin typeface="微软雅黑" panose="020B0503020204020204" pitchFamily="34" charset="-122"/>
              <a:ea typeface="微软雅黑" panose="020B0503020204020204" pitchFamily="34" charset="-122"/>
            </a:endParaRPr>
          </a:p>
          <a:p>
            <a:pPr lvl="0" algn="just">
              <a:lnSpc>
                <a:spcPts val="2000"/>
              </a:lnSpc>
            </a:pPr>
            <a:r>
              <a:rPr lang="zh-CN" altLang="en-US" sz="1600" kern="100" dirty="0">
                <a:latin typeface="微软雅黑" panose="020B0503020204020204" pitchFamily="34" charset="-122"/>
                <a:ea typeface="微软雅黑" panose="020B0503020204020204" pitchFamily="34" charset="-122"/>
              </a:rPr>
              <a:t>以</a:t>
            </a:r>
            <a:r>
              <a:rPr lang="en-US" altLang="zh-CN" sz="1600" kern="100" dirty="0">
                <a:latin typeface="微软雅黑" panose="020B0503020204020204" pitchFamily="34" charset="-122"/>
                <a:ea typeface="微软雅黑" panose="020B0503020204020204" pitchFamily="34" charset="-122"/>
              </a:rPr>
              <a:t>HTML</a:t>
            </a:r>
            <a:r>
              <a:rPr lang="zh-CN" altLang="en-US" sz="1600" kern="100" dirty="0">
                <a:latin typeface="微软雅黑" panose="020B0503020204020204" pitchFamily="34" charset="-122"/>
                <a:ea typeface="微软雅黑" panose="020B0503020204020204" pitchFamily="34" charset="-122"/>
              </a:rPr>
              <a:t>、</a:t>
            </a:r>
            <a:r>
              <a:rPr lang="en-US" altLang="zh-CN" sz="1600" kern="100" dirty="0">
                <a:latin typeface="微软雅黑" panose="020B0503020204020204" pitchFamily="34" charset="-122"/>
                <a:ea typeface="微软雅黑" panose="020B0503020204020204" pitchFamily="34" charset="-122"/>
              </a:rPr>
              <a:t>CSS</a:t>
            </a:r>
            <a:r>
              <a:rPr lang="zh-CN" altLang="en-US" sz="1600" kern="100" dirty="0">
                <a:latin typeface="微软雅黑" panose="020B0503020204020204" pitchFamily="34" charset="-122"/>
                <a:ea typeface="微软雅黑" panose="020B0503020204020204" pitchFamily="34" charset="-122"/>
              </a:rPr>
              <a:t>、</a:t>
            </a:r>
            <a:r>
              <a:rPr lang="en-US" altLang="zh-CN" sz="1600" kern="100" dirty="0" err="1">
                <a:latin typeface="微软雅黑" panose="020B0503020204020204" pitchFamily="34" charset="-122"/>
                <a:ea typeface="微软雅黑" panose="020B0503020204020204" pitchFamily="34" charset="-122"/>
              </a:rPr>
              <a:t>Javascript</a:t>
            </a:r>
            <a:r>
              <a:rPr lang="zh-CN" altLang="en-US" sz="1600" kern="100" dirty="0">
                <a:latin typeface="微软雅黑" panose="020B0503020204020204" pitchFamily="34" charset="-122"/>
                <a:ea typeface="微软雅黑" panose="020B0503020204020204" pitchFamily="34" charset="-122"/>
              </a:rPr>
              <a:t>为基础，采用</a:t>
            </a:r>
            <a:r>
              <a:rPr lang="en-US" altLang="zh-CN" sz="1600" kern="100" dirty="0">
                <a:latin typeface="微软雅黑" panose="020B0503020204020204" pitchFamily="34" charset="-122"/>
                <a:ea typeface="微软雅黑" panose="020B0503020204020204" pitchFamily="34" charset="-122"/>
              </a:rPr>
              <a:t>React</a:t>
            </a:r>
            <a:r>
              <a:rPr lang="zh-CN" altLang="en-US" sz="1600" kern="100" dirty="0">
                <a:latin typeface="微软雅黑" panose="020B0503020204020204" pitchFamily="34" charset="-122"/>
                <a:ea typeface="微软雅黑" panose="020B0503020204020204" pitchFamily="34" charset="-122"/>
              </a:rPr>
              <a:t>构建系统整体结构、使用</a:t>
            </a:r>
            <a:r>
              <a:rPr lang="en-US" altLang="zh-CN" sz="1600" kern="100" dirty="0">
                <a:latin typeface="微软雅黑" panose="020B0503020204020204" pitchFamily="34" charset="-122"/>
                <a:ea typeface="微软雅黑" panose="020B0503020204020204" pitchFamily="34" charset="-122"/>
              </a:rPr>
              <a:t>D3.js</a:t>
            </a:r>
            <a:r>
              <a:rPr lang="zh-CN" altLang="en-US" sz="1600" kern="100" dirty="0">
                <a:latin typeface="微软雅黑" panose="020B0503020204020204" pitchFamily="34" charset="-122"/>
                <a:ea typeface="微软雅黑" panose="020B0503020204020204" pitchFamily="34" charset="-122"/>
              </a:rPr>
              <a:t>搭建相关数据结构与算法的可视化图形。</a:t>
            </a:r>
            <a:endParaRPr lang="en-US" altLang="zh-CN" sz="1600" kern="100" dirty="0">
              <a:latin typeface="微软雅黑" panose="020B0503020204020204" pitchFamily="34" charset="-122"/>
              <a:ea typeface="微软雅黑" panose="020B0503020204020204" pitchFamily="34" charset="-122"/>
            </a:endParaRPr>
          </a:p>
          <a:p>
            <a:pPr lvl="0" algn="just">
              <a:lnSpc>
                <a:spcPts val="2000"/>
              </a:lnSpc>
            </a:pPr>
            <a:endParaRPr lang="en-US" altLang="zh-CN" sz="1600" kern="100" dirty="0">
              <a:latin typeface="微软雅黑" panose="020B0503020204020204" pitchFamily="34" charset="-122"/>
              <a:ea typeface="微软雅黑" panose="020B0503020204020204" pitchFamily="34" charset="-122"/>
            </a:endParaRPr>
          </a:p>
          <a:p>
            <a:pPr lvl="0" algn="just">
              <a:lnSpc>
                <a:spcPts val="2000"/>
              </a:lnSpc>
            </a:pPr>
            <a:r>
              <a:rPr lang="zh-CN" altLang="en-US" sz="1600" kern="100" dirty="0">
                <a:latin typeface="微软雅黑" panose="020B0503020204020204" pitchFamily="34" charset="-122"/>
                <a:ea typeface="微软雅黑" panose="020B0503020204020204" pitchFamily="34" charset="-122"/>
              </a:rPr>
              <a:t>实现包括路由、导航菜单、数据结构教程与说明、算法画廊、国际化（英文与中文）等功能。</a:t>
            </a:r>
            <a:endParaRPr lang="en-US" altLang="zh-CN" sz="1600" kern="100" dirty="0">
              <a:latin typeface="微软雅黑" panose="020B0503020204020204" pitchFamily="34" charset="-122"/>
              <a:ea typeface="微软雅黑" panose="020B0503020204020204" pitchFamily="34" charset="-122"/>
            </a:endParaRPr>
          </a:p>
          <a:p>
            <a:pPr lvl="0" algn="just">
              <a:lnSpc>
                <a:spcPts val="2000"/>
              </a:lnSpc>
            </a:pPr>
            <a:endParaRPr lang="zh-CN" altLang="zh-CN" sz="1600" kern="100" dirty="0">
              <a:effectLst/>
              <a:latin typeface="微软雅黑" panose="020B0503020204020204" pitchFamily="34" charset="-122"/>
              <a:ea typeface="微软雅黑" panose="020B0503020204020204" pitchFamily="34" charset="-122"/>
            </a:endParaRPr>
          </a:p>
        </p:txBody>
      </p:sp>
    </p:spTree>
  </p:cSld>
  <p:clrMapOvr>
    <a:masterClrMapping/>
  </p:clrMapOvr>
  <p:transition spd="slow" advTm="0">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4000" y="201683"/>
            <a:ext cx="898070" cy="523220"/>
            <a:chOff x="-254000" y="201683"/>
            <a:chExt cx="898070" cy="523220"/>
          </a:xfrm>
        </p:grpSpPr>
        <p:sp>
          <p:nvSpPr>
            <p:cNvPr id="14" name="圆角矩形 13"/>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4</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16" name="文本框 15"/>
          <p:cNvSpPr txBox="1"/>
          <p:nvPr/>
        </p:nvSpPr>
        <p:spPr>
          <a:xfrm>
            <a:off x="701167" y="144940"/>
            <a:ext cx="3057239"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研究目标与内容</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6505" y="217491"/>
            <a:ext cx="10128992" cy="439541"/>
            <a:chOff x="3796505" y="217491"/>
            <a:chExt cx="10128992" cy="439541"/>
          </a:xfrm>
        </p:grpSpPr>
        <p:sp>
          <p:nvSpPr>
            <p:cNvPr id="13" name="圆角矩形 12"/>
            <p:cNvSpPr/>
            <p:nvPr/>
          </p:nvSpPr>
          <p:spPr>
            <a:xfrm>
              <a:off x="3796505" y="217491"/>
              <a:ext cx="8909791"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flipV="1">
              <a:off x="38416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3909312" y="227083"/>
              <a:ext cx="2033818"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Research Content &amp; Goal</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830302" y="1428535"/>
            <a:ext cx="3998348" cy="374513"/>
            <a:chOff x="7797588" y="2218417"/>
            <a:chExt cx="3480012" cy="374513"/>
          </a:xfrm>
        </p:grpSpPr>
        <p:sp>
          <p:nvSpPr>
            <p:cNvPr id="38" name="矩形 37"/>
            <p:cNvSpPr/>
            <p:nvPr/>
          </p:nvSpPr>
          <p:spPr>
            <a:xfrm>
              <a:off x="7797589" y="2232930"/>
              <a:ext cx="3480011" cy="36000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文本框 38"/>
            <p:cNvSpPr txBox="1"/>
            <p:nvPr/>
          </p:nvSpPr>
          <p:spPr>
            <a:xfrm>
              <a:off x="7797588" y="2218417"/>
              <a:ext cx="3210612" cy="369328"/>
            </a:xfrm>
            <a:prstGeom prst="rect">
              <a:avLst/>
            </a:prstGeom>
            <a:noFill/>
          </p:spPr>
          <p:txBody>
            <a:bodyPr wrap="none" lIns="91436" tIns="45718" rIns="91436" bIns="45718"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研究内容</a:t>
              </a:r>
              <a:r>
                <a:rPr lang="en-US" altLang="zh-CN" dirty="0">
                  <a:solidFill>
                    <a:schemeClr val="bg1"/>
                  </a:solidFill>
                  <a:latin typeface="微软雅黑" panose="020B0503020204020204" pitchFamily="34" charset="-122"/>
                  <a:ea typeface="微软雅黑" panose="020B0503020204020204" pitchFamily="34" charset="-122"/>
                </a:rPr>
                <a:t>2 </a:t>
              </a:r>
              <a:r>
                <a:rPr lang="zh-CN" altLang="en-US" dirty="0">
                  <a:solidFill>
                    <a:schemeClr val="bg1"/>
                  </a:solidFill>
                  <a:latin typeface="微软雅黑" panose="020B0503020204020204" pitchFamily="34" charset="-122"/>
                  <a:ea typeface="微软雅黑" panose="020B0503020204020204" pitchFamily="34" charset="-122"/>
                </a:rPr>
                <a:t>： 可交互式代码编辑器</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3" name="文本框 2"/>
          <p:cNvSpPr txBox="1"/>
          <p:nvPr/>
        </p:nvSpPr>
        <p:spPr>
          <a:xfrm>
            <a:off x="830302" y="2139351"/>
            <a:ext cx="10083800" cy="1359475"/>
          </a:xfrm>
          <a:prstGeom prst="rect">
            <a:avLst/>
          </a:prstGeom>
          <a:noFill/>
        </p:spPr>
        <p:txBody>
          <a:bodyPr wrap="square" rtlCol="0">
            <a:spAutoFit/>
          </a:bodyPr>
          <a:lstStyle/>
          <a:p>
            <a:pPr lvl="0" algn="just">
              <a:lnSpc>
                <a:spcPts val="2000"/>
              </a:lnSpc>
            </a:pPr>
            <a:r>
              <a:rPr lang="zh-CN" altLang="en-US" sz="1600" kern="100" dirty="0">
                <a:effectLst/>
                <a:latin typeface="微软雅黑" panose="020B0503020204020204" pitchFamily="34" charset="-122"/>
                <a:ea typeface="微软雅黑" panose="020B0503020204020204" pitchFamily="34" charset="-122"/>
              </a:rPr>
              <a:t>为了提供足够的简洁性与交互性，必须让用户避免操作复杂的可视化图表。因此考虑让用户直接编写算法，基于代码生成</a:t>
            </a:r>
            <a:r>
              <a:rPr lang="zh-CN" altLang="en-US" sz="1600" b="1" kern="100" dirty="0">
                <a:effectLst/>
                <a:latin typeface="微软雅黑" panose="020B0503020204020204" pitchFamily="34" charset="-122"/>
                <a:ea typeface="微软雅黑" panose="020B0503020204020204" pitchFamily="34" charset="-122"/>
              </a:rPr>
              <a:t>可解释算法执行过程</a:t>
            </a:r>
            <a:r>
              <a:rPr lang="zh-CN" altLang="en-US" sz="1600" kern="100" dirty="0">
                <a:effectLst/>
                <a:latin typeface="微软雅黑" panose="020B0503020204020204" pitchFamily="34" charset="-122"/>
                <a:ea typeface="微软雅黑" panose="020B0503020204020204" pitchFamily="34" charset="-122"/>
              </a:rPr>
              <a:t>的动态图表。</a:t>
            </a:r>
            <a:endParaRPr lang="en-US" altLang="zh-CN" sz="1600" kern="100" dirty="0">
              <a:effectLst/>
              <a:latin typeface="微软雅黑" panose="020B0503020204020204" pitchFamily="34" charset="-122"/>
              <a:ea typeface="微软雅黑" panose="020B0503020204020204" pitchFamily="34" charset="-122"/>
            </a:endParaRPr>
          </a:p>
          <a:p>
            <a:pPr lvl="0" algn="just">
              <a:lnSpc>
                <a:spcPts val="2000"/>
              </a:lnSpc>
            </a:pPr>
            <a:endParaRPr lang="en-US" altLang="zh-CN" sz="1600" kern="100" dirty="0">
              <a:latin typeface="微软雅黑" panose="020B0503020204020204" pitchFamily="34" charset="-122"/>
              <a:ea typeface="微软雅黑" panose="020B0503020204020204" pitchFamily="34" charset="-122"/>
            </a:endParaRPr>
          </a:p>
          <a:p>
            <a:pPr lvl="0" algn="just">
              <a:lnSpc>
                <a:spcPts val="2000"/>
              </a:lnSpc>
            </a:pPr>
            <a:r>
              <a:rPr lang="zh-CN" altLang="en-US" sz="1600" kern="100" dirty="0">
                <a:effectLst/>
                <a:latin typeface="微软雅黑" panose="020B0503020204020204" pitchFamily="34" charset="-122"/>
                <a:ea typeface="微软雅黑" panose="020B0503020204020204" pitchFamily="34" charset="-122"/>
              </a:rPr>
              <a:t>因此，我需要提供一个代码编辑器，目前考虑采用</a:t>
            </a:r>
            <a:r>
              <a:rPr lang="en-US" altLang="zh-CN" sz="1600" kern="100" dirty="0">
                <a:effectLst/>
                <a:latin typeface="微软雅黑" panose="020B0503020204020204" pitchFamily="34" charset="-122"/>
                <a:ea typeface="微软雅黑" panose="020B0503020204020204" pitchFamily="34" charset="-122"/>
              </a:rPr>
              <a:t>Monaco Editor</a:t>
            </a:r>
            <a:r>
              <a:rPr lang="zh-CN" altLang="en-US" sz="1600" kern="100" dirty="0">
                <a:effectLst/>
                <a:latin typeface="微软雅黑" panose="020B0503020204020204" pitchFamily="34" charset="-122"/>
                <a:ea typeface="微软雅黑" panose="020B0503020204020204" pitchFamily="34" charset="-122"/>
              </a:rPr>
              <a:t>搭建交互式编辑器平台，允许用户编写相关代码并生成图表。</a:t>
            </a:r>
            <a:endParaRPr lang="zh-CN" altLang="zh-CN" sz="1600" kern="100" dirty="0">
              <a:effectLst/>
              <a:latin typeface="微软雅黑" panose="020B0503020204020204" pitchFamily="34" charset="-122"/>
              <a:ea typeface="微软雅黑" panose="020B0503020204020204" pitchFamily="34" charset="-122"/>
            </a:endParaRPr>
          </a:p>
        </p:txBody>
      </p:sp>
    </p:spTree>
  </p:cSld>
  <p:clrMapOvr>
    <a:masterClrMapping/>
  </p:clrMapOvr>
  <p:transition spd="slow" advTm="0">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4277437" y="1619962"/>
            <a:ext cx="7914563"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5389226" y="1257300"/>
            <a:ext cx="976380" cy="767990"/>
            <a:chOff x="5389226" y="1257300"/>
            <a:chExt cx="976380" cy="767990"/>
          </a:xfrm>
        </p:grpSpPr>
        <p:sp>
          <p:nvSpPr>
            <p:cNvPr id="11" name="矩形 10"/>
            <p:cNvSpPr/>
            <p:nvPr/>
          </p:nvSpPr>
          <p:spPr>
            <a:xfrm>
              <a:off x="5493421" y="1257300"/>
              <a:ext cx="767990" cy="76799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389226" y="1351966"/>
              <a:ext cx="976380" cy="654858"/>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1</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7767862" y="1257300"/>
            <a:ext cx="976380" cy="767990"/>
            <a:chOff x="7767862" y="1257300"/>
            <a:chExt cx="976380" cy="767990"/>
          </a:xfrm>
        </p:grpSpPr>
        <p:sp>
          <p:nvSpPr>
            <p:cNvPr id="12" name="矩形 11"/>
            <p:cNvSpPr/>
            <p:nvPr/>
          </p:nvSpPr>
          <p:spPr>
            <a:xfrm>
              <a:off x="7850724" y="1257300"/>
              <a:ext cx="767990" cy="76799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767862" y="1351966"/>
              <a:ext cx="976380" cy="654858"/>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2</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10178497" y="1257300"/>
            <a:ext cx="976380" cy="767990"/>
            <a:chOff x="10178497" y="1257300"/>
            <a:chExt cx="976380" cy="767990"/>
          </a:xfrm>
        </p:grpSpPr>
        <p:sp>
          <p:nvSpPr>
            <p:cNvPr id="13" name="矩形 12"/>
            <p:cNvSpPr/>
            <p:nvPr/>
          </p:nvSpPr>
          <p:spPr>
            <a:xfrm>
              <a:off x="10282692" y="1257300"/>
              <a:ext cx="767990" cy="76799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0178497" y="1351966"/>
              <a:ext cx="976380" cy="654858"/>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3</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sp>
        <p:nvSpPr>
          <p:cNvPr id="23" name="文本框 22"/>
          <p:cNvSpPr txBox="1"/>
          <p:nvPr/>
        </p:nvSpPr>
        <p:spPr>
          <a:xfrm>
            <a:off x="5066235" y="2249325"/>
            <a:ext cx="1620948" cy="523216"/>
          </a:xfrm>
          <a:prstGeom prst="rect">
            <a:avLst/>
          </a:prstGeom>
          <a:noFill/>
        </p:spPr>
        <p:txBody>
          <a:bodyPr wrap="none" lIns="91436" tIns="45718" rIns="91436" bIns="45718" rtlCol="0">
            <a:spAutoFit/>
          </a:bodyPr>
          <a:lstStyle/>
          <a:p>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研究背景</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a:off x="4934874" y="2816669"/>
            <a:ext cx="1954373" cy="253912"/>
          </a:xfrm>
          <a:prstGeom prst="rect">
            <a:avLst/>
          </a:prstGeom>
        </p:spPr>
        <p:txBody>
          <a:bodyPr wrap="none" lIns="91436" tIns="45718" rIns="91436" bIns="45718">
            <a:spAutoFit/>
          </a:bodyPr>
          <a:lstStyle/>
          <a:p>
            <a:pPr algn="ctr"/>
            <a:r>
              <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rPr>
              <a:t>RESEARCH BACKGROUNDS</a:t>
            </a:r>
            <a:endPar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7467477" y="2273152"/>
            <a:ext cx="1620948" cy="523216"/>
          </a:xfrm>
          <a:prstGeom prst="rect">
            <a:avLst/>
          </a:prstGeom>
          <a:noFill/>
        </p:spPr>
        <p:txBody>
          <a:bodyPr wrap="none" lIns="91436" tIns="45718" rIns="91436" bIns="45718" rtlCol="0">
            <a:spAutoFit/>
          </a:bodyPr>
          <a:lstStyle>
            <a:defPPr>
              <a:defRPr lang="zh-CN"/>
            </a:defPPr>
            <a:lvl1pP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2800" dirty="0"/>
              <a:t>研究现状</a:t>
            </a:r>
            <a:endParaRPr lang="zh-CN" altLang="en-US" sz="2800" dirty="0"/>
          </a:p>
        </p:txBody>
      </p:sp>
      <p:sp>
        <p:nvSpPr>
          <p:cNvPr id="26" name="矩形 25"/>
          <p:cNvSpPr/>
          <p:nvPr/>
        </p:nvSpPr>
        <p:spPr>
          <a:xfrm>
            <a:off x="7436571" y="2836007"/>
            <a:ext cx="1718732" cy="253912"/>
          </a:xfrm>
          <a:prstGeom prst="rect">
            <a:avLst/>
          </a:prstGeom>
        </p:spPr>
        <p:txBody>
          <a:bodyPr wrap="none" lIns="91436" tIns="45718" rIns="91436" bIns="45718">
            <a:spAutoFit/>
          </a:bodyPr>
          <a:lstStyle/>
          <a:p>
            <a:pPr algn="ctr"/>
            <a:r>
              <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rPr>
              <a:t>RESEARCH FRAMWORK</a:t>
            </a:r>
            <a:endPar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9874555" y="2264657"/>
            <a:ext cx="1620948" cy="523216"/>
          </a:xfrm>
          <a:prstGeom prst="rect">
            <a:avLst/>
          </a:prstGeom>
          <a:noFill/>
        </p:spPr>
        <p:txBody>
          <a:bodyPr wrap="none" lIns="91436" tIns="45718" rIns="91436" bIns="45718" rtlCol="0">
            <a:spAutoFit/>
          </a:bodyPr>
          <a:lstStyle>
            <a:defPPr>
              <a:defRPr lang="zh-CN"/>
            </a:defPPr>
            <a:lvl1pP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2800" dirty="0"/>
              <a:t>研究思路</a:t>
            </a:r>
            <a:endParaRPr lang="zh-CN" altLang="en-US" sz="2800" dirty="0"/>
          </a:p>
        </p:txBody>
      </p:sp>
      <p:sp>
        <p:nvSpPr>
          <p:cNvPr id="28" name="矩形 27"/>
          <p:cNvSpPr/>
          <p:nvPr/>
        </p:nvSpPr>
        <p:spPr>
          <a:xfrm>
            <a:off x="10082107" y="2849550"/>
            <a:ext cx="1144857" cy="253912"/>
          </a:xfrm>
          <a:prstGeom prst="rect">
            <a:avLst/>
          </a:prstGeom>
        </p:spPr>
        <p:txBody>
          <a:bodyPr wrap="none" lIns="91436" tIns="45718" rIns="91436" bIns="45718">
            <a:spAutoFit/>
          </a:bodyPr>
          <a:lstStyle/>
          <a:p>
            <a:pPr algn="ctr"/>
            <a:r>
              <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rPr>
              <a:t>Research Ideas</a:t>
            </a:r>
            <a:endPar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30" name="直接连接符 29"/>
          <p:cNvCxnSpPr/>
          <p:nvPr/>
        </p:nvCxnSpPr>
        <p:spPr>
          <a:xfrm>
            <a:off x="1738117" y="4610812"/>
            <a:ext cx="7914563"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2811806" y="4248150"/>
            <a:ext cx="976380" cy="767990"/>
            <a:chOff x="2811806" y="4248150"/>
            <a:chExt cx="976380" cy="767990"/>
          </a:xfrm>
        </p:grpSpPr>
        <p:sp>
          <p:nvSpPr>
            <p:cNvPr id="31" name="矩形 30"/>
            <p:cNvSpPr/>
            <p:nvPr/>
          </p:nvSpPr>
          <p:spPr>
            <a:xfrm>
              <a:off x="2916001" y="4248150"/>
              <a:ext cx="767990" cy="76799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2811806" y="4342816"/>
              <a:ext cx="976380"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4</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5190442" y="4248150"/>
            <a:ext cx="976380" cy="767990"/>
            <a:chOff x="5190442" y="4248150"/>
            <a:chExt cx="976380" cy="767990"/>
          </a:xfrm>
        </p:grpSpPr>
        <p:sp>
          <p:nvSpPr>
            <p:cNvPr id="32" name="矩形 31"/>
            <p:cNvSpPr/>
            <p:nvPr/>
          </p:nvSpPr>
          <p:spPr>
            <a:xfrm>
              <a:off x="5273304" y="4248150"/>
              <a:ext cx="767990" cy="76799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5190442" y="4342816"/>
              <a:ext cx="976380"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5</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7601077" y="4248150"/>
            <a:ext cx="976380" cy="767990"/>
            <a:chOff x="7601077" y="4248150"/>
            <a:chExt cx="976380" cy="767990"/>
          </a:xfrm>
        </p:grpSpPr>
        <p:sp>
          <p:nvSpPr>
            <p:cNvPr id="33" name="矩形 32"/>
            <p:cNvSpPr/>
            <p:nvPr/>
          </p:nvSpPr>
          <p:spPr>
            <a:xfrm>
              <a:off x="7705272" y="4248150"/>
              <a:ext cx="767990" cy="76799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7601077" y="4342816"/>
              <a:ext cx="976380"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6</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sp>
        <p:nvSpPr>
          <p:cNvPr id="5" name="矩形 4"/>
          <p:cNvSpPr/>
          <p:nvPr/>
        </p:nvSpPr>
        <p:spPr>
          <a:xfrm rot="5400000">
            <a:off x="-2611658" y="2611657"/>
            <a:ext cx="6858001" cy="1634689"/>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663229" y="3390448"/>
            <a:ext cx="6858001" cy="77108"/>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7278793" y="5233301"/>
            <a:ext cx="1620948" cy="523216"/>
          </a:xfrm>
          <a:prstGeom prst="rect">
            <a:avLst/>
          </a:prstGeom>
          <a:noFill/>
        </p:spPr>
        <p:txBody>
          <a:bodyPr wrap="none" lIns="91436" tIns="45718" rIns="91436" bIns="45718"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参考文献</a:t>
            </a:r>
            <a:endParaRPr lang="zh-CN" altLang="en-US" dirty="0"/>
          </a:p>
        </p:txBody>
      </p:sp>
      <p:sp>
        <p:nvSpPr>
          <p:cNvPr id="42" name="矩形 41"/>
          <p:cNvSpPr/>
          <p:nvPr/>
        </p:nvSpPr>
        <p:spPr>
          <a:xfrm>
            <a:off x="7539664" y="5845586"/>
            <a:ext cx="1162490" cy="253912"/>
          </a:xfrm>
          <a:prstGeom prst="rect">
            <a:avLst/>
          </a:prstGeom>
        </p:spPr>
        <p:txBody>
          <a:bodyPr wrap="none" lIns="91436" tIns="45718" rIns="91436" bIns="45718">
            <a:spAutoFit/>
          </a:bodyPr>
          <a:lstStyle/>
          <a:p>
            <a:pPr algn="ctr"/>
            <a:r>
              <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rPr>
              <a:t>BIBLIOGRAPHY</a:t>
            </a:r>
            <a:endPar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2297416" y="5226939"/>
            <a:ext cx="1980021" cy="523216"/>
          </a:xfrm>
          <a:prstGeom prst="rect">
            <a:avLst/>
          </a:prstGeom>
          <a:noFill/>
        </p:spPr>
        <p:txBody>
          <a:bodyPr wrap="none" lIns="91436" tIns="45718" rIns="91436" bIns="45718"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目标与内容</a:t>
            </a:r>
            <a:endParaRPr lang="zh-CN" altLang="en-US" dirty="0"/>
          </a:p>
        </p:txBody>
      </p:sp>
      <p:sp>
        <p:nvSpPr>
          <p:cNvPr id="44" name="矩形 43"/>
          <p:cNvSpPr/>
          <p:nvPr/>
        </p:nvSpPr>
        <p:spPr>
          <a:xfrm>
            <a:off x="2701809" y="5838704"/>
            <a:ext cx="1192946" cy="415494"/>
          </a:xfrm>
          <a:prstGeom prst="rect">
            <a:avLst/>
          </a:prstGeom>
        </p:spPr>
        <p:txBody>
          <a:bodyPr wrap="none" lIns="91436" tIns="45718" rIns="91436" bIns="45718">
            <a:spAutoFit/>
          </a:bodyPr>
          <a:lstStyle/>
          <a:p>
            <a:pPr algn="ctr"/>
            <a:r>
              <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rPr>
              <a:t>Content &amp; Goal</a:t>
            </a:r>
            <a:endPar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endPar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667288" y="5240174"/>
            <a:ext cx="1620948" cy="523216"/>
          </a:xfrm>
          <a:prstGeom prst="rect">
            <a:avLst/>
          </a:prstGeom>
          <a:noFill/>
        </p:spPr>
        <p:txBody>
          <a:bodyPr wrap="none" lIns="91436" tIns="45718" rIns="91436" bIns="45718"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工作计划</a:t>
            </a:r>
            <a:endParaRPr lang="zh-CN" altLang="en-US" dirty="0"/>
          </a:p>
        </p:txBody>
      </p:sp>
      <p:sp>
        <p:nvSpPr>
          <p:cNvPr id="46" name="矩形 45"/>
          <p:cNvSpPr/>
          <p:nvPr/>
        </p:nvSpPr>
        <p:spPr>
          <a:xfrm>
            <a:off x="5139066" y="5842552"/>
            <a:ext cx="1079133" cy="253912"/>
          </a:xfrm>
          <a:prstGeom prst="rect">
            <a:avLst/>
          </a:prstGeom>
        </p:spPr>
        <p:txBody>
          <a:bodyPr wrap="none" lIns="91436" tIns="45718" rIns="91436" bIns="45718">
            <a:spAutoFit/>
          </a:bodyPr>
          <a:lstStyle/>
          <a:p>
            <a:pPr algn="ctr"/>
            <a:r>
              <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rPr>
              <a:t>Research Plan</a:t>
            </a:r>
            <a:endPar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27377" y="247904"/>
            <a:ext cx="1015663" cy="1758920"/>
          </a:xfrm>
          <a:prstGeom prst="rect">
            <a:avLst/>
          </a:prstGeom>
          <a:noFill/>
        </p:spPr>
        <p:txBody>
          <a:bodyPr vert="eaVert" wrap="square" rtlCol="0">
            <a:spAutoFit/>
          </a:bodyPr>
          <a:lstStyle/>
          <a:p>
            <a:pPr algn="dist"/>
            <a:r>
              <a:rPr lang="zh-CN" altLang="en-US" sz="5400" b="1" dirty="0">
                <a:solidFill>
                  <a:schemeClr val="bg1"/>
                </a:solidFill>
                <a:latin typeface="微软雅黑" panose="020B0503020204020204" pitchFamily="34" charset="-122"/>
                <a:ea typeface="微软雅黑" panose="020B0503020204020204" pitchFamily="34" charset="-122"/>
              </a:rPr>
              <a:t>目录</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0">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4000" y="201683"/>
            <a:ext cx="898070" cy="523220"/>
            <a:chOff x="-254000" y="201683"/>
            <a:chExt cx="898070" cy="523220"/>
          </a:xfrm>
        </p:grpSpPr>
        <p:sp>
          <p:nvSpPr>
            <p:cNvPr id="14" name="圆角矩形 13"/>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4</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16" name="文本框 15"/>
          <p:cNvSpPr txBox="1"/>
          <p:nvPr/>
        </p:nvSpPr>
        <p:spPr>
          <a:xfrm>
            <a:off x="701167" y="144940"/>
            <a:ext cx="3057239"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研究目标与内容</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6505" y="217491"/>
            <a:ext cx="10128992" cy="439541"/>
            <a:chOff x="3796505" y="217491"/>
            <a:chExt cx="10128992" cy="439541"/>
          </a:xfrm>
        </p:grpSpPr>
        <p:sp>
          <p:nvSpPr>
            <p:cNvPr id="13" name="圆角矩形 12"/>
            <p:cNvSpPr/>
            <p:nvPr/>
          </p:nvSpPr>
          <p:spPr>
            <a:xfrm>
              <a:off x="3796505" y="217491"/>
              <a:ext cx="8909791"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flipV="1">
              <a:off x="38416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3909312" y="227083"/>
              <a:ext cx="2033818"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Research Content &amp; Goal</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830302" y="1428535"/>
            <a:ext cx="3998348" cy="374513"/>
            <a:chOff x="7797588" y="2218417"/>
            <a:chExt cx="3480012" cy="374513"/>
          </a:xfrm>
        </p:grpSpPr>
        <p:sp>
          <p:nvSpPr>
            <p:cNvPr id="38" name="矩形 37"/>
            <p:cNvSpPr/>
            <p:nvPr/>
          </p:nvSpPr>
          <p:spPr>
            <a:xfrm>
              <a:off x="7797589" y="2232930"/>
              <a:ext cx="3480011" cy="36000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文本框 38"/>
            <p:cNvSpPr txBox="1"/>
            <p:nvPr/>
          </p:nvSpPr>
          <p:spPr>
            <a:xfrm>
              <a:off x="7797588" y="2218417"/>
              <a:ext cx="3009705" cy="369328"/>
            </a:xfrm>
            <a:prstGeom prst="rect">
              <a:avLst/>
            </a:prstGeom>
            <a:noFill/>
          </p:spPr>
          <p:txBody>
            <a:bodyPr wrap="none" lIns="91436" tIns="45718" rIns="91436" bIns="45718"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研究内容</a:t>
              </a:r>
              <a:r>
                <a:rPr lang="en-US" altLang="zh-CN" dirty="0">
                  <a:solidFill>
                    <a:schemeClr val="bg1"/>
                  </a:solidFill>
                  <a:latin typeface="微软雅黑" panose="020B0503020204020204" pitchFamily="34" charset="-122"/>
                  <a:ea typeface="微软雅黑" panose="020B0503020204020204" pitchFamily="34" charset="-122"/>
                </a:rPr>
                <a:t>3 </a:t>
              </a:r>
              <a:r>
                <a:rPr lang="zh-CN" altLang="en-US" dirty="0">
                  <a:solidFill>
                    <a:schemeClr val="bg1"/>
                  </a:solidFill>
                  <a:latin typeface="微软雅黑" panose="020B0503020204020204" pitchFamily="34" charset="-122"/>
                  <a:ea typeface="微软雅黑" panose="020B0503020204020204" pitchFamily="34" charset="-122"/>
                </a:rPr>
                <a:t>： 类数据结构图表库</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3" name="文本框 2"/>
          <p:cNvSpPr txBox="1"/>
          <p:nvPr/>
        </p:nvSpPr>
        <p:spPr>
          <a:xfrm>
            <a:off x="830302" y="2139351"/>
            <a:ext cx="10083800" cy="605294"/>
          </a:xfrm>
          <a:prstGeom prst="rect">
            <a:avLst/>
          </a:prstGeom>
          <a:noFill/>
        </p:spPr>
        <p:txBody>
          <a:bodyPr wrap="square" rtlCol="0">
            <a:spAutoFit/>
          </a:bodyPr>
          <a:lstStyle/>
          <a:p>
            <a:pPr lvl="0" algn="just">
              <a:lnSpc>
                <a:spcPts val="2000"/>
              </a:lnSpc>
            </a:pPr>
            <a:r>
              <a:rPr lang="zh-CN" altLang="en-US" sz="1600" kern="100" dirty="0">
                <a:effectLst/>
                <a:latin typeface="微软雅黑" panose="020B0503020204020204" pitchFamily="34" charset="-122"/>
                <a:ea typeface="微软雅黑" panose="020B0503020204020204" pitchFamily="34" charset="-122"/>
              </a:rPr>
              <a:t>考虑到几乎所有算法的实现都需要依赖于某一种或多种数据结构，因此我只需要实现基础的类似的数据结构图表，并且提供该类数据结构常用的接口，就能让用户按自己的意愿实现各种各样的算法。</a:t>
            </a:r>
            <a:endParaRPr lang="zh-CN" altLang="zh-CN" sz="1600" kern="100" dirty="0">
              <a:effectLst/>
              <a:latin typeface="微软雅黑" panose="020B0503020204020204" pitchFamily="34" charset="-122"/>
              <a:ea typeface="微软雅黑" panose="020B0503020204020204" pitchFamily="34" charset="-122"/>
            </a:endParaRPr>
          </a:p>
        </p:txBody>
      </p:sp>
      <p:grpSp>
        <p:nvGrpSpPr>
          <p:cNvPr id="19" name="组合 18"/>
          <p:cNvGrpSpPr/>
          <p:nvPr/>
        </p:nvGrpSpPr>
        <p:grpSpPr>
          <a:xfrm>
            <a:off x="830302" y="3241743"/>
            <a:ext cx="3998348" cy="374513"/>
            <a:chOff x="7797588" y="2218417"/>
            <a:chExt cx="3480012" cy="374513"/>
          </a:xfrm>
        </p:grpSpPr>
        <p:sp>
          <p:nvSpPr>
            <p:cNvPr id="20" name="矩形 19"/>
            <p:cNvSpPr/>
            <p:nvPr/>
          </p:nvSpPr>
          <p:spPr>
            <a:xfrm>
              <a:off x="7797589" y="2232930"/>
              <a:ext cx="3480011" cy="36000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文本框 20"/>
            <p:cNvSpPr txBox="1"/>
            <p:nvPr/>
          </p:nvSpPr>
          <p:spPr>
            <a:xfrm>
              <a:off x="7797588" y="2218417"/>
              <a:ext cx="1767982" cy="369328"/>
            </a:xfrm>
            <a:prstGeom prst="rect">
              <a:avLst/>
            </a:prstGeom>
            <a:noFill/>
          </p:spPr>
          <p:txBody>
            <a:bodyPr wrap="none" lIns="91436" tIns="45718" rIns="91436" bIns="45718"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可行性验证示例：</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22" name="文本框 21"/>
          <p:cNvSpPr txBox="1"/>
          <p:nvPr/>
        </p:nvSpPr>
        <p:spPr>
          <a:xfrm>
            <a:off x="830302" y="3924317"/>
            <a:ext cx="3998347" cy="1102994"/>
          </a:xfrm>
          <a:prstGeom prst="rect">
            <a:avLst/>
          </a:prstGeom>
          <a:noFill/>
        </p:spPr>
        <p:txBody>
          <a:bodyPr wrap="square" rtlCol="0">
            <a:spAutoFit/>
          </a:bodyPr>
          <a:lstStyle/>
          <a:p>
            <a:pPr lvl="0" algn="just">
              <a:lnSpc>
                <a:spcPts val="2000"/>
              </a:lnSpc>
            </a:pPr>
            <a:r>
              <a:rPr lang="zh-CN" altLang="en-US" sz="1600" kern="100" dirty="0">
                <a:latin typeface="微软雅黑" panose="020B0503020204020204" pitchFamily="34" charset="-122"/>
                <a:ea typeface="微软雅黑" panose="020B0503020204020204" pitchFamily="34" charset="-122"/>
              </a:rPr>
              <a:t>如图所示，</a:t>
            </a:r>
            <a:r>
              <a:rPr lang="en-US" altLang="zh-CN" sz="1600" kern="100" dirty="0" err="1">
                <a:latin typeface="微软雅黑" panose="020B0503020204020204" pitchFamily="34" charset="-122"/>
                <a:ea typeface="微软雅黑" panose="020B0503020204020204" pitchFamily="34" charset="-122"/>
              </a:rPr>
              <a:t>DsArray</a:t>
            </a:r>
            <a:r>
              <a:rPr lang="zh-CN" altLang="en-US" sz="1600" kern="100" dirty="0">
                <a:latin typeface="微软雅黑" panose="020B0503020204020204" pitchFamily="34" charset="-122"/>
                <a:ea typeface="微软雅黑" panose="020B0503020204020204" pitchFamily="34" charset="-122"/>
              </a:rPr>
              <a:t>代表一个类数组的结构。初始化数组值为</a:t>
            </a:r>
            <a:r>
              <a:rPr lang="en-US" altLang="zh-CN" sz="1600" kern="100" dirty="0">
                <a:latin typeface="微软雅黑" panose="020B0503020204020204" pitchFamily="34" charset="-122"/>
                <a:ea typeface="微软雅黑" panose="020B0503020204020204" pitchFamily="34" charset="-122"/>
              </a:rPr>
              <a:t>[5, 4, 3, 2, 1], </a:t>
            </a:r>
            <a:r>
              <a:rPr lang="zh-CN" altLang="en-US" sz="1600" kern="100" dirty="0">
                <a:latin typeface="微软雅黑" panose="020B0503020204020204" pitchFamily="34" charset="-122"/>
                <a:ea typeface="微软雅黑" panose="020B0503020204020204" pitchFamily="34" charset="-122"/>
              </a:rPr>
              <a:t>随后依次在数组末尾推入</a:t>
            </a:r>
            <a:r>
              <a:rPr lang="en-US" altLang="zh-CN" sz="1600" kern="100" dirty="0">
                <a:latin typeface="微软雅黑" panose="020B0503020204020204" pitchFamily="34" charset="-122"/>
                <a:ea typeface="微软雅黑" panose="020B0503020204020204" pitchFamily="34" charset="-122"/>
              </a:rPr>
              <a:t>15</a:t>
            </a:r>
            <a:r>
              <a:rPr lang="zh-CN" altLang="en-US" sz="1600" kern="100" dirty="0">
                <a:latin typeface="微软雅黑" panose="020B0503020204020204" pitchFamily="34" charset="-122"/>
                <a:ea typeface="微软雅黑" panose="020B0503020204020204" pitchFamily="34" charset="-122"/>
              </a:rPr>
              <a:t>，</a:t>
            </a:r>
            <a:r>
              <a:rPr lang="en-US" altLang="zh-CN" sz="1600" kern="100" dirty="0">
                <a:latin typeface="微软雅黑" panose="020B0503020204020204" pitchFamily="34" charset="-122"/>
                <a:ea typeface="微软雅黑" panose="020B0503020204020204" pitchFamily="34" charset="-122"/>
              </a:rPr>
              <a:t>30</a:t>
            </a:r>
            <a:r>
              <a:rPr lang="zh-CN" altLang="en-US" sz="1600" kern="100" dirty="0">
                <a:latin typeface="微软雅黑" panose="020B0503020204020204" pitchFamily="34" charset="-122"/>
                <a:ea typeface="微软雅黑" panose="020B0503020204020204" pitchFamily="34" charset="-122"/>
              </a:rPr>
              <a:t>，并且将整个数组排序</a:t>
            </a:r>
            <a:r>
              <a:rPr lang="en-US" altLang="zh-CN" sz="1600" kern="100" dirty="0">
                <a:latin typeface="微软雅黑" panose="020B0503020204020204" pitchFamily="34" charset="-122"/>
                <a:ea typeface="微软雅黑" panose="020B0503020204020204" pitchFamily="34" charset="-122"/>
              </a:rPr>
              <a:t>(</a:t>
            </a:r>
            <a:r>
              <a:rPr lang="zh-CN" altLang="en-US" sz="1600" kern="100" dirty="0">
                <a:latin typeface="微软雅黑" panose="020B0503020204020204" pitchFamily="34" charset="-122"/>
                <a:ea typeface="微软雅黑" panose="020B0503020204020204" pitchFamily="34" charset="-122"/>
              </a:rPr>
              <a:t>默认升序</a:t>
            </a:r>
            <a:r>
              <a:rPr lang="en-US" altLang="zh-CN" sz="1600" kern="100" dirty="0">
                <a:latin typeface="微软雅黑" panose="020B0503020204020204" pitchFamily="34" charset="-122"/>
                <a:ea typeface="微软雅黑" panose="020B0503020204020204" pitchFamily="34" charset="-122"/>
              </a:rPr>
              <a:t>)</a:t>
            </a:r>
            <a:r>
              <a:rPr lang="zh-CN" altLang="en-US" sz="1600" kern="100" dirty="0">
                <a:latin typeface="微软雅黑" panose="020B0503020204020204" pitchFamily="34" charset="-122"/>
                <a:ea typeface="微软雅黑" panose="020B0503020204020204" pitchFamily="34" charset="-122"/>
              </a:rPr>
              <a:t>。</a:t>
            </a:r>
            <a:endParaRPr lang="en-US" altLang="zh-CN" sz="1600" kern="100" dirty="0">
              <a:latin typeface="微软雅黑" panose="020B0503020204020204" pitchFamily="34" charset="-122"/>
              <a:ea typeface="微软雅黑" panose="020B0503020204020204" pitchFamily="34" charset="-122"/>
            </a:endParaRPr>
          </a:p>
        </p:txBody>
      </p:sp>
      <p:pic>
        <p:nvPicPr>
          <p:cNvPr id="27" name="图片 26"/>
          <p:cNvPicPr>
            <a:picLocks noChangeAspect="1"/>
          </p:cNvPicPr>
          <p:nvPr/>
        </p:nvPicPr>
        <p:blipFill>
          <a:blip r:embed="rId1"/>
          <a:stretch>
            <a:fillRect/>
          </a:stretch>
        </p:blipFill>
        <p:spPr>
          <a:xfrm>
            <a:off x="8356395" y="3385337"/>
            <a:ext cx="3628571" cy="2180952"/>
          </a:xfrm>
          <a:prstGeom prst="rect">
            <a:avLst/>
          </a:prstGeom>
        </p:spPr>
      </p:pic>
      <p:pic>
        <p:nvPicPr>
          <p:cNvPr id="28" name="1647431906266">
            <a:hlinkClick r:id="" action="ppaction://media"/>
          </p:cNvPr>
          <p:cNvPicPr>
            <a:picLocks noChangeAspect="1"/>
          </p:cNvPicPr>
          <p:nvPr>
            <a:videoFile r:link="rId2"/>
            <p:extLst>
              <p:ext uri="{DAA4B4D4-6D71-4841-9C94-3DE7FCFB9230}">
                <p14:media xmlns:p14="http://schemas.microsoft.com/office/powerpoint/2010/main" r:embed="rId3"/>
              </p:ext>
            </p:extLst>
          </p:nvPr>
        </p:nvPicPr>
        <p:blipFill>
          <a:blip r:embed="rId4"/>
          <a:stretch>
            <a:fillRect/>
          </a:stretch>
        </p:blipFill>
        <p:spPr>
          <a:xfrm>
            <a:off x="5249701" y="3114258"/>
            <a:ext cx="2892675" cy="2723111"/>
          </a:xfrm>
          <a:prstGeom prst="rect">
            <a:avLst/>
          </a:prstGeom>
        </p:spPr>
      </p:pic>
    </p:spTree>
  </p:cSld>
  <p:clrMapOvr>
    <a:masterClrMapping/>
  </p:clrMapOvr>
  <p:transition spd="slow" advTm="0">
    <p:fade/>
  </p:transition>
  <p:timing>
    <p:tnLst>
      <p:par>
        <p:cTn id="1" dur="indefinite" restart="never" nodeType="tmRoot">
          <p:childTnLst>
            <p:video>
              <p:cMediaNode vol="80000">
                <p:cTn id="2" fill="hold" display="0">
                  <p:stCondLst>
                    <p:cond delay="indefinite"/>
                  </p:stCondLst>
                </p:cTn>
                <p:tgtEl>
                  <p:spTgt spid="28"/>
                </p:tgtEl>
              </p:cMediaNode>
            </p:vide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857500" y="2686050"/>
            <a:ext cx="9334500" cy="129540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857500" y="4133850"/>
            <a:ext cx="8210550" cy="9525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123950" y="2686050"/>
            <a:ext cx="1543050" cy="1543050"/>
            <a:chOff x="1123950" y="2686050"/>
            <a:chExt cx="1543050" cy="1543050"/>
          </a:xfrm>
        </p:grpSpPr>
        <p:sp>
          <p:nvSpPr>
            <p:cNvPr id="7" name="矩形 6"/>
            <p:cNvSpPr/>
            <p:nvPr/>
          </p:nvSpPr>
          <p:spPr>
            <a:xfrm>
              <a:off x="1123950" y="2686050"/>
              <a:ext cx="1543050" cy="154305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407285" y="2903577"/>
              <a:ext cx="976380" cy="1107996"/>
            </a:xfrm>
            <a:prstGeom prst="rect">
              <a:avLst/>
            </a:prstGeom>
            <a:noFill/>
          </p:spPr>
          <p:txBody>
            <a:bodyPr wrap="square" rtlCol="0">
              <a:spAutoFit/>
            </a:bodyPr>
            <a:lstStyle/>
            <a:p>
              <a:pPr algn="ctr"/>
              <a:r>
                <a:rPr lang="en-US" altLang="zh-CN" sz="6600" b="1" dirty="0">
                  <a:solidFill>
                    <a:schemeClr val="bg1"/>
                  </a:solidFill>
                  <a:latin typeface="微软雅黑" panose="020B0503020204020204" pitchFamily="34" charset="-122"/>
                  <a:ea typeface="微软雅黑" panose="020B0503020204020204" pitchFamily="34" charset="-122"/>
                </a:rPr>
                <a:t>5</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2950335" y="2750022"/>
            <a:ext cx="2646870" cy="830993"/>
          </a:xfrm>
          <a:prstGeom prst="rect">
            <a:avLst/>
          </a:prstGeom>
          <a:noFill/>
        </p:spPr>
        <p:txBody>
          <a:bodyPr wrap="none" lIns="91436" tIns="45718" rIns="91436" bIns="45718" rtlCol="0">
            <a:spAutoFit/>
          </a:bodyPr>
          <a:lstStyle>
            <a:defPPr>
              <a:defRPr lang="zh-CN"/>
            </a:defPPr>
            <a:lvl1pP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a:t>工作计划</a:t>
            </a:r>
            <a:endParaRPr lang="zh-CN" altLang="en-US" dirty="0"/>
          </a:p>
        </p:txBody>
      </p:sp>
      <p:sp>
        <p:nvSpPr>
          <p:cNvPr id="12" name="矩形 11"/>
          <p:cNvSpPr/>
          <p:nvPr/>
        </p:nvSpPr>
        <p:spPr>
          <a:xfrm>
            <a:off x="2950335" y="3548751"/>
            <a:ext cx="1711678"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Plan</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4000" y="201683"/>
            <a:ext cx="898070" cy="523220"/>
            <a:chOff x="-254000" y="201683"/>
            <a:chExt cx="898070" cy="523220"/>
          </a:xfrm>
        </p:grpSpPr>
        <p:sp>
          <p:nvSpPr>
            <p:cNvPr id="5" name="圆角矩形 4"/>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5</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工作计划</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2965397" y="217491"/>
            <a:ext cx="10096500" cy="439541"/>
            <a:chOff x="2965397" y="217491"/>
            <a:chExt cx="10096500" cy="439541"/>
          </a:xfrm>
        </p:grpSpPr>
        <p:sp>
          <p:nvSpPr>
            <p:cNvPr id="4" name="圆角矩形 3"/>
            <p:cNvSpPr/>
            <p:nvPr/>
          </p:nvSpPr>
          <p:spPr>
            <a:xfrm>
              <a:off x="2965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978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3008523" y="248633"/>
            <a:ext cx="1198911"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Research Plan</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669310" y="1326462"/>
            <a:ext cx="4433795" cy="1038774"/>
            <a:chOff x="724910" y="1326462"/>
            <a:chExt cx="4433795" cy="1038774"/>
          </a:xfrm>
        </p:grpSpPr>
        <p:grpSp>
          <p:nvGrpSpPr>
            <p:cNvPr id="70" name="组合 69"/>
            <p:cNvGrpSpPr/>
            <p:nvPr/>
          </p:nvGrpSpPr>
          <p:grpSpPr>
            <a:xfrm>
              <a:off x="724910" y="1326462"/>
              <a:ext cx="1152128" cy="1038774"/>
              <a:chOff x="5424755" y="1340768"/>
              <a:chExt cx="670560" cy="604586"/>
            </a:xfrm>
          </p:grpSpPr>
          <p:grpSp>
            <p:nvGrpSpPr>
              <p:cNvPr id="71" name="组合 70"/>
              <p:cNvGrpSpPr/>
              <p:nvPr/>
            </p:nvGrpSpPr>
            <p:grpSpPr>
              <a:xfrm>
                <a:off x="5424755" y="1340768"/>
                <a:ext cx="670560" cy="604586"/>
                <a:chOff x="5424755" y="1340768"/>
                <a:chExt cx="670560" cy="604586"/>
              </a:xfrm>
            </p:grpSpPr>
            <p:grpSp>
              <p:nvGrpSpPr>
                <p:cNvPr id="73" name="组合 72"/>
                <p:cNvGrpSpPr/>
                <p:nvPr/>
              </p:nvGrpSpPr>
              <p:grpSpPr>
                <a:xfrm>
                  <a:off x="5424755" y="1340768"/>
                  <a:ext cx="670560" cy="604586"/>
                  <a:chOff x="3720691" y="2824413"/>
                  <a:chExt cx="1341120" cy="1209172"/>
                </a:xfrm>
              </p:grpSpPr>
              <p:sp>
                <p:nvSpPr>
                  <p:cNvPr id="7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ctr" anchorCtr="0" compatLnSpc="1"/>
                  <a:lstStyle/>
                  <a:p>
                    <a:endParaRPr lang="zh-CN" altLang="en-US">
                      <a:solidFill>
                        <a:srgbClr val="414455"/>
                      </a:solidFill>
                    </a:endParaRPr>
                  </a:p>
                </p:txBody>
              </p:sp>
              <p:sp>
                <p:nvSpPr>
                  <p:cNvPr id="7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ctr" anchorCtr="0" compatLnSpc="1"/>
                  <a:lstStyle/>
                  <a:p>
                    <a:endParaRPr lang="zh-CN" altLang="en-US">
                      <a:solidFill>
                        <a:srgbClr val="414455"/>
                      </a:solidFill>
                    </a:endParaRPr>
                  </a:p>
                </p:txBody>
              </p:sp>
            </p:grpSp>
            <p:sp>
              <p:nvSpPr>
                <p:cNvPr id="74"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ctr" anchorCtr="0" compatLnSpc="1"/>
                <a:lstStyle/>
                <a:p>
                  <a:endParaRPr lang="zh-CN" altLang="en-US">
                    <a:solidFill>
                      <a:srgbClr val="414455"/>
                    </a:solidFill>
                  </a:endParaRPr>
                </a:p>
              </p:txBody>
            </p:sp>
          </p:grpSp>
          <p:sp>
            <p:nvSpPr>
              <p:cNvPr id="72" name="TextBox 7"/>
              <p:cNvSpPr>
                <a:spLocks noChangeArrowheads="1"/>
              </p:cNvSpPr>
              <p:nvPr/>
            </p:nvSpPr>
            <p:spPr bwMode="auto">
              <a:xfrm>
                <a:off x="5472003" y="1508408"/>
                <a:ext cx="576064" cy="250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spAutoFit/>
              </a:bodyPr>
              <a:lstStyle/>
              <a:p>
                <a:pPr algn="ctr" fontAlgn="auto">
                  <a:spcBef>
                    <a:spcPts val="0"/>
                  </a:spcBef>
                  <a:spcAft>
                    <a:spcPts val="0"/>
                  </a:spcAft>
                  <a:defRPr/>
                </a:pPr>
                <a:r>
                  <a:rPr lang="en-US" altLang="zh-CN" sz="28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rPr>
                  <a:t>01</a:t>
                </a:r>
                <a:endParaRPr lang="zh-CN" altLang="en-US" sz="28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endParaRPr>
              </a:p>
            </p:txBody>
          </p:sp>
        </p:grpSp>
        <p:sp>
          <p:nvSpPr>
            <p:cNvPr id="81" name="矩形 80"/>
            <p:cNvSpPr/>
            <p:nvPr/>
          </p:nvSpPr>
          <p:spPr>
            <a:xfrm>
              <a:off x="2269138" y="1350862"/>
              <a:ext cx="2385512" cy="369324"/>
            </a:xfrm>
            <a:prstGeom prst="rect">
              <a:avLst/>
            </a:prstGeom>
          </p:spPr>
          <p:txBody>
            <a:bodyPr vert="horz" wrap="square" lIns="91431" tIns="45716" rIns="91431" bIns="45716" numCol="1" anchor="ctr">
              <a:spAutoFit/>
            </a:bodyPr>
            <a:lstStyle/>
            <a:p>
              <a:r>
                <a:rPr lang="en-US" altLang="zh-CN" b="1" dirty="0">
                  <a:solidFill>
                    <a:srgbClr val="414455"/>
                  </a:solidFill>
                  <a:latin typeface="微软雅黑" panose="020B0503020204020204" pitchFamily="34" charset="-122"/>
                  <a:ea typeface="微软雅黑" panose="020B0503020204020204" pitchFamily="34" charset="-122"/>
                </a:rPr>
                <a:t>02/17 ~ 02/28</a:t>
              </a:r>
              <a:endParaRPr lang="en-US" altLang="zh-CN" b="1" dirty="0">
                <a:solidFill>
                  <a:srgbClr val="414455"/>
                </a:solidFill>
                <a:latin typeface="微软雅黑" panose="020B0503020204020204" pitchFamily="34" charset="-122"/>
                <a:ea typeface="微软雅黑" panose="020B0503020204020204" pitchFamily="34" charset="-122"/>
              </a:endParaRPr>
            </a:p>
          </p:txBody>
        </p:sp>
        <p:sp>
          <p:nvSpPr>
            <p:cNvPr id="82" name="矩形 47"/>
            <p:cNvSpPr>
              <a:spLocks noChangeArrowheads="1"/>
            </p:cNvSpPr>
            <p:nvPr/>
          </p:nvSpPr>
          <p:spPr bwMode="auto">
            <a:xfrm>
              <a:off x="2268450" y="1684825"/>
              <a:ext cx="2890255" cy="58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1" tIns="45716" rIns="91431" bIns="45716" numCol="1" anchor="ct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nSpc>
                  <a:spcPct val="120000"/>
                </a:lnSpc>
                <a:spcBef>
                  <a:spcPct val="0"/>
                </a:spcBef>
                <a:buNone/>
              </a:pPr>
              <a:r>
                <a:rPr lang="zh-CN" altLang="en-US" sz="1400" dirty="0">
                  <a:sym typeface="微软雅黑" panose="020B0503020204020204" pitchFamily="34" charset="-122"/>
                </a:rPr>
                <a:t>查阅国内外相关文献相关资料，完成开题报告和开题答辩。</a:t>
              </a:r>
              <a:endParaRPr lang="zh-CN" altLang="en-US" sz="1400" dirty="0">
                <a:sym typeface="微软雅黑" panose="020B0503020204020204" pitchFamily="34" charset="-122"/>
              </a:endParaRPr>
            </a:p>
          </p:txBody>
        </p:sp>
      </p:grpSp>
      <p:grpSp>
        <p:nvGrpSpPr>
          <p:cNvPr id="131" name="组合 130"/>
          <p:cNvGrpSpPr/>
          <p:nvPr/>
        </p:nvGrpSpPr>
        <p:grpSpPr>
          <a:xfrm>
            <a:off x="1704305" y="3181151"/>
            <a:ext cx="4433795" cy="1038774"/>
            <a:chOff x="724910" y="1326462"/>
            <a:chExt cx="4433795" cy="1038774"/>
          </a:xfrm>
        </p:grpSpPr>
        <p:grpSp>
          <p:nvGrpSpPr>
            <p:cNvPr id="132" name="组合 131"/>
            <p:cNvGrpSpPr/>
            <p:nvPr/>
          </p:nvGrpSpPr>
          <p:grpSpPr>
            <a:xfrm>
              <a:off x="724910" y="1326462"/>
              <a:ext cx="1152128" cy="1038774"/>
              <a:chOff x="5424755" y="1340768"/>
              <a:chExt cx="670560" cy="604586"/>
            </a:xfrm>
          </p:grpSpPr>
          <p:grpSp>
            <p:nvGrpSpPr>
              <p:cNvPr id="135" name="组合 134"/>
              <p:cNvGrpSpPr/>
              <p:nvPr/>
            </p:nvGrpSpPr>
            <p:grpSpPr>
              <a:xfrm>
                <a:off x="5424755" y="1340768"/>
                <a:ext cx="670560" cy="604586"/>
                <a:chOff x="5424755" y="1340768"/>
                <a:chExt cx="670560" cy="604586"/>
              </a:xfrm>
            </p:grpSpPr>
            <p:grpSp>
              <p:nvGrpSpPr>
                <p:cNvPr id="137" name="组合 136"/>
                <p:cNvGrpSpPr/>
                <p:nvPr/>
              </p:nvGrpSpPr>
              <p:grpSpPr>
                <a:xfrm>
                  <a:off x="5424755" y="1340768"/>
                  <a:ext cx="670560" cy="604586"/>
                  <a:chOff x="3720691" y="2824413"/>
                  <a:chExt cx="1341120" cy="1209172"/>
                </a:xfrm>
              </p:grpSpPr>
              <p:sp>
                <p:nvSpPr>
                  <p:cNvPr id="13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ctr" anchorCtr="0" compatLnSpc="1"/>
                  <a:lstStyle/>
                  <a:p>
                    <a:endParaRPr lang="zh-CN" altLang="en-US">
                      <a:solidFill>
                        <a:srgbClr val="414455"/>
                      </a:solidFill>
                    </a:endParaRPr>
                  </a:p>
                </p:txBody>
              </p:sp>
              <p:sp>
                <p:nvSpPr>
                  <p:cNvPr id="140"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ctr" anchorCtr="0" compatLnSpc="1"/>
                  <a:lstStyle/>
                  <a:p>
                    <a:endParaRPr lang="zh-CN" altLang="en-US">
                      <a:solidFill>
                        <a:srgbClr val="414455"/>
                      </a:solidFill>
                    </a:endParaRPr>
                  </a:p>
                </p:txBody>
              </p:sp>
            </p:grpSp>
            <p:sp>
              <p:nvSpPr>
                <p:cNvPr id="138"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ctr" anchorCtr="0" compatLnSpc="1"/>
                <a:lstStyle/>
                <a:p>
                  <a:endParaRPr lang="zh-CN" altLang="en-US">
                    <a:solidFill>
                      <a:srgbClr val="414455"/>
                    </a:solidFill>
                  </a:endParaRPr>
                </a:p>
              </p:txBody>
            </p:sp>
          </p:grpSp>
          <p:sp>
            <p:nvSpPr>
              <p:cNvPr id="136" name="TextBox 7"/>
              <p:cNvSpPr>
                <a:spLocks noChangeArrowheads="1"/>
              </p:cNvSpPr>
              <p:nvPr/>
            </p:nvSpPr>
            <p:spPr bwMode="auto">
              <a:xfrm>
                <a:off x="5472003" y="1508408"/>
                <a:ext cx="576064" cy="250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spAutoFit/>
              </a:bodyPr>
              <a:lstStyle/>
              <a:p>
                <a:pPr algn="ctr" fontAlgn="auto">
                  <a:spcBef>
                    <a:spcPts val="0"/>
                  </a:spcBef>
                  <a:spcAft>
                    <a:spcPts val="0"/>
                  </a:spcAft>
                  <a:defRPr/>
                </a:pPr>
                <a:r>
                  <a:rPr lang="en-US" altLang="zh-CN" sz="28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rPr>
                  <a:t>02</a:t>
                </a:r>
                <a:endParaRPr lang="zh-CN" altLang="en-US" sz="28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endParaRPr>
              </a:p>
            </p:txBody>
          </p:sp>
        </p:grpSp>
        <p:sp>
          <p:nvSpPr>
            <p:cNvPr id="133" name="矩形 132"/>
            <p:cNvSpPr/>
            <p:nvPr/>
          </p:nvSpPr>
          <p:spPr>
            <a:xfrm>
              <a:off x="2269138" y="1350862"/>
              <a:ext cx="2385512" cy="369324"/>
            </a:xfrm>
            <a:prstGeom prst="rect">
              <a:avLst/>
            </a:prstGeom>
          </p:spPr>
          <p:txBody>
            <a:bodyPr vert="horz" wrap="square" lIns="91431" tIns="45716" rIns="91431" bIns="45716" numCol="1" anchor="ctr">
              <a:spAutoFit/>
            </a:bodyPr>
            <a:lstStyle/>
            <a:p>
              <a:r>
                <a:rPr lang="en-US" altLang="zh-CN" b="1" dirty="0">
                  <a:solidFill>
                    <a:srgbClr val="414455"/>
                  </a:solidFill>
                  <a:latin typeface="微软雅黑" panose="020B0503020204020204" pitchFamily="34" charset="-122"/>
                  <a:ea typeface="微软雅黑" panose="020B0503020204020204" pitchFamily="34" charset="-122"/>
                </a:rPr>
                <a:t>03/01 ~ 03/15</a:t>
              </a:r>
              <a:endParaRPr lang="en-US" altLang="zh-CN" b="1" dirty="0">
                <a:solidFill>
                  <a:srgbClr val="414455"/>
                </a:solidFill>
                <a:latin typeface="微软雅黑" panose="020B0503020204020204" pitchFamily="34" charset="-122"/>
                <a:ea typeface="微软雅黑" panose="020B0503020204020204" pitchFamily="34" charset="-122"/>
              </a:endParaRPr>
            </a:p>
          </p:txBody>
        </p:sp>
        <p:sp>
          <p:nvSpPr>
            <p:cNvPr id="134" name="矩形 47"/>
            <p:cNvSpPr>
              <a:spLocks noChangeArrowheads="1"/>
            </p:cNvSpPr>
            <p:nvPr/>
          </p:nvSpPr>
          <p:spPr bwMode="auto">
            <a:xfrm>
              <a:off x="2268450" y="1814091"/>
              <a:ext cx="2890255" cy="328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1" tIns="45716" rIns="91431" bIns="45716" numCol="1" anchor="ct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nSpc>
                  <a:spcPct val="120000"/>
                </a:lnSpc>
                <a:spcBef>
                  <a:spcPct val="0"/>
                </a:spcBef>
                <a:buNone/>
              </a:pPr>
              <a:r>
                <a:rPr lang="zh-CN" altLang="en-US" sz="1400" dirty="0">
                  <a:sym typeface="微软雅黑" panose="020B0503020204020204" pitchFamily="34" charset="-122"/>
                </a:rPr>
                <a:t>初始化仓库，搭建网站基本框架</a:t>
              </a:r>
              <a:endParaRPr lang="zh-CN" altLang="en-US" sz="1400" dirty="0">
                <a:sym typeface="微软雅黑" panose="020B0503020204020204" pitchFamily="34" charset="-122"/>
              </a:endParaRPr>
            </a:p>
          </p:txBody>
        </p:sp>
      </p:grpSp>
      <p:grpSp>
        <p:nvGrpSpPr>
          <p:cNvPr id="141" name="组合 140"/>
          <p:cNvGrpSpPr/>
          <p:nvPr/>
        </p:nvGrpSpPr>
        <p:grpSpPr>
          <a:xfrm>
            <a:off x="2739300" y="5035840"/>
            <a:ext cx="4433795" cy="1038774"/>
            <a:chOff x="724910" y="1326462"/>
            <a:chExt cx="4433795" cy="1038774"/>
          </a:xfrm>
        </p:grpSpPr>
        <p:grpSp>
          <p:nvGrpSpPr>
            <p:cNvPr id="142" name="组合 141"/>
            <p:cNvGrpSpPr/>
            <p:nvPr/>
          </p:nvGrpSpPr>
          <p:grpSpPr>
            <a:xfrm>
              <a:off x="724910" y="1326462"/>
              <a:ext cx="1152128" cy="1038774"/>
              <a:chOff x="5424755" y="1340768"/>
              <a:chExt cx="670560" cy="604586"/>
            </a:xfrm>
          </p:grpSpPr>
          <p:grpSp>
            <p:nvGrpSpPr>
              <p:cNvPr id="145" name="组合 144"/>
              <p:cNvGrpSpPr/>
              <p:nvPr/>
            </p:nvGrpSpPr>
            <p:grpSpPr>
              <a:xfrm>
                <a:off x="5424755" y="1340768"/>
                <a:ext cx="670560" cy="604586"/>
                <a:chOff x="5424755" y="1340768"/>
                <a:chExt cx="670560" cy="604586"/>
              </a:xfrm>
            </p:grpSpPr>
            <p:grpSp>
              <p:nvGrpSpPr>
                <p:cNvPr id="147" name="组合 146"/>
                <p:cNvGrpSpPr/>
                <p:nvPr/>
              </p:nvGrpSpPr>
              <p:grpSpPr>
                <a:xfrm>
                  <a:off x="5424755" y="1340768"/>
                  <a:ext cx="670560" cy="604586"/>
                  <a:chOff x="3720691" y="2824413"/>
                  <a:chExt cx="1341120" cy="1209172"/>
                </a:xfrm>
              </p:grpSpPr>
              <p:sp>
                <p:nvSpPr>
                  <p:cNvPr id="14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ctr" anchorCtr="0" compatLnSpc="1"/>
                  <a:lstStyle/>
                  <a:p>
                    <a:endParaRPr lang="zh-CN" altLang="en-US">
                      <a:solidFill>
                        <a:srgbClr val="414455"/>
                      </a:solidFill>
                    </a:endParaRPr>
                  </a:p>
                </p:txBody>
              </p:sp>
              <p:sp>
                <p:nvSpPr>
                  <p:cNvPr id="150"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ctr" anchorCtr="0" compatLnSpc="1"/>
                  <a:lstStyle/>
                  <a:p>
                    <a:endParaRPr lang="zh-CN" altLang="en-US">
                      <a:solidFill>
                        <a:srgbClr val="414455"/>
                      </a:solidFill>
                    </a:endParaRPr>
                  </a:p>
                </p:txBody>
              </p:sp>
            </p:grpSp>
            <p:sp>
              <p:nvSpPr>
                <p:cNvPr id="148"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ctr" anchorCtr="0" compatLnSpc="1"/>
                <a:lstStyle/>
                <a:p>
                  <a:endParaRPr lang="zh-CN" altLang="en-US">
                    <a:solidFill>
                      <a:srgbClr val="414455"/>
                    </a:solidFill>
                  </a:endParaRPr>
                </a:p>
              </p:txBody>
            </p:sp>
          </p:grpSp>
          <p:sp>
            <p:nvSpPr>
              <p:cNvPr id="146" name="TextBox 7"/>
              <p:cNvSpPr>
                <a:spLocks noChangeArrowheads="1"/>
              </p:cNvSpPr>
              <p:nvPr/>
            </p:nvSpPr>
            <p:spPr bwMode="auto">
              <a:xfrm>
                <a:off x="5472003" y="1508408"/>
                <a:ext cx="576064" cy="250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spAutoFit/>
              </a:bodyPr>
              <a:lstStyle/>
              <a:p>
                <a:pPr algn="ctr" fontAlgn="auto">
                  <a:spcBef>
                    <a:spcPts val="0"/>
                  </a:spcBef>
                  <a:spcAft>
                    <a:spcPts val="0"/>
                  </a:spcAft>
                  <a:defRPr/>
                </a:pPr>
                <a:r>
                  <a:rPr lang="en-US" altLang="zh-CN" sz="28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rPr>
                  <a:t>03</a:t>
                </a:r>
                <a:endParaRPr lang="zh-CN" altLang="en-US" sz="28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endParaRPr>
              </a:p>
            </p:txBody>
          </p:sp>
        </p:grpSp>
        <p:sp>
          <p:nvSpPr>
            <p:cNvPr id="143" name="矩形 142"/>
            <p:cNvSpPr/>
            <p:nvPr/>
          </p:nvSpPr>
          <p:spPr>
            <a:xfrm>
              <a:off x="2269138" y="1350862"/>
              <a:ext cx="2385512" cy="369324"/>
            </a:xfrm>
            <a:prstGeom prst="rect">
              <a:avLst/>
            </a:prstGeom>
          </p:spPr>
          <p:txBody>
            <a:bodyPr vert="horz" wrap="square" lIns="91431" tIns="45716" rIns="91431" bIns="45716" numCol="1" anchor="ctr">
              <a:spAutoFit/>
            </a:bodyPr>
            <a:lstStyle/>
            <a:p>
              <a:r>
                <a:rPr lang="en-US" altLang="zh-CN" b="1" dirty="0">
                  <a:solidFill>
                    <a:srgbClr val="414455"/>
                  </a:solidFill>
                  <a:latin typeface="微软雅黑" panose="020B0503020204020204" pitchFamily="34" charset="-122"/>
                  <a:ea typeface="微软雅黑" panose="020B0503020204020204" pitchFamily="34" charset="-122"/>
                </a:rPr>
                <a:t>03/15 ~ 03/31</a:t>
              </a:r>
              <a:endParaRPr lang="en-US" altLang="zh-CN" b="1" dirty="0">
                <a:solidFill>
                  <a:srgbClr val="414455"/>
                </a:solidFill>
                <a:latin typeface="微软雅黑" panose="020B0503020204020204" pitchFamily="34" charset="-122"/>
                <a:ea typeface="微软雅黑" panose="020B0503020204020204" pitchFamily="34" charset="-122"/>
              </a:endParaRPr>
            </a:p>
          </p:txBody>
        </p:sp>
        <p:sp>
          <p:nvSpPr>
            <p:cNvPr id="144" name="矩形 47"/>
            <p:cNvSpPr>
              <a:spLocks noChangeArrowheads="1"/>
            </p:cNvSpPr>
            <p:nvPr/>
          </p:nvSpPr>
          <p:spPr bwMode="auto">
            <a:xfrm>
              <a:off x="2268450" y="1814091"/>
              <a:ext cx="2890255" cy="328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1" tIns="45716" rIns="91431" bIns="45716" numCol="1" anchor="ct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nSpc>
                  <a:spcPct val="120000"/>
                </a:lnSpc>
                <a:spcBef>
                  <a:spcPct val="0"/>
                </a:spcBef>
                <a:buNone/>
              </a:pPr>
              <a:r>
                <a:rPr lang="zh-CN" altLang="en-US" sz="1400" dirty="0">
                  <a:sym typeface="微软雅黑" panose="020B0503020204020204" pitchFamily="34" charset="-122"/>
                </a:rPr>
                <a:t>初步验证思路，并且确定交互逻辑。</a:t>
              </a:r>
              <a:endParaRPr lang="zh-CN" altLang="en-US" sz="1400" dirty="0">
                <a:sym typeface="微软雅黑" panose="020B0503020204020204" pitchFamily="34" charset="-122"/>
              </a:endParaRPr>
            </a:p>
          </p:txBody>
        </p:sp>
      </p:grpSp>
      <p:grpSp>
        <p:nvGrpSpPr>
          <p:cNvPr id="151" name="组合 150"/>
          <p:cNvGrpSpPr/>
          <p:nvPr/>
        </p:nvGrpSpPr>
        <p:grpSpPr>
          <a:xfrm>
            <a:off x="5206277" y="1213500"/>
            <a:ext cx="4433795" cy="1038774"/>
            <a:chOff x="724910" y="1326462"/>
            <a:chExt cx="4433795" cy="1038774"/>
          </a:xfrm>
        </p:grpSpPr>
        <p:grpSp>
          <p:nvGrpSpPr>
            <p:cNvPr id="152" name="组合 151"/>
            <p:cNvGrpSpPr/>
            <p:nvPr/>
          </p:nvGrpSpPr>
          <p:grpSpPr>
            <a:xfrm>
              <a:off x="724910" y="1326462"/>
              <a:ext cx="1152128" cy="1038774"/>
              <a:chOff x="5424755" y="1340768"/>
              <a:chExt cx="670560" cy="604586"/>
            </a:xfrm>
          </p:grpSpPr>
          <p:grpSp>
            <p:nvGrpSpPr>
              <p:cNvPr id="155" name="组合 154"/>
              <p:cNvGrpSpPr/>
              <p:nvPr/>
            </p:nvGrpSpPr>
            <p:grpSpPr>
              <a:xfrm>
                <a:off x="5424755" y="1340768"/>
                <a:ext cx="670560" cy="604586"/>
                <a:chOff x="5424755" y="1340768"/>
                <a:chExt cx="670560" cy="604586"/>
              </a:xfrm>
            </p:grpSpPr>
            <p:grpSp>
              <p:nvGrpSpPr>
                <p:cNvPr id="157" name="组合 156"/>
                <p:cNvGrpSpPr/>
                <p:nvPr/>
              </p:nvGrpSpPr>
              <p:grpSpPr>
                <a:xfrm>
                  <a:off x="5424755" y="1340768"/>
                  <a:ext cx="670560" cy="604586"/>
                  <a:chOff x="3720691" y="2824413"/>
                  <a:chExt cx="1341120" cy="1209172"/>
                </a:xfrm>
              </p:grpSpPr>
              <p:sp>
                <p:nvSpPr>
                  <p:cNvPr id="15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ctr" anchorCtr="0" compatLnSpc="1"/>
                  <a:lstStyle/>
                  <a:p>
                    <a:endParaRPr lang="zh-CN" altLang="en-US">
                      <a:solidFill>
                        <a:srgbClr val="414455"/>
                      </a:solidFill>
                    </a:endParaRPr>
                  </a:p>
                </p:txBody>
              </p:sp>
              <p:sp>
                <p:nvSpPr>
                  <p:cNvPr id="160"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ctr" anchorCtr="0" compatLnSpc="1"/>
                  <a:lstStyle/>
                  <a:p>
                    <a:endParaRPr lang="zh-CN" altLang="en-US">
                      <a:solidFill>
                        <a:srgbClr val="414455"/>
                      </a:solidFill>
                    </a:endParaRPr>
                  </a:p>
                </p:txBody>
              </p:sp>
            </p:grpSp>
            <p:sp>
              <p:nvSpPr>
                <p:cNvPr id="158"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ctr" anchorCtr="0" compatLnSpc="1"/>
                <a:lstStyle/>
                <a:p>
                  <a:endParaRPr lang="zh-CN" altLang="en-US">
                    <a:solidFill>
                      <a:srgbClr val="414455"/>
                    </a:solidFill>
                  </a:endParaRPr>
                </a:p>
              </p:txBody>
            </p:sp>
          </p:grpSp>
          <p:sp>
            <p:nvSpPr>
              <p:cNvPr id="156" name="TextBox 7"/>
              <p:cNvSpPr>
                <a:spLocks noChangeArrowheads="1"/>
              </p:cNvSpPr>
              <p:nvPr/>
            </p:nvSpPr>
            <p:spPr bwMode="auto">
              <a:xfrm>
                <a:off x="5472003" y="1508408"/>
                <a:ext cx="576064" cy="250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spAutoFit/>
              </a:bodyPr>
              <a:lstStyle/>
              <a:p>
                <a:pPr algn="ctr" fontAlgn="auto">
                  <a:spcBef>
                    <a:spcPts val="0"/>
                  </a:spcBef>
                  <a:spcAft>
                    <a:spcPts val="0"/>
                  </a:spcAft>
                  <a:defRPr/>
                </a:pPr>
                <a:r>
                  <a:rPr lang="en-US" altLang="zh-CN" sz="28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rPr>
                  <a:t>04</a:t>
                </a:r>
                <a:endParaRPr lang="zh-CN" altLang="en-US" sz="28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endParaRPr>
              </a:p>
            </p:txBody>
          </p:sp>
        </p:grpSp>
        <p:sp>
          <p:nvSpPr>
            <p:cNvPr id="153" name="矩形 152"/>
            <p:cNvSpPr/>
            <p:nvPr/>
          </p:nvSpPr>
          <p:spPr>
            <a:xfrm>
              <a:off x="2269138" y="1350862"/>
              <a:ext cx="2385512" cy="369324"/>
            </a:xfrm>
            <a:prstGeom prst="rect">
              <a:avLst/>
            </a:prstGeom>
          </p:spPr>
          <p:txBody>
            <a:bodyPr vert="horz" wrap="square" lIns="91431" tIns="45716" rIns="91431" bIns="45716" numCol="1" anchor="ctr">
              <a:spAutoFit/>
            </a:bodyPr>
            <a:lstStyle/>
            <a:p>
              <a:r>
                <a:rPr lang="en-US" altLang="zh-CN" b="1" dirty="0">
                  <a:solidFill>
                    <a:srgbClr val="414455"/>
                  </a:solidFill>
                  <a:latin typeface="微软雅黑" panose="020B0503020204020204" pitchFamily="34" charset="-122"/>
                  <a:ea typeface="微软雅黑" panose="020B0503020204020204" pitchFamily="34" charset="-122"/>
                </a:rPr>
                <a:t>04/01 ~ 04/15</a:t>
              </a:r>
              <a:endParaRPr lang="en-US" altLang="zh-CN" b="1" dirty="0">
                <a:solidFill>
                  <a:srgbClr val="414455"/>
                </a:solidFill>
                <a:latin typeface="微软雅黑" panose="020B0503020204020204" pitchFamily="34" charset="-122"/>
                <a:ea typeface="微软雅黑" panose="020B0503020204020204" pitchFamily="34" charset="-122"/>
              </a:endParaRPr>
            </a:p>
          </p:txBody>
        </p:sp>
        <p:sp>
          <p:nvSpPr>
            <p:cNvPr id="154" name="矩形 47"/>
            <p:cNvSpPr>
              <a:spLocks noChangeArrowheads="1"/>
            </p:cNvSpPr>
            <p:nvPr/>
          </p:nvSpPr>
          <p:spPr bwMode="auto">
            <a:xfrm>
              <a:off x="2268450" y="1814091"/>
              <a:ext cx="2890255" cy="328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1" tIns="45716" rIns="91431" bIns="45716" numCol="1" anchor="ct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nSpc>
                  <a:spcPct val="120000"/>
                </a:lnSpc>
                <a:spcBef>
                  <a:spcPct val="0"/>
                </a:spcBef>
                <a:buNone/>
              </a:pPr>
              <a:r>
                <a:rPr lang="zh-CN" altLang="en-US" sz="1400" dirty="0">
                  <a:sym typeface="微软雅黑" panose="020B0503020204020204" pitchFamily="34" charset="-122"/>
                </a:rPr>
                <a:t>基本完成整个系统的开发工作。</a:t>
              </a:r>
              <a:endParaRPr lang="zh-CN" altLang="en-US" sz="1400" dirty="0">
                <a:sym typeface="微软雅黑" panose="020B0503020204020204" pitchFamily="34" charset="-122"/>
              </a:endParaRPr>
            </a:p>
          </p:txBody>
        </p:sp>
      </p:grpSp>
      <p:grpSp>
        <p:nvGrpSpPr>
          <p:cNvPr id="161" name="组合 160"/>
          <p:cNvGrpSpPr/>
          <p:nvPr/>
        </p:nvGrpSpPr>
        <p:grpSpPr>
          <a:xfrm>
            <a:off x="6241272" y="3068189"/>
            <a:ext cx="4433795" cy="1038774"/>
            <a:chOff x="724910" y="1326462"/>
            <a:chExt cx="4433795" cy="1038774"/>
          </a:xfrm>
        </p:grpSpPr>
        <p:grpSp>
          <p:nvGrpSpPr>
            <p:cNvPr id="162" name="组合 161"/>
            <p:cNvGrpSpPr/>
            <p:nvPr/>
          </p:nvGrpSpPr>
          <p:grpSpPr>
            <a:xfrm>
              <a:off x="724910" y="1326462"/>
              <a:ext cx="1152128" cy="1038774"/>
              <a:chOff x="5424755" y="1340768"/>
              <a:chExt cx="670560" cy="604586"/>
            </a:xfrm>
          </p:grpSpPr>
          <p:grpSp>
            <p:nvGrpSpPr>
              <p:cNvPr id="165" name="组合 164"/>
              <p:cNvGrpSpPr/>
              <p:nvPr/>
            </p:nvGrpSpPr>
            <p:grpSpPr>
              <a:xfrm>
                <a:off x="5424755" y="1340768"/>
                <a:ext cx="670560" cy="604586"/>
                <a:chOff x="5424755" y="1340768"/>
                <a:chExt cx="670560" cy="604586"/>
              </a:xfrm>
            </p:grpSpPr>
            <p:grpSp>
              <p:nvGrpSpPr>
                <p:cNvPr id="167" name="组合 166"/>
                <p:cNvGrpSpPr/>
                <p:nvPr/>
              </p:nvGrpSpPr>
              <p:grpSpPr>
                <a:xfrm>
                  <a:off x="5424755" y="1340768"/>
                  <a:ext cx="670560" cy="604586"/>
                  <a:chOff x="3720691" y="2824413"/>
                  <a:chExt cx="1341120" cy="1209172"/>
                </a:xfrm>
              </p:grpSpPr>
              <p:sp>
                <p:nvSpPr>
                  <p:cNvPr id="1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ctr" anchorCtr="0" compatLnSpc="1"/>
                  <a:lstStyle/>
                  <a:p>
                    <a:endParaRPr lang="zh-CN" altLang="en-US">
                      <a:solidFill>
                        <a:srgbClr val="414455"/>
                      </a:solidFill>
                    </a:endParaRPr>
                  </a:p>
                </p:txBody>
              </p:sp>
              <p:sp>
                <p:nvSpPr>
                  <p:cNvPr id="170"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ctr" anchorCtr="0" compatLnSpc="1"/>
                  <a:lstStyle/>
                  <a:p>
                    <a:endParaRPr lang="zh-CN" altLang="en-US">
                      <a:solidFill>
                        <a:srgbClr val="414455"/>
                      </a:solidFill>
                    </a:endParaRPr>
                  </a:p>
                </p:txBody>
              </p:sp>
            </p:grpSp>
            <p:sp>
              <p:nvSpPr>
                <p:cNvPr id="168"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ctr" anchorCtr="0" compatLnSpc="1"/>
                <a:lstStyle/>
                <a:p>
                  <a:endParaRPr lang="zh-CN" altLang="en-US">
                    <a:solidFill>
                      <a:srgbClr val="414455"/>
                    </a:solidFill>
                  </a:endParaRPr>
                </a:p>
              </p:txBody>
            </p:sp>
          </p:grpSp>
          <p:sp>
            <p:nvSpPr>
              <p:cNvPr id="166" name="TextBox 7"/>
              <p:cNvSpPr>
                <a:spLocks noChangeArrowheads="1"/>
              </p:cNvSpPr>
              <p:nvPr/>
            </p:nvSpPr>
            <p:spPr bwMode="auto">
              <a:xfrm>
                <a:off x="5472003" y="1508408"/>
                <a:ext cx="576064" cy="250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spAutoFit/>
              </a:bodyPr>
              <a:lstStyle/>
              <a:p>
                <a:pPr algn="ctr" fontAlgn="auto">
                  <a:spcBef>
                    <a:spcPts val="0"/>
                  </a:spcBef>
                  <a:spcAft>
                    <a:spcPts val="0"/>
                  </a:spcAft>
                  <a:defRPr/>
                </a:pPr>
                <a:r>
                  <a:rPr lang="en-US" altLang="zh-CN" sz="28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rPr>
                  <a:t>05</a:t>
                </a:r>
                <a:endParaRPr lang="zh-CN" altLang="en-US" sz="28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endParaRPr>
              </a:p>
            </p:txBody>
          </p:sp>
        </p:grpSp>
        <p:sp>
          <p:nvSpPr>
            <p:cNvPr id="163" name="矩形 162"/>
            <p:cNvSpPr/>
            <p:nvPr/>
          </p:nvSpPr>
          <p:spPr>
            <a:xfrm>
              <a:off x="2269138" y="1350862"/>
              <a:ext cx="2385512" cy="369324"/>
            </a:xfrm>
            <a:prstGeom prst="rect">
              <a:avLst/>
            </a:prstGeom>
          </p:spPr>
          <p:txBody>
            <a:bodyPr vert="horz" wrap="square" lIns="91431" tIns="45716" rIns="91431" bIns="45716" numCol="1" anchor="ctr">
              <a:spAutoFit/>
            </a:bodyPr>
            <a:lstStyle/>
            <a:p>
              <a:r>
                <a:rPr lang="en-US" altLang="zh-CN" b="1" dirty="0">
                  <a:solidFill>
                    <a:srgbClr val="414455"/>
                  </a:solidFill>
                  <a:latin typeface="微软雅黑" panose="020B0503020204020204" pitchFamily="34" charset="-122"/>
                  <a:ea typeface="微软雅黑" panose="020B0503020204020204" pitchFamily="34" charset="-122"/>
                </a:rPr>
                <a:t>04/15 ~ 04/30</a:t>
              </a:r>
              <a:endParaRPr lang="en-US" altLang="zh-CN" b="1" dirty="0">
                <a:solidFill>
                  <a:srgbClr val="414455"/>
                </a:solidFill>
                <a:latin typeface="微软雅黑" panose="020B0503020204020204" pitchFamily="34" charset="-122"/>
                <a:ea typeface="微软雅黑" panose="020B0503020204020204" pitchFamily="34" charset="-122"/>
              </a:endParaRPr>
            </a:p>
          </p:txBody>
        </p:sp>
        <p:sp>
          <p:nvSpPr>
            <p:cNvPr id="164" name="矩形 47"/>
            <p:cNvSpPr>
              <a:spLocks noChangeArrowheads="1"/>
            </p:cNvSpPr>
            <p:nvPr/>
          </p:nvSpPr>
          <p:spPr bwMode="auto">
            <a:xfrm>
              <a:off x="2268450" y="1814091"/>
              <a:ext cx="2890255" cy="328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1" tIns="45716" rIns="91431" bIns="45716" numCol="1" anchor="ct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nSpc>
                  <a:spcPct val="120000"/>
                </a:lnSpc>
                <a:spcBef>
                  <a:spcPct val="0"/>
                </a:spcBef>
                <a:buNone/>
              </a:pPr>
              <a:r>
                <a:rPr lang="zh-CN" altLang="en-US" sz="1400" dirty="0">
                  <a:sym typeface="微软雅黑" panose="020B0503020204020204" pitchFamily="34" charset="-122"/>
                </a:rPr>
                <a:t>完成毕业论文目录以及初稿的撰写。</a:t>
              </a:r>
              <a:endParaRPr lang="zh-CN" altLang="en-US" sz="1400" dirty="0">
                <a:sym typeface="微软雅黑" panose="020B0503020204020204" pitchFamily="34" charset="-122"/>
              </a:endParaRPr>
            </a:p>
          </p:txBody>
        </p:sp>
      </p:grpSp>
      <p:grpSp>
        <p:nvGrpSpPr>
          <p:cNvPr id="171" name="组合 170"/>
          <p:cNvGrpSpPr/>
          <p:nvPr/>
        </p:nvGrpSpPr>
        <p:grpSpPr>
          <a:xfrm>
            <a:off x="7276268" y="4922878"/>
            <a:ext cx="4433795" cy="1038774"/>
            <a:chOff x="724910" y="1326462"/>
            <a:chExt cx="4433795" cy="1038774"/>
          </a:xfrm>
        </p:grpSpPr>
        <p:grpSp>
          <p:nvGrpSpPr>
            <p:cNvPr id="172" name="组合 171"/>
            <p:cNvGrpSpPr/>
            <p:nvPr/>
          </p:nvGrpSpPr>
          <p:grpSpPr>
            <a:xfrm>
              <a:off x="724910" y="1326462"/>
              <a:ext cx="1152128" cy="1038774"/>
              <a:chOff x="5424755" y="1340768"/>
              <a:chExt cx="670560" cy="604586"/>
            </a:xfrm>
          </p:grpSpPr>
          <p:grpSp>
            <p:nvGrpSpPr>
              <p:cNvPr id="175" name="组合 174"/>
              <p:cNvGrpSpPr/>
              <p:nvPr/>
            </p:nvGrpSpPr>
            <p:grpSpPr>
              <a:xfrm>
                <a:off x="5424755" y="1340768"/>
                <a:ext cx="670560" cy="604586"/>
                <a:chOff x="5424755" y="1340768"/>
                <a:chExt cx="670560" cy="604586"/>
              </a:xfrm>
            </p:grpSpPr>
            <p:grpSp>
              <p:nvGrpSpPr>
                <p:cNvPr id="177" name="组合 176"/>
                <p:cNvGrpSpPr/>
                <p:nvPr/>
              </p:nvGrpSpPr>
              <p:grpSpPr>
                <a:xfrm>
                  <a:off x="5424755" y="1340768"/>
                  <a:ext cx="670560" cy="604586"/>
                  <a:chOff x="3720691" y="2824413"/>
                  <a:chExt cx="1341120" cy="1209172"/>
                </a:xfrm>
              </p:grpSpPr>
              <p:sp>
                <p:nvSpPr>
                  <p:cNvPr id="17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ctr" anchorCtr="0" compatLnSpc="1"/>
                  <a:lstStyle/>
                  <a:p>
                    <a:endParaRPr lang="zh-CN" altLang="en-US">
                      <a:solidFill>
                        <a:srgbClr val="414455"/>
                      </a:solidFill>
                    </a:endParaRPr>
                  </a:p>
                </p:txBody>
              </p:sp>
              <p:sp>
                <p:nvSpPr>
                  <p:cNvPr id="180"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ctr" anchorCtr="0" compatLnSpc="1"/>
                  <a:lstStyle/>
                  <a:p>
                    <a:endParaRPr lang="zh-CN" altLang="en-US">
                      <a:solidFill>
                        <a:srgbClr val="414455"/>
                      </a:solidFill>
                    </a:endParaRPr>
                  </a:p>
                </p:txBody>
              </p:sp>
            </p:grpSp>
            <p:sp>
              <p:nvSpPr>
                <p:cNvPr id="178"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ctr" anchorCtr="0" compatLnSpc="1"/>
                <a:lstStyle/>
                <a:p>
                  <a:endParaRPr lang="zh-CN" altLang="en-US">
                    <a:solidFill>
                      <a:srgbClr val="414455"/>
                    </a:solidFill>
                  </a:endParaRPr>
                </a:p>
              </p:txBody>
            </p:sp>
          </p:grpSp>
          <p:sp>
            <p:nvSpPr>
              <p:cNvPr id="176" name="TextBox 7"/>
              <p:cNvSpPr>
                <a:spLocks noChangeArrowheads="1"/>
              </p:cNvSpPr>
              <p:nvPr/>
            </p:nvSpPr>
            <p:spPr bwMode="auto">
              <a:xfrm>
                <a:off x="5472003" y="1508408"/>
                <a:ext cx="576064" cy="250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spAutoFit/>
              </a:bodyPr>
              <a:lstStyle/>
              <a:p>
                <a:pPr algn="ctr" fontAlgn="auto">
                  <a:spcBef>
                    <a:spcPts val="0"/>
                  </a:spcBef>
                  <a:spcAft>
                    <a:spcPts val="0"/>
                  </a:spcAft>
                  <a:defRPr/>
                </a:pPr>
                <a:r>
                  <a:rPr lang="en-US" altLang="zh-CN" sz="28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rPr>
                  <a:t>06</a:t>
                </a:r>
                <a:endParaRPr lang="zh-CN" altLang="en-US" sz="28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endParaRPr>
              </a:p>
            </p:txBody>
          </p:sp>
        </p:grpSp>
        <p:sp>
          <p:nvSpPr>
            <p:cNvPr id="173" name="矩形 172"/>
            <p:cNvSpPr/>
            <p:nvPr/>
          </p:nvSpPr>
          <p:spPr>
            <a:xfrm>
              <a:off x="2269138" y="1350862"/>
              <a:ext cx="2385512" cy="369324"/>
            </a:xfrm>
            <a:prstGeom prst="rect">
              <a:avLst/>
            </a:prstGeom>
          </p:spPr>
          <p:txBody>
            <a:bodyPr vert="horz" wrap="square" lIns="91431" tIns="45716" rIns="91431" bIns="45716" numCol="1" anchor="ctr">
              <a:spAutoFit/>
            </a:bodyPr>
            <a:lstStyle/>
            <a:p>
              <a:r>
                <a:rPr lang="en-US" altLang="zh-CN" b="1" dirty="0">
                  <a:solidFill>
                    <a:srgbClr val="414455"/>
                  </a:solidFill>
                  <a:latin typeface="微软雅黑" panose="020B0503020204020204" pitchFamily="34" charset="-122"/>
                  <a:ea typeface="微软雅黑" panose="020B0503020204020204" pitchFamily="34" charset="-122"/>
                </a:rPr>
                <a:t>05/01 ~ 05/30</a:t>
              </a:r>
              <a:endParaRPr lang="en-US" altLang="zh-CN" b="1" dirty="0">
                <a:solidFill>
                  <a:srgbClr val="414455"/>
                </a:solidFill>
                <a:latin typeface="微软雅黑" panose="020B0503020204020204" pitchFamily="34" charset="-122"/>
                <a:ea typeface="微软雅黑" panose="020B0503020204020204" pitchFamily="34" charset="-122"/>
              </a:endParaRPr>
            </a:p>
          </p:txBody>
        </p:sp>
        <p:sp>
          <p:nvSpPr>
            <p:cNvPr id="174" name="矩形 47"/>
            <p:cNvSpPr>
              <a:spLocks noChangeArrowheads="1"/>
            </p:cNvSpPr>
            <p:nvPr/>
          </p:nvSpPr>
          <p:spPr bwMode="auto">
            <a:xfrm>
              <a:off x="2268450" y="1684825"/>
              <a:ext cx="2890255" cy="58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1" tIns="45716" rIns="91431" bIns="45716" numCol="1" anchor="ct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nSpc>
                  <a:spcPct val="120000"/>
                </a:lnSpc>
                <a:spcBef>
                  <a:spcPct val="0"/>
                </a:spcBef>
                <a:buNone/>
              </a:pPr>
              <a:r>
                <a:rPr lang="zh-CN" altLang="en-US" sz="1400" dirty="0">
                  <a:sym typeface="微软雅黑" panose="020B0503020204020204" pitchFamily="34" charset="-122"/>
                </a:rPr>
                <a:t>根据撰写规范和修改意见，修缮论文与答辩</a:t>
              </a:r>
              <a:endParaRPr lang="zh-CN" altLang="en-US" sz="1400" dirty="0">
                <a:sym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857500" y="4133850"/>
            <a:ext cx="8210550" cy="9525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123950" y="2686050"/>
            <a:ext cx="1543050" cy="1543050"/>
            <a:chOff x="1123950" y="2686050"/>
            <a:chExt cx="1543050" cy="1543050"/>
          </a:xfrm>
        </p:grpSpPr>
        <p:sp>
          <p:nvSpPr>
            <p:cNvPr id="7" name="矩形 6"/>
            <p:cNvSpPr/>
            <p:nvPr/>
          </p:nvSpPr>
          <p:spPr>
            <a:xfrm>
              <a:off x="1123950" y="2686050"/>
              <a:ext cx="1543050" cy="154305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407285" y="2903577"/>
              <a:ext cx="976380" cy="1107996"/>
            </a:xfrm>
            <a:prstGeom prst="rect">
              <a:avLst/>
            </a:prstGeom>
            <a:noFill/>
          </p:spPr>
          <p:txBody>
            <a:bodyPr wrap="square" rtlCol="0">
              <a:spAutoFit/>
            </a:bodyPr>
            <a:lstStyle/>
            <a:p>
              <a:pPr algn="ctr"/>
              <a:r>
                <a:rPr lang="en-US" altLang="zh-CN" sz="6600" b="1" dirty="0">
                  <a:solidFill>
                    <a:schemeClr val="bg1"/>
                  </a:solidFill>
                  <a:latin typeface="微软雅黑" panose="020B0503020204020204" pitchFamily="34" charset="-122"/>
                  <a:ea typeface="微软雅黑" panose="020B0503020204020204" pitchFamily="34" charset="-122"/>
                </a:rPr>
                <a:t>6</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grpSp>
      <p:sp>
        <p:nvSpPr>
          <p:cNvPr id="8" name="矩形 7"/>
          <p:cNvSpPr/>
          <p:nvPr/>
        </p:nvSpPr>
        <p:spPr>
          <a:xfrm>
            <a:off x="2857500" y="2686050"/>
            <a:ext cx="9334500" cy="129540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950335" y="2750022"/>
            <a:ext cx="2646870" cy="830993"/>
          </a:xfrm>
          <a:prstGeom prst="rect">
            <a:avLst/>
          </a:prstGeom>
          <a:noFill/>
        </p:spPr>
        <p:txBody>
          <a:bodyPr wrap="none" lIns="91436" tIns="45718" rIns="91436" bIns="45718" rtlCol="0">
            <a:spAutoFit/>
          </a:bodyPr>
          <a:lstStyle>
            <a:defPPr>
              <a:defRPr lang="zh-CN"/>
            </a:defPPr>
            <a:lvl1pP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a:t>参考文献</a:t>
            </a:r>
            <a:endParaRPr lang="zh-CN" altLang="en-US" dirty="0"/>
          </a:p>
        </p:txBody>
      </p:sp>
      <p:sp>
        <p:nvSpPr>
          <p:cNvPr id="12" name="矩形 11"/>
          <p:cNvSpPr/>
          <p:nvPr/>
        </p:nvSpPr>
        <p:spPr>
          <a:xfrm>
            <a:off x="2950335" y="3548751"/>
            <a:ext cx="1856590"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BIBLIOGRAPHY</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4000" y="201683"/>
            <a:ext cx="898070" cy="523220"/>
            <a:chOff x="-254000" y="201683"/>
            <a:chExt cx="898070" cy="523220"/>
          </a:xfrm>
        </p:grpSpPr>
        <p:sp>
          <p:nvSpPr>
            <p:cNvPr id="5" name="圆角矩形 4"/>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6</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参考文献</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584397" y="217491"/>
            <a:ext cx="10096500" cy="439541"/>
            <a:chOff x="2584397" y="217491"/>
            <a:chExt cx="10096500" cy="439541"/>
          </a:xfrm>
        </p:grpSpPr>
        <p:sp>
          <p:nvSpPr>
            <p:cNvPr id="4" name="圆角矩形 3"/>
            <p:cNvSpPr/>
            <p:nvPr/>
          </p:nvSpPr>
          <p:spPr>
            <a:xfrm>
              <a:off x="2584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09797" y="230597"/>
              <a:ext cx="1300348"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BIBLIOGRAPHY</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11" name="Group 4"/>
          <p:cNvGrpSpPr>
            <a:grpSpLocks noChangeAspect="1"/>
          </p:cNvGrpSpPr>
          <p:nvPr/>
        </p:nvGrpSpPr>
        <p:grpSpPr bwMode="auto">
          <a:xfrm>
            <a:off x="1055251" y="2374712"/>
            <a:ext cx="2520950" cy="2520950"/>
            <a:chOff x="3046" y="1366"/>
            <a:chExt cx="1588" cy="1588"/>
          </a:xfrm>
        </p:grpSpPr>
        <p:sp>
          <p:nvSpPr>
            <p:cNvPr id="12" name="AutoShape 3"/>
            <p:cNvSpPr>
              <a:spLocks noChangeAspect="1" noChangeArrowheads="1" noTextEdit="1"/>
            </p:cNvSpPr>
            <p:nvPr/>
          </p:nvSpPr>
          <p:spPr bwMode="auto">
            <a:xfrm>
              <a:off x="3046" y="1366"/>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 name="Freeform 5"/>
            <p:cNvSpPr/>
            <p:nvPr/>
          </p:nvSpPr>
          <p:spPr bwMode="auto">
            <a:xfrm>
              <a:off x="3108" y="2396"/>
              <a:ext cx="980" cy="560"/>
            </a:xfrm>
            <a:custGeom>
              <a:avLst/>
              <a:gdLst>
                <a:gd name="T0" fmla="*/ 0 w 980"/>
                <a:gd name="T1" fmla="*/ 105 h 560"/>
                <a:gd name="T2" fmla="*/ 980 w 980"/>
                <a:gd name="T3" fmla="*/ 560 h 560"/>
                <a:gd name="T4" fmla="*/ 980 w 980"/>
                <a:gd name="T5" fmla="*/ 451 h 560"/>
                <a:gd name="T6" fmla="*/ 0 w 980"/>
                <a:gd name="T7" fmla="*/ 0 h 560"/>
                <a:gd name="T8" fmla="*/ 0 w 980"/>
                <a:gd name="T9" fmla="*/ 105 h 560"/>
              </a:gdLst>
              <a:ahLst/>
              <a:cxnLst>
                <a:cxn ang="0">
                  <a:pos x="T0" y="T1"/>
                </a:cxn>
                <a:cxn ang="0">
                  <a:pos x="T2" y="T3"/>
                </a:cxn>
                <a:cxn ang="0">
                  <a:pos x="T4" y="T5"/>
                </a:cxn>
                <a:cxn ang="0">
                  <a:pos x="T6" y="T7"/>
                </a:cxn>
                <a:cxn ang="0">
                  <a:pos x="T8" y="T9"/>
                </a:cxn>
              </a:cxnLst>
              <a:rect l="0" t="0" r="r" b="b"/>
              <a:pathLst>
                <a:path w="980" h="560">
                  <a:moveTo>
                    <a:pt x="0" y="105"/>
                  </a:moveTo>
                  <a:lnTo>
                    <a:pt x="980" y="560"/>
                  </a:lnTo>
                  <a:lnTo>
                    <a:pt x="980" y="451"/>
                  </a:lnTo>
                  <a:lnTo>
                    <a:pt x="0" y="0"/>
                  </a:lnTo>
                  <a:lnTo>
                    <a:pt x="0" y="105"/>
                  </a:lnTo>
                  <a:close/>
                </a:path>
              </a:pathLst>
            </a:custGeom>
            <a:solidFill>
              <a:srgbClr val="B5B5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6"/>
            <p:cNvSpPr/>
            <p:nvPr/>
          </p:nvSpPr>
          <p:spPr bwMode="auto">
            <a:xfrm>
              <a:off x="4114" y="2365"/>
              <a:ext cx="520" cy="568"/>
            </a:xfrm>
            <a:custGeom>
              <a:avLst/>
              <a:gdLst>
                <a:gd name="T0" fmla="*/ 0 w 520"/>
                <a:gd name="T1" fmla="*/ 568 h 568"/>
                <a:gd name="T2" fmla="*/ 520 w 520"/>
                <a:gd name="T3" fmla="*/ 50 h 568"/>
                <a:gd name="T4" fmla="*/ 520 w 520"/>
                <a:gd name="T5" fmla="*/ 0 h 568"/>
                <a:gd name="T6" fmla="*/ 0 w 520"/>
                <a:gd name="T7" fmla="*/ 518 h 568"/>
                <a:gd name="T8" fmla="*/ 0 w 520"/>
                <a:gd name="T9" fmla="*/ 568 h 568"/>
              </a:gdLst>
              <a:ahLst/>
              <a:cxnLst>
                <a:cxn ang="0">
                  <a:pos x="T0" y="T1"/>
                </a:cxn>
                <a:cxn ang="0">
                  <a:pos x="T2" y="T3"/>
                </a:cxn>
                <a:cxn ang="0">
                  <a:pos x="T4" y="T5"/>
                </a:cxn>
                <a:cxn ang="0">
                  <a:pos x="T6" y="T7"/>
                </a:cxn>
                <a:cxn ang="0">
                  <a:pos x="T8" y="T9"/>
                </a:cxn>
              </a:cxnLst>
              <a:rect l="0" t="0" r="r" b="b"/>
              <a:pathLst>
                <a:path w="520" h="568">
                  <a:moveTo>
                    <a:pt x="0" y="568"/>
                  </a:moveTo>
                  <a:lnTo>
                    <a:pt x="520" y="50"/>
                  </a:lnTo>
                  <a:lnTo>
                    <a:pt x="520" y="0"/>
                  </a:lnTo>
                  <a:lnTo>
                    <a:pt x="0" y="518"/>
                  </a:lnTo>
                  <a:lnTo>
                    <a:pt x="0" y="568"/>
                  </a:lnTo>
                  <a:close/>
                </a:path>
              </a:pathLst>
            </a:custGeom>
            <a:solidFill>
              <a:srgbClr val="B5B5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7"/>
            <p:cNvSpPr/>
            <p:nvPr/>
          </p:nvSpPr>
          <p:spPr bwMode="auto">
            <a:xfrm>
              <a:off x="3046" y="2152"/>
              <a:ext cx="973" cy="555"/>
            </a:xfrm>
            <a:custGeom>
              <a:avLst/>
              <a:gdLst>
                <a:gd name="T0" fmla="*/ 0 w 973"/>
                <a:gd name="T1" fmla="*/ 0 h 555"/>
                <a:gd name="T2" fmla="*/ 0 w 973"/>
                <a:gd name="T3" fmla="*/ 104 h 555"/>
                <a:gd name="T4" fmla="*/ 973 w 973"/>
                <a:gd name="T5" fmla="*/ 555 h 555"/>
                <a:gd name="T6" fmla="*/ 973 w 973"/>
                <a:gd name="T7" fmla="*/ 448 h 555"/>
                <a:gd name="T8" fmla="*/ 0 w 973"/>
                <a:gd name="T9" fmla="*/ 0 h 555"/>
              </a:gdLst>
              <a:ahLst/>
              <a:cxnLst>
                <a:cxn ang="0">
                  <a:pos x="T0" y="T1"/>
                </a:cxn>
                <a:cxn ang="0">
                  <a:pos x="T2" y="T3"/>
                </a:cxn>
                <a:cxn ang="0">
                  <a:pos x="T4" y="T5"/>
                </a:cxn>
                <a:cxn ang="0">
                  <a:pos x="T6" y="T7"/>
                </a:cxn>
                <a:cxn ang="0">
                  <a:pos x="T8" y="T9"/>
                </a:cxn>
              </a:cxnLst>
              <a:rect l="0" t="0" r="r" b="b"/>
              <a:pathLst>
                <a:path w="973" h="555">
                  <a:moveTo>
                    <a:pt x="0" y="0"/>
                  </a:moveTo>
                  <a:lnTo>
                    <a:pt x="0" y="104"/>
                  </a:lnTo>
                  <a:lnTo>
                    <a:pt x="973" y="555"/>
                  </a:lnTo>
                  <a:lnTo>
                    <a:pt x="973" y="448"/>
                  </a:lnTo>
                  <a:lnTo>
                    <a:pt x="0" y="0"/>
                  </a:lnTo>
                  <a:close/>
                </a:path>
              </a:pathLst>
            </a:custGeom>
            <a:solidFill>
              <a:srgbClr val="005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8"/>
            <p:cNvSpPr/>
            <p:nvPr/>
          </p:nvSpPr>
          <p:spPr bwMode="auto">
            <a:xfrm>
              <a:off x="3046" y="1838"/>
              <a:ext cx="1590" cy="743"/>
            </a:xfrm>
            <a:custGeom>
              <a:avLst/>
              <a:gdLst>
                <a:gd name="T0" fmla="*/ 995 w 1590"/>
                <a:gd name="T1" fmla="*/ 743 h 743"/>
                <a:gd name="T2" fmla="*/ 1522 w 1590"/>
                <a:gd name="T3" fmla="*/ 228 h 743"/>
                <a:gd name="T4" fmla="*/ 1443 w 1590"/>
                <a:gd name="T5" fmla="*/ 195 h 743"/>
                <a:gd name="T6" fmla="*/ 1590 w 1590"/>
                <a:gd name="T7" fmla="*/ 48 h 743"/>
                <a:gd name="T8" fmla="*/ 1590 w 1590"/>
                <a:gd name="T9" fmla="*/ 0 h 743"/>
                <a:gd name="T10" fmla="*/ 1068 w 1590"/>
                <a:gd name="T11" fmla="*/ 520 h 743"/>
                <a:gd name="T12" fmla="*/ 1068 w 1590"/>
                <a:gd name="T13" fmla="*/ 558 h 743"/>
                <a:gd name="T14" fmla="*/ 1044 w 1590"/>
                <a:gd name="T15" fmla="*/ 580 h 743"/>
                <a:gd name="T16" fmla="*/ 1044 w 1590"/>
                <a:gd name="T17" fmla="*/ 482 h 743"/>
                <a:gd name="T18" fmla="*/ 64 w 1590"/>
                <a:gd name="T19" fmla="*/ 31 h 743"/>
                <a:gd name="T20" fmla="*/ 64 w 1590"/>
                <a:gd name="T21" fmla="*/ 136 h 743"/>
                <a:gd name="T22" fmla="*/ 130 w 1590"/>
                <a:gd name="T23" fmla="*/ 169 h 743"/>
                <a:gd name="T24" fmla="*/ 0 w 1590"/>
                <a:gd name="T25" fmla="*/ 288 h 743"/>
                <a:gd name="T26" fmla="*/ 995 w 1590"/>
                <a:gd name="T27" fmla="*/ 7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90" h="743">
                  <a:moveTo>
                    <a:pt x="995" y="743"/>
                  </a:moveTo>
                  <a:lnTo>
                    <a:pt x="1522" y="228"/>
                  </a:lnTo>
                  <a:lnTo>
                    <a:pt x="1443" y="195"/>
                  </a:lnTo>
                  <a:lnTo>
                    <a:pt x="1590" y="48"/>
                  </a:lnTo>
                  <a:lnTo>
                    <a:pt x="1590" y="0"/>
                  </a:lnTo>
                  <a:lnTo>
                    <a:pt x="1068" y="520"/>
                  </a:lnTo>
                  <a:lnTo>
                    <a:pt x="1068" y="558"/>
                  </a:lnTo>
                  <a:lnTo>
                    <a:pt x="1044" y="580"/>
                  </a:lnTo>
                  <a:lnTo>
                    <a:pt x="1044" y="482"/>
                  </a:lnTo>
                  <a:lnTo>
                    <a:pt x="64" y="31"/>
                  </a:lnTo>
                  <a:lnTo>
                    <a:pt x="64" y="136"/>
                  </a:lnTo>
                  <a:lnTo>
                    <a:pt x="130" y="169"/>
                  </a:lnTo>
                  <a:lnTo>
                    <a:pt x="0" y="288"/>
                  </a:lnTo>
                  <a:lnTo>
                    <a:pt x="995" y="743"/>
                  </a:lnTo>
                  <a:close/>
                </a:path>
              </a:pathLst>
            </a:custGeom>
            <a:solidFill>
              <a:srgbClr val="005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9"/>
            <p:cNvSpPr>
              <a:spLocks noEditPoints="1"/>
            </p:cNvSpPr>
            <p:nvPr/>
          </p:nvSpPr>
          <p:spPr bwMode="auto">
            <a:xfrm>
              <a:off x="3110" y="1368"/>
              <a:ext cx="1524" cy="928"/>
            </a:xfrm>
            <a:custGeom>
              <a:avLst/>
              <a:gdLst>
                <a:gd name="T0" fmla="*/ 1524 w 1524"/>
                <a:gd name="T1" fmla="*/ 416 h 928"/>
                <a:gd name="T2" fmla="*/ 529 w 1524"/>
                <a:gd name="T3" fmla="*/ 0 h 928"/>
                <a:gd name="T4" fmla="*/ 0 w 1524"/>
                <a:gd name="T5" fmla="*/ 475 h 928"/>
                <a:gd name="T6" fmla="*/ 995 w 1524"/>
                <a:gd name="T7" fmla="*/ 928 h 928"/>
                <a:gd name="T8" fmla="*/ 1524 w 1524"/>
                <a:gd name="T9" fmla="*/ 416 h 928"/>
                <a:gd name="T10" fmla="*/ 484 w 1524"/>
                <a:gd name="T11" fmla="*/ 492 h 928"/>
                <a:gd name="T12" fmla="*/ 266 w 1524"/>
                <a:gd name="T13" fmla="*/ 397 h 928"/>
                <a:gd name="T14" fmla="*/ 501 w 1524"/>
                <a:gd name="T15" fmla="*/ 195 h 928"/>
                <a:gd name="T16" fmla="*/ 705 w 1524"/>
                <a:gd name="T17" fmla="*/ 278 h 928"/>
                <a:gd name="T18" fmla="*/ 484 w 1524"/>
                <a:gd name="T19" fmla="*/ 492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4" h="928">
                  <a:moveTo>
                    <a:pt x="1524" y="416"/>
                  </a:moveTo>
                  <a:lnTo>
                    <a:pt x="529" y="0"/>
                  </a:lnTo>
                  <a:lnTo>
                    <a:pt x="0" y="475"/>
                  </a:lnTo>
                  <a:lnTo>
                    <a:pt x="995" y="928"/>
                  </a:lnTo>
                  <a:lnTo>
                    <a:pt x="1524" y="416"/>
                  </a:lnTo>
                  <a:close/>
                  <a:moveTo>
                    <a:pt x="484" y="492"/>
                  </a:moveTo>
                  <a:lnTo>
                    <a:pt x="266" y="397"/>
                  </a:lnTo>
                  <a:lnTo>
                    <a:pt x="501" y="195"/>
                  </a:lnTo>
                  <a:lnTo>
                    <a:pt x="705" y="278"/>
                  </a:lnTo>
                  <a:lnTo>
                    <a:pt x="484" y="492"/>
                  </a:lnTo>
                  <a:close/>
                </a:path>
              </a:pathLst>
            </a:custGeom>
            <a:solidFill>
              <a:srgbClr val="005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
            <p:cNvSpPr/>
            <p:nvPr/>
          </p:nvSpPr>
          <p:spPr bwMode="auto">
            <a:xfrm>
              <a:off x="4043" y="2109"/>
              <a:ext cx="529" cy="577"/>
            </a:xfrm>
            <a:custGeom>
              <a:avLst/>
              <a:gdLst>
                <a:gd name="T0" fmla="*/ 0 w 529"/>
                <a:gd name="T1" fmla="*/ 577 h 577"/>
                <a:gd name="T2" fmla="*/ 529 w 529"/>
                <a:gd name="T3" fmla="*/ 50 h 577"/>
                <a:gd name="T4" fmla="*/ 529 w 529"/>
                <a:gd name="T5" fmla="*/ 0 h 577"/>
                <a:gd name="T6" fmla="*/ 0 w 529"/>
                <a:gd name="T7" fmla="*/ 527 h 577"/>
                <a:gd name="T8" fmla="*/ 0 w 529"/>
                <a:gd name="T9" fmla="*/ 577 h 577"/>
              </a:gdLst>
              <a:ahLst/>
              <a:cxnLst>
                <a:cxn ang="0">
                  <a:pos x="T0" y="T1"/>
                </a:cxn>
                <a:cxn ang="0">
                  <a:pos x="T2" y="T3"/>
                </a:cxn>
                <a:cxn ang="0">
                  <a:pos x="T4" y="T5"/>
                </a:cxn>
                <a:cxn ang="0">
                  <a:pos x="T6" y="T7"/>
                </a:cxn>
                <a:cxn ang="0">
                  <a:pos x="T8" y="T9"/>
                </a:cxn>
              </a:cxnLst>
              <a:rect l="0" t="0" r="r" b="b"/>
              <a:pathLst>
                <a:path w="529" h="577">
                  <a:moveTo>
                    <a:pt x="0" y="577"/>
                  </a:moveTo>
                  <a:lnTo>
                    <a:pt x="529" y="50"/>
                  </a:lnTo>
                  <a:lnTo>
                    <a:pt x="529" y="0"/>
                  </a:lnTo>
                  <a:lnTo>
                    <a:pt x="0" y="527"/>
                  </a:lnTo>
                  <a:lnTo>
                    <a:pt x="0" y="577"/>
                  </a:lnTo>
                  <a:close/>
                </a:path>
              </a:pathLst>
            </a:custGeom>
            <a:solidFill>
              <a:srgbClr val="005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1"/>
            <p:cNvSpPr/>
            <p:nvPr/>
          </p:nvSpPr>
          <p:spPr bwMode="auto">
            <a:xfrm>
              <a:off x="3108" y="2242"/>
              <a:ext cx="1524" cy="584"/>
            </a:xfrm>
            <a:custGeom>
              <a:avLst/>
              <a:gdLst>
                <a:gd name="T0" fmla="*/ 1379 w 1524"/>
                <a:gd name="T1" fmla="*/ 0 h 584"/>
                <a:gd name="T2" fmla="*/ 935 w 1524"/>
                <a:gd name="T3" fmla="*/ 444 h 584"/>
                <a:gd name="T4" fmla="*/ 935 w 1524"/>
                <a:gd name="T5" fmla="*/ 444 h 584"/>
                <a:gd name="T6" fmla="*/ 911 w 1524"/>
                <a:gd name="T7" fmla="*/ 465 h 584"/>
                <a:gd name="T8" fmla="*/ 64 w 1524"/>
                <a:gd name="T9" fmla="*/ 73 h 584"/>
                <a:gd name="T10" fmla="*/ 0 w 1524"/>
                <a:gd name="T11" fmla="*/ 128 h 584"/>
                <a:gd name="T12" fmla="*/ 994 w 1524"/>
                <a:gd name="T13" fmla="*/ 584 h 584"/>
                <a:gd name="T14" fmla="*/ 1524 w 1524"/>
                <a:gd name="T15" fmla="*/ 69 h 584"/>
                <a:gd name="T16" fmla="*/ 1379 w 1524"/>
                <a:gd name="T17"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4" h="584">
                  <a:moveTo>
                    <a:pt x="1379" y="0"/>
                  </a:moveTo>
                  <a:lnTo>
                    <a:pt x="935" y="444"/>
                  </a:lnTo>
                  <a:lnTo>
                    <a:pt x="935" y="444"/>
                  </a:lnTo>
                  <a:lnTo>
                    <a:pt x="911" y="465"/>
                  </a:lnTo>
                  <a:lnTo>
                    <a:pt x="64" y="73"/>
                  </a:lnTo>
                  <a:lnTo>
                    <a:pt x="0" y="128"/>
                  </a:lnTo>
                  <a:lnTo>
                    <a:pt x="994" y="584"/>
                  </a:lnTo>
                  <a:lnTo>
                    <a:pt x="1524" y="69"/>
                  </a:lnTo>
                  <a:lnTo>
                    <a:pt x="1379" y="0"/>
                  </a:lnTo>
                  <a:close/>
                </a:path>
              </a:pathLst>
            </a:custGeom>
            <a:solidFill>
              <a:srgbClr val="005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9" name="文本框 48"/>
          <p:cNvSpPr txBox="1"/>
          <p:nvPr/>
        </p:nvSpPr>
        <p:spPr>
          <a:xfrm>
            <a:off x="1790760" y="5301487"/>
            <a:ext cx="1107988" cy="369328"/>
          </a:xfrm>
          <a:prstGeom prst="rect">
            <a:avLst/>
          </a:prstGeom>
          <a:noFill/>
        </p:spPr>
        <p:txBody>
          <a:bodyPr wrap="none" lIns="91436" tIns="45718" rIns="91436" bIns="45718" rtlCol="0">
            <a:spAutoFit/>
          </a:bodyPr>
          <a:lstStyle/>
          <a:p>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参考文献</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240866" y="1605915"/>
            <a:ext cx="6096000" cy="4215706"/>
          </a:xfrm>
          <a:prstGeom prst="rect">
            <a:avLst/>
          </a:prstGeom>
          <a:noFill/>
        </p:spPr>
        <p:txBody>
          <a:bodyPr wrap="square" rtlCol="0">
            <a:spAutoFit/>
          </a:bodyPr>
          <a:lstStyle/>
          <a:p>
            <a:pPr>
              <a:lnSpc>
                <a:spcPct val="150000"/>
              </a:lnSpc>
            </a:pPr>
            <a:r>
              <a:rPr lang="en-US" altLang="zh-CN" sz="1200" dirty="0"/>
              <a:t>[1] Tao Chen and Tarek </a:t>
            </a:r>
            <a:r>
              <a:rPr lang="en-US" altLang="zh-CN" sz="1200" dirty="0" err="1"/>
              <a:t>Sobh</a:t>
            </a:r>
            <a:r>
              <a:rPr lang="en-US" altLang="zh-CN" sz="1200" dirty="0"/>
              <a:t>. “A tool for data structure visualization and user-defined algorithm animation”</a:t>
            </a:r>
            <a:endParaRPr lang="en-US" altLang="zh-CN" sz="1200" dirty="0"/>
          </a:p>
          <a:p>
            <a:pPr>
              <a:lnSpc>
                <a:spcPct val="150000"/>
              </a:lnSpc>
            </a:pPr>
            <a:r>
              <a:rPr lang="en-US" altLang="zh-CN" sz="1200" dirty="0"/>
              <a:t>[2] Matthew L. Cooper, Clifford A. Shaffer, Chairman Stephen H. Edwards Eli </a:t>
            </a:r>
            <a:r>
              <a:rPr lang="en-US" altLang="zh-CN" sz="1200" dirty="0" err="1"/>
              <a:t>Tilevich</a:t>
            </a:r>
            <a:r>
              <a:rPr lang="en-US" altLang="zh-CN" sz="1200" dirty="0"/>
              <a:t>. “Algorithm Visualization : The State of the Field”</a:t>
            </a:r>
            <a:endParaRPr lang="en-US" altLang="zh-CN" sz="1200" dirty="0"/>
          </a:p>
          <a:p>
            <a:pPr>
              <a:lnSpc>
                <a:spcPct val="150000"/>
              </a:lnSpc>
            </a:pPr>
            <a:r>
              <a:rPr lang="en-US" altLang="zh-CN" sz="1200" dirty="0"/>
              <a:t>[3] Clifford A. Shaffer, Matthew L. Cooper, and Stephen H. Edwards. “Algorithm visualization: A report on the state of the field. In SIGCSE”</a:t>
            </a:r>
            <a:endParaRPr lang="en-US" altLang="zh-CN" sz="1200" dirty="0"/>
          </a:p>
          <a:p>
            <a:pPr>
              <a:lnSpc>
                <a:spcPct val="150000"/>
              </a:lnSpc>
            </a:pPr>
            <a:r>
              <a:rPr lang="en-US" altLang="zh-CN" sz="1200" dirty="0"/>
              <a:t>[4] Christopher </a:t>
            </a:r>
            <a:r>
              <a:rPr lang="en-US" altLang="zh-CN" sz="1200" dirty="0" err="1"/>
              <a:t>Hundhausen</a:t>
            </a:r>
            <a:r>
              <a:rPr lang="en-US" altLang="zh-CN" sz="1200" dirty="0"/>
              <a:t>, Sarah Douglas, and John </a:t>
            </a:r>
            <a:r>
              <a:rPr lang="en-US" altLang="zh-CN" sz="1200" dirty="0" err="1"/>
              <a:t>Stasko</a:t>
            </a:r>
            <a:r>
              <a:rPr lang="en-US" altLang="zh-CN" sz="1200" dirty="0"/>
              <a:t>. “A meta-study of algorithm visualization effectiveness. Journal of Visual Languages and Computing” </a:t>
            </a:r>
            <a:endParaRPr lang="en-US" altLang="zh-CN" sz="1200" dirty="0"/>
          </a:p>
          <a:p>
            <a:pPr>
              <a:lnSpc>
                <a:spcPct val="150000"/>
              </a:lnSpc>
            </a:pPr>
            <a:r>
              <a:rPr lang="en-US" altLang="zh-CN" sz="1200" dirty="0"/>
              <a:t>[5] Andrea Lawrence, John </a:t>
            </a:r>
            <a:r>
              <a:rPr lang="en-US" altLang="zh-CN" sz="1200" dirty="0" err="1"/>
              <a:t>Stasko</a:t>
            </a:r>
            <a:r>
              <a:rPr lang="en-US" altLang="zh-CN" sz="1200" dirty="0"/>
              <a:t>, and Albert </a:t>
            </a:r>
            <a:r>
              <a:rPr lang="en-US" altLang="zh-CN" sz="1200" dirty="0" err="1"/>
              <a:t>Badre</a:t>
            </a:r>
            <a:r>
              <a:rPr lang="en-US" altLang="zh-CN" sz="1200" dirty="0"/>
              <a:t>. “Empirically evaluating the use of animations to teach algorithms”</a:t>
            </a:r>
            <a:endParaRPr lang="en-US" altLang="zh-CN" sz="1200" dirty="0"/>
          </a:p>
          <a:p>
            <a:pPr>
              <a:lnSpc>
                <a:spcPct val="150000"/>
              </a:lnSpc>
            </a:pPr>
            <a:r>
              <a:rPr lang="en-US" altLang="zh-CN" sz="1200" dirty="0"/>
              <a:t>[6] Data Structure Visualization</a:t>
            </a:r>
            <a:endParaRPr lang="en-US" altLang="zh-CN" sz="1200" dirty="0"/>
          </a:p>
          <a:p>
            <a:pPr>
              <a:lnSpc>
                <a:spcPct val="150000"/>
              </a:lnSpc>
            </a:pPr>
            <a:r>
              <a:rPr lang="en-US" altLang="zh-CN" sz="1200" dirty="0"/>
              <a:t>https://www.cs.usfca.edu/~galles/visualization/Algorithms.html</a:t>
            </a:r>
            <a:endParaRPr lang="en-US" altLang="zh-CN" sz="1200" dirty="0"/>
          </a:p>
          <a:p>
            <a:pPr>
              <a:lnSpc>
                <a:spcPct val="150000"/>
              </a:lnSpc>
            </a:pPr>
            <a:r>
              <a:rPr lang="en-US" altLang="zh-CN" sz="1200" dirty="0"/>
              <a:t>[7] Algorithm Visualizer https://algorithm-visualizer.org/</a:t>
            </a:r>
            <a:endParaRPr lang="en-US" altLang="zh-CN" sz="1200" dirty="0"/>
          </a:p>
          <a:p>
            <a:pPr>
              <a:lnSpc>
                <a:spcPct val="150000"/>
              </a:lnSpc>
            </a:pPr>
            <a:r>
              <a:rPr lang="en-US" altLang="zh-CN" sz="1200" dirty="0"/>
              <a:t>[8] </a:t>
            </a:r>
            <a:r>
              <a:rPr lang="en-US" altLang="zh-CN" sz="1200" dirty="0" err="1"/>
              <a:t>Visualgo</a:t>
            </a:r>
            <a:r>
              <a:rPr lang="en-US" altLang="zh-CN" sz="1200" dirty="0"/>
              <a:t> https://visualgo.net/en</a:t>
            </a:r>
            <a:endParaRPr lang="en-US" altLang="zh-CN" sz="1200" dirty="0"/>
          </a:p>
          <a:p>
            <a:pPr>
              <a:lnSpc>
                <a:spcPct val="150000"/>
              </a:lnSpc>
            </a:pPr>
            <a:r>
              <a:rPr lang="en-US" altLang="zh-CN" sz="1200" dirty="0"/>
              <a:t>[9] </a:t>
            </a:r>
            <a:r>
              <a:rPr lang="zh-CN" altLang="en-US" sz="1200" dirty="0"/>
              <a:t>余雨</a:t>
            </a:r>
            <a:r>
              <a:rPr lang="en-US" altLang="zh-CN" sz="1200" dirty="0"/>
              <a:t>, </a:t>
            </a:r>
            <a:r>
              <a:rPr lang="zh-CN" altLang="en-US" sz="1200" dirty="0"/>
              <a:t>廖涛</a:t>
            </a:r>
            <a:r>
              <a:rPr lang="en-US" altLang="zh-CN" sz="1200" dirty="0"/>
              <a:t>. “</a:t>
            </a:r>
            <a:r>
              <a:rPr lang="zh-CN" altLang="en-US" sz="1200" dirty="0"/>
              <a:t>算法可视化软件设计中关键问题的研究”</a:t>
            </a:r>
            <a:r>
              <a:rPr lang="en-US" altLang="zh-CN" sz="1200" dirty="0"/>
              <a:t>. </a:t>
            </a:r>
            <a:r>
              <a:rPr lang="zh-CN" altLang="en-US" sz="1200" dirty="0"/>
              <a:t>计算机软件及计算机应用</a:t>
            </a:r>
            <a:r>
              <a:rPr lang="en-US" altLang="zh-CN" sz="1200" dirty="0"/>
              <a:t>.</a:t>
            </a:r>
            <a:endParaRPr lang="en-US" altLang="zh-CN" sz="1200" dirty="0"/>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0800000">
            <a:off x="0" y="-7"/>
            <a:ext cx="12192000" cy="2426618"/>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0800000">
            <a:off x="0" y="2493941"/>
            <a:ext cx="12192000" cy="70698"/>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536239" y="3909427"/>
            <a:ext cx="5119523" cy="1107996"/>
          </a:xfrm>
          <a:prstGeom prst="rect">
            <a:avLst/>
          </a:prstGeom>
          <a:noFill/>
        </p:spPr>
        <p:txBody>
          <a:bodyPr wrap="square" rtlCol="0">
            <a:spAutoFit/>
          </a:bodyPr>
          <a:lstStyle/>
          <a:p>
            <a:pPr algn="ctr"/>
            <a:r>
              <a:rPr lang="zh-CN" altLang="en-US" sz="6600" b="1" dirty="0">
                <a:solidFill>
                  <a:srgbClr val="005CA1"/>
                </a:solidFill>
                <a:latin typeface="微软雅黑" panose="020B0503020204020204" pitchFamily="34" charset="-122"/>
                <a:ea typeface="微软雅黑" panose="020B0503020204020204" pitchFamily="34" charset="-122"/>
              </a:rPr>
              <a:t>感谢聆听</a:t>
            </a:r>
            <a:endParaRPr lang="zh-CN" altLang="en-US" sz="6600" b="1" dirty="0">
              <a:solidFill>
                <a:srgbClr val="005CA1"/>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3666226" y="5432133"/>
            <a:ext cx="5119523" cy="776605"/>
            <a:chOff x="1049862" y="5804729"/>
            <a:chExt cx="4556125" cy="776605"/>
          </a:xfrm>
        </p:grpSpPr>
        <p:sp>
          <p:nvSpPr>
            <p:cNvPr id="15" name="文本框 14"/>
            <p:cNvSpPr txBox="1"/>
            <p:nvPr/>
          </p:nvSpPr>
          <p:spPr>
            <a:xfrm>
              <a:off x="1049862" y="5804729"/>
              <a:ext cx="2638948" cy="523220"/>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solidFill>
                    <a:srgbClr val="005CA1"/>
                  </a:solidFill>
                  <a:latin typeface="微软雅黑" panose="020B0503020204020204" pitchFamily="34" charset="-122"/>
                  <a:ea typeface="微软雅黑" panose="020B0503020204020204" pitchFamily="34" charset="-122"/>
                </a:rPr>
                <a:t>院系：计算机科学与技术学院</a:t>
              </a:r>
              <a:endParaRPr lang="zh-CN" altLang="en-US" sz="1400" dirty="0">
                <a:solidFill>
                  <a:srgbClr val="005CA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3494202" y="5805558"/>
              <a:ext cx="1729110" cy="307777"/>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solidFill>
                    <a:srgbClr val="005CA1"/>
                  </a:solidFill>
                  <a:latin typeface="微软雅黑" panose="020B0503020204020204" pitchFamily="34" charset="-122"/>
                  <a:ea typeface="微软雅黑" panose="020B0503020204020204" pitchFamily="34" charset="-122"/>
                </a:rPr>
                <a:t>专业：软件工程</a:t>
              </a:r>
              <a:endParaRPr lang="zh-CN" altLang="en-US" sz="1400" dirty="0">
                <a:solidFill>
                  <a:srgbClr val="005CA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049862" y="6274629"/>
              <a:ext cx="2159704" cy="306705"/>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solidFill>
                    <a:srgbClr val="005CA1"/>
                  </a:solidFill>
                  <a:latin typeface="微软雅黑" panose="020B0503020204020204" pitchFamily="34" charset="-122"/>
                  <a:ea typeface="微软雅黑" panose="020B0503020204020204" pitchFamily="34" charset="-122"/>
                </a:rPr>
                <a:t>答辩人：杨江涛</a:t>
              </a:r>
              <a:endParaRPr lang="zh-CN" altLang="en-US" sz="1400" dirty="0">
                <a:solidFill>
                  <a:srgbClr val="005CA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3493977" y="6274629"/>
              <a:ext cx="2112010" cy="306705"/>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solidFill>
                    <a:srgbClr val="005CA1"/>
                  </a:solidFill>
                  <a:latin typeface="微软雅黑" panose="020B0503020204020204" pitchFamily="34" charset="-122"/>
                  <a:ea typeface="微软雅黑" panose="020B0503020204020204" pitchFamily="34" charset="-122"/>
                </a:rPr>
                <a:t>指导老师：廖竞</a:t>
              </a:r>
              <a:endParaRPr lang="zh-CN" altLang="en-US" sz="1400" dirty="0">
                <a:solidFill>
                  <a:srgbClr val="005CA1"/>
                </a:solidFill>
                <a:latin typeface="微软雅黑" panose="020B0503020204020204" pitchFamily="34" charset="-122"/>
                <a:ea typeface="微软雅黑" panose="020B0503020204020204" pitchFamily="34" charset="-122"/>
              </a:endParaRPr>
            </a:p>
          </p:txBody>
        </p:sp>
      </p:grpSp>
      <p:sp>
        <p:nvSpPr>
          <p:cNvPr id="19" name="文本框 18"/>
          <p:cNvSpPr txBox="1"/>
          <p:nvPr/>
        </p:nvSpPr>
        <p:spPr>
          <a:xfrm>
            <a:off x="323851" y="-24013"/>
            <a:ext cx="11544299" cy="3154706"/>
          </a:xfrm>
          <a:prstGeom prst="rect">
            <a:avLst/>
          </a:prstGeom>
        </p:spPr>
        <p:txBody>
          <a:bodyPr wrap="square" lIns="91436" tIns="45718" rIns="91436" bIns="45718">
            <a:spAutoFit/>
          </a:bodyPr>
          <a:lstStyle>
            <a:defPPr>
              <a:defRPr lang="zh-CN"/>
            </a:defPPr>
            <a:lvl1pPr algn="ctr">
              <a:defRPr sz="105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dist"/>
            <a:r>
              <a:rPr lang="en-US" altLang="zh-CN" sz="19900" b="1" dirty="0">
                <a:solidFill>
                  <a:schemeClr val="bg1">
                    <a:alpha val="10000"/>
                  </a:schemeClr>
                </a:solidFill>
              </a:rPr>
              <a:t>THANKS</a:t>
            </a:r>
            <a:endParaRPr lang="zh-CN" altLang="en-US" sz="19900" b="1" dirty="0">
              <a:solidFill>
                <a:schemeClr val="bg1">
                  <a:alpha val="10000"/>
                </a:schemeClr>
              </a:solidFill>
            </a:endParaRPr>
          </a:p>
        </p:txBody>
      </p:sp>
      <p:grpSp>
        <p:nvGrpSpPr>
          <p:cNvPr id="7" name="组合 6"/>
          <p:cNvGrpSpPr/>
          <p:nvPr/>
        </p:nvGrpSpPr>
        <p:grpSpPr>
          <a:xfrm>
            <a:off x="4876405" y="1196335"/>
            <a:ext cx="2439190" cy="2439192"/>
            <a:chOff x="5007734" y="902247"/>
            <a:chExt cx="2543685" cy="2543686"/>
          </a:xfrm>
        </p:grpSpPr>
        <p:sp>
          <p:nvSpPr>
            <p:cNvPr id="8" name="椭圆 7"/>
            <p:cNvSpPr/>
            <p:nvPr/>
          </p:nvSpPr>
          <p:spPr>
            <a:xfrm>
              <a:off x="5007734" y="902247"/>
              <a:ext cx="2543685" cy="2543686"/>
            </a:xfrm>
            <a:prstGeom prst="ellipse">
              <a:avLst/>
            </a:prstGeom>
            <a:gradFill flip="none" rotWithShape="1">
              <a:gsLst>
                <a:gs pos="0">
                  <a:schemeClr val="bg1"/>
                </a:gs>
                <a:gs pos="100000">
                  <a:srgbClr val="E8E8E8"/>
                </a:gs>
              </a:gsLst>
              <a:lin ang="5400000" scaled="1"/>
              <a:tileRect/>
            </a:gradFill>
            <a:ln>
              <a:noFill/>
            </a:ln>
            <a:effectLst>
              <a:outerShdw blurRad="139700" dist="381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0800000">
              <a:off x="5160137" y="1054647"/>
              <a:ext cx="2213120" cy="2213120"/>
            </a:xfrm>
            <a:prstGeom prst="ellipse">
              <a:avLst/>
            </a:prstGeom>
            <a:gradFill flip="none" rotWithShape="1">
              <a:gsLst>
                <a:gs pos="0">
                  <a:schemeClr val="bg1"/>
                </a:gs>
                <a:gs pos="100000">
                  <a:srgbClr val="E8E8E8"/>
                </a:gs>
              </a:gsLst>
              <a:lin ang="5400000" scaled="1"/>
              <a:tileRect/>
            </a:gradFill>
            <a:ln>
              <a:noFill/>
            </a:ln>
            <a:effectLst>
              <a:innerShdw blurRad="88900">
                <a:prstClr val="black">
                  <a:alpha val="1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980524" y="1279596"/>
            <a:ext cx="2238165" cy="22381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advTm="0">
        <p14:ferris dir="l"/>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par>
                                <p:cTn id="9" presetID="12" presetClass="entr" presetSubtype="4" fill="hold" grpId="0" nodeType="withEffect">
                                  <p:stCondLst>
                                    <p:cond delay="2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ppt_y</p:attrName>
                                        </p:attrNameLst>
                                      </p:cBhvr>
                                      <p:tavLst>
                                        <p:tav tm="0">
                                          <p:val>
                                            <p:strVal val="#ppt_y+#ppt_h*1.125000"/>
                                          </p:val>
                                        </p:tav>
                                        <p:tav tm="100000">
                                          <p:val>
                                            <p:strVal val="#ppt_y"/>
                                          </p:val>
                                        </p:tav>
                                      </p:tavLst>
                                    </p:anim>
                                    <p:animEffect transition="in" filter="wipe(up)">
                                      <p:cBhvr>
                                        <p:cTn id="12" dur="500"/>
                                        <p:tgtEl>
                                          <p:spTgt spid="6"/>
                                        </p:tgtEl>
                                      </p:cBhvr>
                                    </p:animEffect>
                                  </p:childTnLst>
                                </p:cTn>
                              </p:par>
                              <p:par>
                                <p:cTn id="13" presetID="41" presetClass="entr" presetSubtype="0" fill="hold" grpId="0" nodeType="withEffect">
                                  <p:stCondLst>
                                    <p:cond delay="200"/>
                                  </p:stCondLst>
                                  <p:iterate type="lt">
                                    <p:tmPct val="10000"/>
                                  </p:iterate>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9"/>
                                        </p:tgtEl>
                                        <p:attrNameLst>
                                          <p:attrName>ppt_y</p:attrName>
                                        </p:attrNameLst>
                                      </p:cBhvr>
                                      <p:tavLst>
                                        <p:tav tm="0">
                                          <p:val>
                                            <p:strVal val="#ppt_y"/>
                                          </p:val>
                                        </p:tav>
                                        <p:tav tm="100000">
                                          <p:val>
                                            <p:strVal val="#ppt_y"/>
                                          </p:val>
                                        </p:tav>
                                      </p:tavLst>
                                    </p:anim>
                                    <p:anim calcmode="lin" valueType="num">
                                      <p:cBhvr>
                                        <p:cTn id="17"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9"/>
                                        </p:tgtEl>
                                      </p:cBhvr>
                                    </p:animEffect>
                                  </p:childTnLst>
                                </p:cTn>
                              </p:par>
                            </p:childTnLst>
                          </p:cTn>
                        </p:par>
                        <p:par>
                          <p:cTn id="20" fill="hold">
                            <p:stCondLst>
                              <p:cond delay="0"/>
                            </p:stCondLst>
                            <p:childTnLst>
                              <p:par>
                                <p:cTn id="21" presetID="49" presetClass="entr" presetSubtype="0" decel="10000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 calcmode="lin" valueType="num">
                                      <p:cBhvr>
                                        <p:cTn id="25" dur="500" fill="hold"/>
                                        <p:tgtEl>
                                          <p:spTgt spid="7"/>
                                        </p:tgtEl>
                                        <p:attrNameLst>
                                          <p:attrName>style.rotation</p:attrName>
                                        </p:attrNameLst>
                                      </p:cBhvr>
                                      <p:tavLst>
                                        <p:tav tm="0">
                                          <p:val>
                                            <p:fltVal val="360"/>
                                          </p:val>
                                        </p:tav>
                                        <p:tav tm="100000">
                                          <p:val>
                                            <p:fltVal val="0"/>
                                          </p:val>
                                        </p:tav>
                                      </p:tavLst>
                                    </p:anim>
                                    <p:animEffect transition="in" filter="fade">
                                      <p:cBhvr>
                                        <p:cTn id="26" dur="500"/>
                                        <p:tgtEl>
                                          <p:spTgt spid="7"/>
                                        </p:tgtEl>
                                      </p:cBhvr>
                                    </p:animEffect>
                                  </p:childTnLst>
                                </p:cTn>
                              </p:par>
                            </p:childTnLst>
                          </p:cTn>
                        </p:par>
                        <p:par>
                          <p:cTn id="27" fill="hold">
                            <p:stCondLst>
                              <p:cond delay="500"/>
                            </p:stCondLst>
                            <p:childTnLst>
                              <p:par>
                                <p:cTn id="28" presetID="12" presetClass="entr" presetSubtype="4"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p:tgtEl>
                                          <p:spTgt spid="12"/>
                                        </p:tgtEl>
                                        <p:attrNameLst>
                                          <p:attrName>ppt_y</p:attrName>
                                        </p:attrNameLst>
                                      </p:cBhvr>
                                      <p:tavLst>
                                        <p:tav tm="0">
                                          <p:val>
                                            <p:strVal val="#ppt_y+#ppt_h*1.125000"/>
                                          </p:val>
                                        </p:tav>
                                        <p:tav tm="100000">
                                          <p:val>
                                            <p:strVal val="#ppt_y"/>
                                          </p:val>
                                        </p:tav>
                                      </p:tavLst>
                                    </p:anim>
                                    <p:animEffect transition="in" filter="wipe(up)">
                                      <p:cBhvr>
                                        <p:cTn id="31" dur="500"/>
                                        <p:tgtEl>
                                          <p:spTgt spid="12"/>
                                        </p:tgtEl>
                                      </p:cBhvr>
                                    </p:animEffect>
                                  </p:childTnLst>
                                </p:cTn>
                              </p:par>
                            </p:childTnLst>
                          </p:cTn>
                        </p:par>
                        <p:par>
                          <p:cTn id="32" fill="hold">
                            <p:stCondLst>
                              <p:cond delay="1000"/>
                            </p:stCondLst>
                            <p:childTnLst>
                              <p:par>
                                <p:cTn id="33" presetID="12" presetClass="entr" presetSubtype="4"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p:tgtEl>
                                          <p:spTgt spid="14"/>
                                        </p:tgtEl>
                                        <p:attrNameLst>
                                          <p:attrName>ppt_y</p:attrName>
                                        </p:attrNameLst>
                                      </p:cBhvr>
                                      <p:tavLst>
                                        <p:tav tm="0">
                                          <p:val>
                                            <p:strVal val="#ppt_y+#ppt_h*1.125000"/>
                                          </p:val>
                                        </p:tav>
                                        <p:tav tm="100000">
                                          <p:val>
                                            <p:strVal val="#ppt_y"/>
                                          </p:val>
                                        </p:tav>
                                      </p:tavLst>
                                    </p:anim>
                                    <p:animEffect transition="in" filter="wipe(up)">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857500" y="2686050"/>
            <a:ext cx="9334500" cy="129540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857500" y="4133850"/>
            <a:ext cx="8210550" cy="9525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123950" y="2686050"/>
            <a:ext cx="1543050" cy="1543050"/>
            <a:chOff x="1123950" y="2686050"/>
            <a:chExt cx="1543050" cy="1543050"/>
          </a:xfrm>
        </p:grpSpPr>
        <p:sp>
          <p:nvSpPr>
            <p:cNvPr id="10" name="矩形 9"/>
            <p:cNvSpPr/>
            <p:nvPr/>
          </p:nvSpPr>
          <p:spPr>
            <a:xfrm>
              <a:off x="1123950" y="2686050"/>
              <a:ext cx="1543050" cy="154305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407285" y="2903577"/>
              <a:ext cx="976380" cy="1107996"/>
            </a:xfrm>
            <a:prstGeom prst="rect">
              <a:avLst/>
            </a:prstGeom>
            <a:noFill/>
          </p:spPr>
          <p:txBody>
            <a:bodyPr wrap="square" rtlCol="0">
              <a:spAutoFit/>
            </a:bodyPr>
            <a:lstStyle/>
            <a:p>
              <a:pPr algn="ctr"/>
              <a:r>
                <a:rPr lang="en-US" altLang="zh-CN" sz="6600" b="1" dirty="0">
                  <a:solidFill>
                    <a:schemeClr val="bg1"/>
                  </a:solidFill>
                  <a:latin typeface="微软雅黑" panose="020B0503020204020204" pitchFamily="34" charset="-122"/>
                  <a:ea typeface="微软雅黑" panose="020B0503020204020204" pitchFamily="34" charset="-122"/>
                </a:rPr>
                <a:t>1</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grpSp>
      <p:sp>
        <p:nvSpPr>
          <p:cNvPr id="15" name="文本框 14"/>
          <p:cNvSpPr txBox="1"/>
          <p:nvPr/>
        </p:nvSpPr>
        <p:spPr>
          <a:xfrm>
            <a:off x="2950335" y="2781038"/>
            <a:ext cx="2646870" cy="830993"/>
          </a:xfrm>
          <a:prstGeom prst="rect">
            <a:avLst/>
          </a:prstGeom>
          <a:noFill/>
        </p:spPr>
        <p:txBody>
          <a:bodyPr wrap="none" lIns="91436" tIns="45718" rIns="91436" bIns="45718"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rPr>
              <a:t>研究背景</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2950335" y="3581999"/>
            <a:ext cx="3201766"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BACKGROUNDS</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4000" y="201683"/>
            <a:ext cx="898070" cy="523220"/>
            <a:chOff x="-254000" y="201683"/>
            <a:chExt cx="898070" cy="523220"/>
          </a:xfrm>
        </p:grpSpPr>
        <p:sp>
          <p:nvSpPr>
            <p:cNvPr id="5" name="圆角矩形 4"/>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1</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研究背景</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2584397" y="217491"/>
            <a:ext cx="10096500" cy="439541"/>
            <a:chOff x="2584397" y="217491"/>
            <a:chExt cx="10096500" cy="439541"/>
          </a:xfrm>
        </p:grpSpPr>
        <p:sp>
          <p:nvSpPr>
            <p:cNvPr id="4" name="圆角矩形 3"/>
            <p:cNvSpPr/>
            <p:nvPr/>
          </p:nvSpPr>
          <p:spPr>
            <a:xfrm>
              <a:off x="2584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9797" y="239783"/>
              <a:ext cx="2198222"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RESEARCH BACKGROUNDS</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879928" y="378280"/>
            <a:ext cx="7246327" cy="7337033"/>
          </a:xfrm>
          <a:prstGeom prst="rect">
            <a:avLst/>
          </a:prstGeom>
        </p:spPr>
      </p:pic>
      <p:sp>
        <p:nvSpPr>
          <p:cNvPr id="12" name="矩形 11"/>
          <p:cNvSpPr/>
          <p:nvPr/>
        </p:nvSpPr>
        <p:spPr>
          <a:xfrm>
            <a:off x="868644" y="3073922"/>
            <a:ext cx="5954187" cy="3003513"/>
          </a:xfrm>
          <a:prstGeom prst="rect">
            <a:avLst/>
          </a:prstGeom>
        </p:spPr>
        <p:txBody>
          <a:bodyPr wrap="square" lIns="91438" tIns="45719" rIns="91438" bIns="45719">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        数据结构与算法是本科计算机科学教育的基石，然而，这门课程前期十分抽象，难以入门。</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如果有一个数据结构与算法的可视化工具，例如数组、树等，供学生操作，通过简单的方式，用图形的表达算法，而不是陷入内存地址和函数调用，允许学生了解如何将元素插入或删除。那将非常有用。</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p:txBody>
      </p:sp>
      <p:grpSp>
        <p:nvGrpSpPr>
          <p:cNvPr id="16" name="组合 15"/>
          <p:cNvGrpSpPr/>
          <p:nvPr/>
        </p:nvGrpSpPr>
        <p:grpSpPr>
          <a:xfrm>
            <a:off x="938041" y="2339792"/>
            <a:ext cx="5790137" cy="420307"/>
            <a:chOff x="938041" y="2339792"/>
            <a:chExt cx="5790137" cy="420307"/>
          </a:xfrm>
        </p:grpSpPr>
        <p:sp>
          <p:nvSpPr>
            <p:cNvPr id="3" name="矩形 2"/>
            <p:cNvSpPr/>
            <p:nvPr/>
          </p:nvSpPr>
          <p:spPr>
            <a:xfrm>
              <a:off x="938041" y="2339792"/>
              <a:ext cx="5790137" cy="420307"/>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975873" y="2354306"/>
              <a:ext cx="646323" cy="369328"/>
            </a:xfrm>
            <a:prstGeom prst="rect">
              <a:avLst/>
            </a:prstGeom>
            <a:noFill/>
          </p:spPr>
          <p:txBody>
            <a:bodyPr wrap="none" lIns="91436" tIns="45718" rIns="91436" bIns="45718"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目的</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3" name="矩形 12"/>
            <p:cNvSpPr/>
            <p:nvPr/>
          </p:nvSpPr>
          <p:spPr>
            <a:xfrm>
              <a:off x="2713594" y="2422987"/>
              <a:ext cx="184730" cy="307777"/>
            </a:xfrm>
            <a:prstGeom prst="rect">
              <a:avLst/>
            </a:prstGeom>
          </p:spPr>
          <p:txBody>
            <a:bodyPr wrap="none">
              <a:spAutoFit/>
            </a:bodyPr>
            <a:lstStyle/>
            <a:p>
              <a:pPr algn="ctr"/>
              <a:endParaRPr lang="en-US" altLang="zh-CN" sz="14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slow" advTm="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4000" y="201683"/>
            <a:ext cx="898070" cy="523220"/>
            <a:chOff x="-254000" y="201683"/>
            <a:chExt cx="898070" cy="523220"/>
          </a:xfrm>
        </p:grpSpPr>
        <p:sp>
          <p:nvSpPr>
            <p:cNvPr id="5" name="圆角矩形 4"/>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1</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研究背景</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584397" y="217491"/>
            <a:ext cx="10096500" cy="439541"/>
            <a:chOff x="2584397" y="217491"/>
            <a:chExt cx="10096500" cy="439541"/>
          </a:xfrm>
        </p:grpSpPr>
        <p:sp>
          <p:nvSpPr>
            <p:cNvPr id="4" name="圆角矩形 3"/>
            <p:cNvSpPr/>
            <p:nvPr/>
          </p:nvSpPr>
          <p:spPr>
            <a:xfrm>
              <a:off x="2584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9797" y="239783"/>
              <a:ext cx="2198222"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RESEARCH BACKGROUNDS</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sp>
        <p:nvSpPr>
          <p:cNvPr id="22" name="文本框 21"/>
          <p:cNvSpPr txBox="1"/>
          <p:nvPr/>
        </p:nvSpPr>
        <p:spPr>
          <a:xfrm>
            <a:off x="2929432" y="1901369"/>
            <a:ext cx="646323" cy="369328"/>
          </a:xfrm>
          <a:prstGeom prst="rect">
            <a:avLst/>
          </a:prstGeom>
          <a:noFill/>
        </p:spPr>
        <p:txBody>
          <a:bodyPr wrap="none" lIns="91436" tIns="45718" rIns="91436" bIns="45718" rtlCol="0">
            <a:spAutoFit/>
          </a:bodyPr>
          <a:lstStyle/>
          <a:p>
            <a:r>
              <a:rPr lang="zh-CN" altLang="en-US" b="1" dirty="0">
                <a:solidFill>
                  <a:srgbClr val="005CA1"/>
                </a:solidFill>
                <a:latin typeface="微软雅黑" panose="020B0503020204020204" pitchFamily="34" charset="-122"/>
                <a:ea typeface="微软雅黑" panose="020B0503020204020204" pitchFamily="34" charset="-122"/>
              </a:rPr>
              <a:t>意义</a:t>
            </a:r>
            <a:endParaRPr lang="zh-CN" altLang="en-US" b="1" dirty="0">
              <a:solidFill>
                <a:srgbClr val="005CA1"/>
              </a:solidFill>
              <a:latin typeface="微软雅黑" panose="020B0503020204020204" pitchFamily="34" charset="-122"/>
              <a:ea typeface="微软雅黑" panose="020B0503020204020204" pitchFamily="34" charset="-122"/>
            </a:endParaRPr>
          </a:p>
        </p:txBody>
      </p:sp>
      <p:sp>
        <p:nvSpPr>
          <p:cNvPr id="23" name="矩形 22"/>
          <p:cNvSpPr/>
          <p:nvPr/>
        </p:nvSpPr>
        <p:spPr>
          <a:xfrm>
            <a:off x="2929431" y="2270697"/>
            <a:ext cx="7906871" cy="1895515"/>
          </a:xfrm>
          <a:prstGeom prst="rect">
            <a:avLst/>
          </a:prstGeom>
        </p:spPr>
        <p:txBody>
          <a:bodyPr wrap="square" lIns="91436" tIns="45718" rIns="91436" bIns="45718">
            <a:spAutoFit/>
          </a:bodyPr>
          <a:lstStyle/>
          <a:p>
            <a:pPr>
              <a:lnSpc>
                <a:spcPct val="150000"/>
              </a:lnSpc>
            </a:pPr>
            <a:r>
              <a:rPr lang="zh-CN" altLang="en-US" sz="1600" b="1" dirty="0">
                <a:latin typeface="微软雅黑" panose="020B0503020204020204" pitchFamily="34" charset="-122"/>
                <a:ea typeface="微软雅黑" panose="020B0503020204020204" pitchFamily="34" charset="-122"/>
              </a:rPr>
              <a:t>辅助教师进行教学，从而降低教学难度：</a:t>
            </a:r>
            <a:r>
              <a:rPr lang="zh-CN" altLang="en-US" sz="1600" dirty="0">
                <a:latin typeface="微软雅黑" panose="020B0503020204020204" pitchFamily="34" charset="-122"/>
                <a:ea typeface="微软雅黑" panose="020B0503020204020204" pitchFamily="34" charset="-122"/>
              </a:rPr>
              <a:t>数据结构和算法通过图形和动画方式表达各种状态转移和求解过程，让算法的执行过程栩栩如生。</a:t>
            </a:r>
            <a:endParaRPr lang="zh-CN" altLang="en-US" sz="1600" dirty="0">
              <a:latin typeface="微软雅黑" panose="020B0503020204020204" pitchFamily="34" charset="-122"/>
              <a:ea typeface="微软雅黑" panose="020B0503020204020204" pitchFamily="34" charset="-122"/>
            </a:endParaRPr>
          </a:p>
          <a:p>
            <a:pPr>
              <a:lnSpc>
                <a:spcPct val="150000"/>
              </a:lnSpc>
            </a:pPr>
            <a:endParaRPr lang="zh-CN" altLang="en-US" sz="1600" dirty="0">
              <a:latin typeface="微软雅黑" panose="020B0503020204020204" pitchFamily="34" charset="-122"/>
              <a:ea typeface="微软雅黑" panose="020B0503020204020204" pitchFamily="34" charset="-122"/>
            </a:endParaRPr>
          </a:p>
          <a:p>
            <a:pPr>
              <a:lnSpc>
                <a:spcPct val="150000"/>
              </a:lnSpc>
            </a:pPr>
            <a:r>
              <a:rPr lang="zh-CN" altLang="en-US" sz="1600" b="1" dirty="0">
                <a:latin typeface="微软雅黑" panose="020B0503020204020204" pitchFamily="34" charset="-122"/>
                <a:ea typeface="微软雅黑" panose="020B0503020204020204" pitchFamily="34" charset="-122"/>
              </a:rPr>
              <a:t>自由探索并验证想法，提高学习动力：</a:t>
            </a:r>
            <a:r>
              <a:rPr lang="zh-CN" altLang="en-US" sz="1600" dirty="0">
                <a:latin typeface="微软雅黑" panose="020B0503020204020204" pitchFamily="34" charset="-122"/>
                <a:ea typeface="微软雅黑" panose="020B0503020204020204" pitchFamily="34" charset="-122"/>
              </a:rPr>
              <a:t>提供一个可交互、可探索的教学环境，允许学生自由的创建并且可视化算法。</a:t>
            </a:r>
            <a:endParaRPr lang="zh-CN" altLang="en-US" sz="1600" dirty="0">
              <a:latin typeface="微软雅黑" panose="020B0503020204020204" pitchFamily="34" charset="-122"/>
              <a:ea typeface="微软雅黑" panose="020B0503020204020204" pitchFamily="34" charset="-122"/>
            </a:endParaRPr>
          </a:p>
        </p:txBody>
      </p:sp>
      <p:cxnSp>
        <p:nvCxnSpPr>
          <p:cNvPr id="26" name="直接连接符 25"/>
          <p:cNvCxnSpPr/>
          <p:nvPr/>
        </p:nvCxnSpPr>
        <p:spPr>
          <a:xfrm>
            <a:off x="1052286" y="4281711"/>
            <a:ext cx="10058400" cy="0"/>
          </a:xfrm>
          <a:prstGeom prst="line">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355698" y="1973940"/>
            <a:ext cx="1233715" cy="1233715"/>
            <a:chOff x="1355698" y="1973940"/>
            <a:chExt cx="1233715" cy="1233715"/>
          </a:xfrm>
        </p:grpSpPr>
        <p:sp>
          <p:nvSpPr>
            <p:cNvPr id="10" name="矩形 9"/>
            <p:cNvSpPr/>
            <p:nvPr/>
          </p:nvSpPr>
          <p:spPr>
            <a:xfrm>
              <a:off x="1355698" y="1973940"/>
              <a:ext cx="1233715" cy="1233715"/>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5"/>
            <p:cNvSpPr>
              <a:spLocks noEditPoints="1"/>
            </p:cNvSpPr>
            <p:nvPr/>
          </p:nvSpPr>
          <p:spPr bwMode="auto">
            <a:xfrm>
              <a:off x="1602173" y="2200868"/>
              <a:ext cx="700214" cy="758777"/>
            </a:xfrm>
            <a:custGeom>
              <a:avLst/>
              <a:gdLst>
                <a:gd name="T0" fmla="*/ 166 w 275"/>
                <a:gd name="T1" fmla="*/ 0 h 298"/>
                <a:gd name="T2" fmla="*/ 249 w 275"/>
                <a:gd name="T3" fmla="*/ 49 h 298"/>
                <a:gd name="T4" fmla="*/ 156 w 275"/>
                <a:gd name="T5" fmla="*/ 204 h 298"/>
                <a:gd name="T6" fmla="*/ 112 w 275"/>
                <a:gd name="T7" fmla="*/ 230 h 298"/>
                <a:gd name="T8" fmla="*/ 69 w 275"/>
                <a:gd name="T9" fmla="*/ 233 h 298"/>
                <a:gd name="T10" fmla="*/ 73 w 275"/>
                <a:gd name="T11" fmla="*/ 153 h 298"/>
                <a:gd name="T12" fmla="*/ 166 w 275"/>
                <a:gd name="T13" fmla="*/ 0 h 298"/>
                <a:gd name="T14" fmla="*/ 166 w 275"/>
                <a:gd name="T15" fmla="*/ 0 h 298"/>
                <a:gd name="T16" fmla="*/ 246 w 275"/>
                <a:gd name="T17" fmla="*/ 293 h 298"/>
                <a:gd name="T18" fmla="*/ 251 w 275"/>
                <a:gd name="T19" fmla="*/ 264 h 298"/>
                <a:gd name="T20" fmla="*/ 161 w 275"/>
                <a:gd name="T21" fmla="*/ 262 h 298"/>
                <a:gd name="T22" fmla="*/ 275 w 275"/>
                <a:gd name="T23" fmla="*/ 255 h 298"/>
                <a:gd name="T24" fmla="*/ 273 w 275"/>
                <a:gd name="T25" fmla="*/ 242 h 298"/>
                <a:gd name="T26" fmla="*/ 241 w 275"/>
                <a:gd name="T27" fmla="*/ 240 h 298"/>
                <a:gd name="T28" fmla="*/ 273 w 275"/>
                <a:gd name="T29" fmla="*/ 235 h 298"/>
                <a:gd name="T30" fmla="*/ 261 w 275"/>
                <a:gd name="T31" fmla="*/ 211 h 298"/>
                <a:gd name="T32" fmla="*/ 178 w 275"/>
                <a:gd name="T33" fmla="*/ 201 h 298"/>
                <a:gd name="T34" fmla="*/ 176 w 275"/>
                <a:gd name="T35" fmla="*/ 226 h 298"/>
                <a:gd name="T36" fmla="*/ 212 w 275"/>
                <a:gd name="T37" fmla="*/ 233 h 298"/>
                <a:gd name="T38" fmla="*/ 0 w 275"/>
                <a:gd name="T39" fmla="*/ 242 h 298"/>
                <a:gd name="T40" fmla="*/ 3 w 275"/>
                <a:gd name="T41" fmla="*/ 264 h 298"/>
                <a:gd name="T42" fmla="*/ 139 w 275"/>
                <a:gd name="T43" fmla="*/ 281 h 298"/>
                <a:gd name="T44" fmla="*/ 86 w 275"/>
                <a:gd name="T45" fmla="*/ 281 h 298"/>
                <a:gd name="T46" fmla="*/ 88 w 275"/>
                <a:gd name="T47" fmla="*/ 298 h 298"/>
                <a:gd name="T48" fmla="*/ 246 w 275"/>
                <a:gd name="T49" fmla="*/ 293 h 298"/>
                <a:gd name="T50" fmla="*/ 246 w 275"/>
                <a:gd name="T51" fmla="*/ 293 h 298"/>
                <a:gd name="T52" fmla="*/ 107 w 275"/>
                <a:gd name="T53" fmla="*/ 213 h 298"/>
                <a:gd name="T54" fmla="*/ 139 w 275"/>
                <a:gd name="T55" fmla="*/ 194 h 298"/>
                <a:gd name="T56" fmla="*/ 88 w 275"/>
                <a:gd name="T57" fmla="*/ 162 h 298"/>
                <a:gd name="T58" fmla="*/ 86 w 275"/>
                <a:gd name="T59" fmla="*/ 201 h 298"/>
                <a:gd name="T60" fmla="*/ 107 w 275"/>
                <a:gd name="T61" fmla="*/ 213 h 298"/>
                <a:gd name="T62" fmla="*/ 107 w 275"/>
                <a:gd name="T63" fmla="*/ 213 h 298"/>
                <a:gd name="T64" fmla="*/ 219 w 275"/>
                <a:gd name="T65" fmla="*/ 49 h 298"/>
                <a:gd name="T66" fmla="*/ 144 w 275"/>
                <a:gd name="T67" fmla="*/ 172 h 298"/>
                <a:gd name="T68" fmla="*/ 154 w 275"/>
                <a:gd name="T69" fmla="*/ 177 h 298"/>
                <a:gd name="T70" fmla="*/ 229 w 275"/>
                <a:gd name="T71" fmla="*/ 53 h 298"/>
                <a:gd name="T72" fmla="*/ 219 w 275"/>
                <a:gd name="T73" fmla="*/ 49 h 298"/>
                <a:gd name="T74" fmla="*/ 219 w 275"/>
                <a:gd name="T75" fmla="*/ 49 h 298"/>
                <a:gd name="T76" fmla="*/ 173 w 275"/>
                <a:gd name="T77" fmla="*/ 20 h 298"/>
                <a:gd name="T78" fmla="*/ 98 w 275"/>
                <a:gd name="T79" fmla="*/ 143 h 298"/>
                <a:gd name="T80" fmla="*/ 115 w 275"/>
                <a:gd name="T81" fmla="*/ 153 h 298"/>
                <a:gd name="T82" fmla="*/ 190 w 275"/>
                <a:gd name="T83" fmla="*/ 29 h 298"/>
                <a:gd name="T84" fmla="*/ 173 w 275"/>
                <a:gd name="T85" fmla="*/ 2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5" h="298">
                  <a:moveTo>
                    <a:pt x="166" y="0"/>
                  </a:moveTo>
                  <a:lnTo>
                    <a:pt x="249" y="49"/>
                  </a:lnTo>
                  <a:lnTo>
                    <a:pt x="156" y="204"/>
                  </a:lnTo>
                  <a:lnTo>
                    <a:pt x="112" y="230"/>
                  </a:lnTo>
                  <a:lnTo>
                    <a:pt x="69" y="233"/>
                  </a:lnTo>
                  <a:lnTo>
                    <a:pt x="73" y="153"/>
                  </a:lnTo>
                  <a:lnTo>
                    <a:pt x="166" y="0"/>
                  </a:lnTo>
                  <a:lnTo>
                    <a:pt x="166" y="0"/>
                  </a:lnTo>
                  <a:close/>
                  <a:moveTo>
                    <a:pt x="246" y="293"/>
                  </a:moveTo>
                  <a:lnTo>
                    <a:pt x="251" y="264"/>
                  </a:lnTo>
                  <a:lnTo>
                    <a:pt x="161" y="262"/>
                  </a:lnTo>
                  <a:lnTo>
                    <a:pt x="275" y="255"/>
                  </a:lnTo>
                  <a:lnTo>
                    <a:pt x="273" y="242"/>
                  </a:lnTo>
                  <a:lnTo>
                    <a:pt x="241" y="240"/>
                  </a:lnTo>
                  <a:lnTo>
                    <a:pt x="273" y="235"/>
                  </a:lnTo>
                  <a:lnTo>
                    <a:pt x="261" y="211"/>
                  </a:lnTo>
                  <a:lnTo>
                    <a:pt x="178" y="201"/>
                  </a:lnTo>
                  <a:lnTo>
                    <a:pt x="176" y="226"/>
                  </a:lnTo>
                  <a:lnTo>
                    <a:pt x="212" y="233"/>
                  </a:lnTo>
                  <a:lnTo>
                    <a:pt x="0" y="242"/>
                  </a:lnTo>
                  <a:lnTo>
                    <a:pt x="3" y="264"/>
                  </a:lnTo>
                  <a:lnTo>
                    <a:pt x="139" y="281"/>
                  </a:lnTo>
                  <a:lnTo>
                    <a:pt x="86" y="281"/>
                  </a:lnTo>
                  <a:lnTo>
                    <a:pt x="88" y="298"/>
                  </a:lnTo>
                  <a:lnTo>
                    <a:pt x="246" y="293"/>
                  </a:lnTo>
                  <a:lnTo>
                    <a:pt x="246" y="293"/>
                  </a:lnTo>
                  <a:close/>
                  <a:moveTo>
                    <a:pt x="107" y="213"/>
                  </a:moveTo>
                  <a:lnTo>
                    <a:pt x="139" y="194"/>
                  </a:lnTo>
                  <a:lnTo>
                    <a:pt x="88" y="162"/>
                  </a:lnTo>
                  <a:lnTo>
                    <a:pt x="86" y="201"/>
                  </a:lnTo>
                  <a:lnTo>
                    <a:pt x="107" y="213"/>
                  </a:lnTo>
                  <a:lnTo>
                    <a:pt x="107" y="213"/>
                  </a:lnTo>
                  <a:close/>
                  <a:moveTo>
                    <a:pt x="219" y="49"/>
                  </a:moveTo>
                  <a:lnTo>
                    <a:pt x="144" y="172"/>
                  </a:lnTo>
                  <a:lnTo>
                    <a:pt x="154" y="177"/>
                  </a:lnTo>
                  <a:lnTo>
                    <a:pt x="229" y="53"/>
                  </a:lnTo>
                  <a:lnTo>
                    <a:pt x="219" y="49"/>
                  </a:lnTo>
                  <a:lnTo>
                    <a:pt x="219" y="49"/>
                  </a:lnTo>
                  <a:close/>
                  <a:moveTo>
                    <a:pt x="173" y="20"/>
                  </a:moveTo>
                  <a:lnTo>
                    <a:pt x="98" y="143"/>
                  </a:lnTo>
                  <a:lnTo>
                    <a:pt x="115" y="153"/>
                  </a:lnTo>
                  <a:lnTo>
                    <a:pt x="190" y="29"/>
                  </a:lnTo>
                  <a:lnTo>
                    <a:pt x="173" y="20"/>
                  </a:lnTo>
                  <a:close/>
                </a:path>
              </a:pathLst>
            </a:custGeom>
            <a:solidFill>
              <a:schemeClr val="bg1"/>
            </a:solidFill>
            <a:ln>
              <a:noFill/>
            </a:ln>
          </p:spPr>
          <p:txBody>
            <a:bodyPr vert="horz" wrap="square" lIns="91440" tIns="45720" rIns="91440" bIns="45720" numCol="1" anchor="t" anchorCtr="0" compatLnSpc="1"/>
            <a:lstStyle/>
            <a:p>
              <a:endParaRPr lang="zh-CN" altLang="en-US" baseline="-25000"/>
            </a:p>
          </p:txBody>
        </p:sp>
      </p:grpSp>
    </p:spTree>
  </p:cSld>
  <p:clrMapOvr>
    <a:masterClrMapping/>
  </p:clrMapOvr>
  <p:transition spd="slow" advTm="0">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857500" y="2686050"/>
            <a:ext cx="9334500" cy="129540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857500" y="4133850"/>
            <a:ext cx="8210550" cy="9525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123950" y="2686050"/>
            <a:ext cx="1543050" cy="1543050"/>
            <a:chOff x="1123950" y="2686050"/>
            <a:chExt cx="1543050" cy="1543050"/>
          </a:xfrm>
        </p:grpSpPr>
        <p:sp>
          <p:nvSpPr>
            <p:cNvPr id="9" name="矩形 8"/>
            <p:cNvSpPr/>
            <p:nvPr/>
          </p:nvSpPr>
          <p:spPr>
            <a:xfrm>
              <a:off x="1123950" y="2686050"/>
              <a:ext cx="1543050" cy="154305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407285" y="2903577"/>
              <a:ext cx="976380" cy="1107996"/>
            </a:xfrm>
            <a:prstGeom prst="rect">
              <a:avLst/>
            </a:prstGeom>
            <a:noFill/>
          </p:spPr>
          <p:txBody>
            <a:bodyPr wrap="square" rtlCol="0">
              <a:spAutoFit/>
            </a:bodyPr>
            <a:lstStyle/>
            <a:p>
              <a:pPr algn="ctr"/>
              <a:r>
                <a:rPr lang="en-US" altLang="zh-CN" sz="6600" b="1" dirty="0">
                  <a:solidFill>
                    <a:schemeClr val="bg1"/>
                  </a:solidFill>
                  <a:latin typeface="微软雅黑" panose="020B0503020204020204" pitchFamily="34" charset="-122"/>
                  <a:ea typeface="微软雅黑" panose="020B0503020204020204" pitchFamily="34" charset="-122"/>
                </a:rPr>
                <a:t>2</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grpSp>
      <p:sp>
        <p:nvSpPr>
          <p:cNvPr id="12" name="文本框 11"/>
          <p:cNvSpPr txBox="1"/>
          <p:nvPr/>
        </p:nvSpPr>
        <p:spPr>
          <a:xfrm>
            <a:off x="2950335" y="2750022"/>
            <a:ext cx="2646870" cy="830993"/>
          </a:xfrm>
          <a:prstGeom prst="rect">
            <a:avLst/>
          </a:prstGeom>
          <a:noFill/>
        </p:spPr>
        <p:txBody>
          <a:bodyPr wrap="none" lIns="91436" tIns="45718" rIns="91436" bIns="45718" rtlCol="0">
            <a:spAutoFit/>
          </a:bodyPr>
          <a:lstStyle>
            <a:defPPr>
              <a:defRPr lang="zh-CN"/>
            </a:defPPr>
            <a:lvl1pP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a:t>研究现状</a:t>
            </a:r>
            <a:endParaRPr lang="zh-CN" altLang="en-US" dirty="0"/>
          </a:p>
        </p:txBody>
      </p:sp>
      <p:sp>
        <p:nvSpPr>
          <p:cNvPr id="13" name="矩形 12"/>
          <p:cNvSpPr/>
          <p:nvPr/>
        </p:nvSpPr>
        <p:spPr>
          <a:xfrm>
            <a:off x="2973160" y="3537678"/>
            <a:ext cx="2814545"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FRAMWORK</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0">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4000" y="201683"/>
            <a:ext cx="898070" cy="523220"/>
            <a:chOff x="-254000" y="201683"/>
            <a:chExt cx="898070" cy="523220"/>
          </a:xfrm>
        </p:grpSpPr>
        <p:sp>
          <p:nvSpPr>
            <p:cNvPr id="11" name="圆角矩形 10"/>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2</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13" name="文本框 12"/>
          <p:cNvSpPr txBox="1"/>
          <p:nvPr/>
        </p:nvSpPr>
        <p:spPr>
          <a:xfrm>
            <a:off x="701167" y="144940"/>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研究现状</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584397" y="217491"/>
            <a:ext cx="1009650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738069" y="239783"/>
              <a:ext cx="1941677"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RESEARCH FRAMWORK</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1275834" y="1536344"/>
            <a:ext cx="3940821" cy="374513"/>
            <a:chOff x="7797588" y="2218417"/>
            <a:chExt cx="3480012" cy="374513"/>
          </a:xfrm>
        </p:grpSpPr>
        <p:sp>
          <p:nvSpPr>
            <p:cNvPr id="18" name="矩形 17"/>
            <p:cNvSpPr/>
            <p:nvPr/>
          </p:nvSpPr>
          <p:spPr>
            <a:xfrm>
              <a:off x="7797589" y="2232930"/>
              <a:ext cx="3480011" cy="36000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797588" y="2218417"/>
              <a:ext cx="2201472" cy="369328"/>
            </a:xfrm>
            <a:prstGeom prst="rect">
              <a:avLst/>
            </a:prstGeom>
            <a:noFill/>
          </p:spPr>
          <p:txBody>
            <a:bodyPr wrap="none" lIns="91436" tIns="45718" rIns="91436" bIns="45718"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可视化教学，效果甚微</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21" name="矩形 20"/>
          <p:cNvSpPr/>
          <p:nvPr/>
        </p:nvSpPr>
        <p:spPr>
          <a:xfrm>
            <a:off x="1193654" y="2082097"/>
            <a:ext cx="4055874" cy="1526183"/>
          </a:xfrm>
          <a:prstGeom prst="rect">
            <a:avLst/>
          </a:prstGeom>
        </p:spPr>
        <p:txBody>
          <a:bodyPr wrap="square" lIns="91436" tIns="45718" rIns="91436" bIns="45718">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        一些研究结果显示，使用可视化教学的学生和不使用可视化教学的学生在教育结果上</a:t>
            </a:r>
            <a:r>
              <a:rPr lang="zh-CN" altLang="en-US" sz="1600" b="1" dirty="0">
                <a:latin typeface="微软雅黑" panose="020B0503020204020204" pitchFamily="34" charset="-122"/>
                <a:ea typeface="微软雅黑" panose="020B0503020204020204" pitchFamily="34" charset="-122"/>
              </a:rPr>
              <a:t>没有显著差异</a:t>
            </a:r>
            <a:r>
              <a:rPr lang="zh-CN" altLang="en-US" sz="1600" dirty="0">
                <a:latin typeface="微软雅黑" panose="020B0503020204020204" pitchFamily="34" charset="-122"/>
                <a:ea typeface="微软雅黑" panose="020B0503020204020204" pitchFamily="34" charset="-122"/>
              </a:rPr>
              <a:t>。可视化在教学中可能有效，但很难有效地创建和使用它们。</a:t>
            </a:r>
            <a:endParaRPr lang="en-US" altLang="zh-CN" sz="1600" dirty="0">
              <a:latin typeface="微软雅黑" panose="020B0503020204020204" pitchFamily="34" charset="-122"/>
              <a:ea typeface="微软雅黑" panose="020B0503020204020204" pitchFamily="34" charset="-122"/>
            </a:endParaRPr>
          </a:p>
        </p:txBody>
      </p:sp>
      <p:grpSp>
        <p:nvGrpSpPr>
          <p:cNvPr id="26" name="组合 25"/>
          <p:cNvGrpSpPr/>
          <p:nvPr/>
        </p:nvGrpSpPr>
        <p:grpSpPr>
          <a:xfrm>
            <a:off x="7057519" y="1488066"/>
            <a:ext cx="3940818" cy="374513"/>
            <a:chOff x="7797588" y="2218417"/>
            <a:chExt cx="3480012" cy="374513"/>
          </a:xfrm>
        </p:grpSpPr>
        <p:sp>
          <p:nvSpPr>
            <p:cNvPr id="27" name="矩形 26"/>
            <p:cNvSpPr/>
            <p:nvPr/>
          </p:nvSpPr>
          <p:spPr>
            <a:xfrm>
              <a:off x="7797589" y="2232930"/>
              <a:ext cx="3480011" cy="36000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7797588" y="2218417"/>
              <a:ext cx="2856936" cy="369328"/>
            </a:xfrm>
            <a:prstGeom prst="rect">
              <a:avLst/>
            </a:prstGeom>
            <a:noFill/>
          </p:spPr>
          <p:txBody>
            <a:bodyPr wrap="none" lIns="91436" tIns="45718" rIns="91436" bIns="45718"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交互式可视化工具，效果显著</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29" name="矩形 28"/>
          <p:cNvSpPr/>
          <p:nvPr/>
        </p:nvSpPr>
        <p:spPr>
          <a:xfrm>
            <a:off x="6975346" y="2042705"/>
            <a:ext cx="4055874" cy="2264847"/>
          </a:xfrm>
          <a:prstGeom prst="rect">
            <a:avLst/>
          </a:prstGeom>
        </p:spPr>
        <p:txBody>
          <a:bodyPr wrap="square" lIns="91436" tIns="45718" rIns="91436" bIns="45718">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        有研究表明，与仅观看可视化或未访问任何可视化的学生相比，</a:t>
            </a:r>
            <a:r>
              <a:rPr lang="zh-CN" altLang="en-US" sz="1600" b="1" dirty="0">
                <a:latin typeface="微软雅黑" panose="020B0503020204020204" pitchFamily="34" charset="-122"/>
                <a:ea typeface="微软雅黑" panose="020B0503020204020204" pitchFamily="34" charset="-122"/>
              </a:rPr>
              <a:t>允许学生创建自己的可视化可以获得更好的测试结果。</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这表明实际动手参与算法可视化是一个重要的因素，具有可交互性的工具，将显著提升学生的学习兴趣。</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p:transition spd="slow" advTm="0">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75170" y="2979522"/>
            <a:ext cx="7413683" cy="338550"/>
            <a:chOff x="3575170" y="2979522"/>
            <a:chExt cx="7413683" cy="338550"/>
          </a:xfrm>
        </p:grpSpPr>
        <p:cxnSp>
          <p:nvCxnSpPr>
            <p:cNvPr id="55" name="直接连接符 54"/>
            <p:cNvCxnSpPr/>
            <p:nvPr/>
          </p:nvCxnSpPr>
          <p:spPr>
            <a:xfrm>
              <a:off x="3575170" y="3148797"/>
              <a:ext cx="1114425" cy="0"/>
            </a:xfrm>
            <a:prstGeom prst="line">
              <a:avLst/>
            </a:prstGeom>
            <a:ln>
              <a:solidFill>
                <a:srgbClr val="B2B2B2">
                  <a:alpha val="70000"/>
                </a:srgb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59" name="TextBox 76"/>
            <p:cNvSpPr txBox="1"/>
            <p:nvPr/>
          </p:nvSpPr>
          <p:spPr>
            <a:xfrm>
              <a:off x="4853848" y="2979522"/>
              <a:ext cx="6135005" cy="338550"/>
            </a:xfrm>
            <a:prstGeom prst="rect">
              <a:avLst/>
            </a:prstGeom>
            <a:noFill/>
          </p:spPr>
          <p:txBody>
            <a:bodyPr wrap="non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solidFill>
                    <a:schemeClr val="tx1"/>
                  </a:solidFill>
                </a:rPr>
                <a:t>要实现通用的系统工具，难度大，互联网上没有什么好的办法。</a:t>
              </a:r>
              <a:endParaRPr lang="zh-CN" altLang="en-US" dirty="0">
                <a:solidFill>
                  <a:schemeClr val="tx1"/>
                </a:solidFill>
              </a:endParaRPr>
            </a:p>
          </p:txBody>
        </p:sp>
      </p:grpSp>
      <p:grpSp>
        <p:nvGrpSpPr>
          <p:cNvPr id="5" name="组合 4"/>
          <p:cNvGrpSpPr/>
          <p:nvPr/>
        </p:nvGrpSpPr>
        <p:grpSpPr>
          <a:xfrm>
            <a:off x="4020647" y="3792077"/>
            <a:ext cx="6130018" cy="338550"/>
            <a:chOff x="4020647" y="3792077"/>
            <a:chExt cx="6130018" cy="338550"/>
          </a:xfrm>
        </p:grpSpPr>
        <p:cxnSp>
          <p:nvCxnSpPr>
            <p:cNvPr id="56" name="直接连接符 55"/>
            <p:cNvCxnSpPr/>
            <p:nvPr/>
          </p:nvCxnSpPr>
          <p:spPr>
            <a:xfrm>
              <a:off x="4020647" y="3981135"/>
              <a:ext cx="1114425" cy="0"/>
            </a:xfrm>
            <a:prstGeom prst="line">
              <a:avLst/>
            </a:prstGeom>
            <a:ln>
              <a:solidFill>
                <a:srgbClr val="B2B2B2">
                  <a:alpha val="70000"/>
                </a:srgb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60" name="TextBox 76"/>
            <p:cNvSpPr txBox="1"/>
            <p:nvPr/>
          </p:nvSpPr>
          <p:spPr>
            <a:xfrm>
              <a:off x="5276197" y="3792077"/>
              <a:ext cx="4874468" cy="338550"/>
            </a:xfrm>
            <a:prstGeom prst="rect">
              <a:avLst/>
            </a:prstGeom>
            <a:noFill/>
          </p:spPr>
          <p:txBody>
            <a:bodyPr wrap="non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solidFill>
                    <a:schemeClr val="tx1"/>
                  </a:solidFill>
                </a:rPr>
                <a:t>类型单一，对典型数据结构与算法没有足够的覆盖。</a:t>
              </a:r>
              <a:endParaRPr lang="zh-CN" altLang="en-US" dirty="0">
                <a:solidFill>
                  <a:schemeClr val="tx1"/>
                </a:solidFill>
              </a:endParaRPr>
            </a:p>
          </p:txBody>
        </p:sp>
      </p:grpSp>
      <p:grpSp>
        <p:nvGrpSpPr>
          <p:cNvPr id="6" name="组合 5"/>
          <p:cNvGrpSpPr/>
          <p:nvPr/>
        </p:nvGrpSpPr>
        <p:grpSpPr>
          <a:xfrm>
            <a:off x="4491035" y="4604632"/>
            <a:ext cx="5381867" cy="338550"/>
            <a:chOff x="4491035" y="4604632"/>
            <a:chExt cx="5381867" cy="338550"/>
          </a:xfrm>
        </p:grpSpPr>
        <p:cxnSp>
          <p:nvCxnSpPr>
            <p:cNvPr id="57" name="直接连接符 56"/>
            <p:cNvCxnSpPr/>
            <p:nvPr/>
          </p:nvCxnSpPr>
          <p:spPr>
            <a:xfrm>
              <a:off x="4491035" y="4778305"/>
              <a:ext cx="1114425" cy="0"/>
            </a:xfrm>
            <a:prstGeom prst="line">
              <a:avLst/>
            </a:prstGeom>
            <a:ln>
              <a:solidFill>
                <a:srgbClr val="B2B2B2">
                  <a:alpha val="70000"/>
                </a:srgb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61" name="TextBox 76"/>
            <p:cNvSpPr txBox="1"/>
            <p:nvPr/>
          </p:nvSpPr>
          <p:spPr>
            <a:xfrm>
              <a:off x="5789741" y="4604632"/>
              <a:ext cx="4083161" cy="338550"/>
            </a:xfrm>
            <a:prstGeom prst="rect">
              <a:avLst/>
            </a:prstGeom>
            <a:noFill/>
          </p:spPr>
          <p:txBody>
            <a:bodyPr wrap="non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solidFill>
                    <a:schemeClr val="tx1"/>
                  </a:solidFill>
                </a:rPr>
                <a:t>大多数计算机科学从业者对工具质量不认可</a:t>
              </a:r>
              <a:endParaRPr lang="zh-CN" altLang="en-US" dirty="0">
                <a:solidFill>
                  <a:schemeClr val="tx1"/>
                </a:solidFill>
              </a:endParaRPr>
            </a:p>
          </p:txBody>
        </p:sp>
      </p:grpSp>
      <p:grpSp>
        <p:nvGrpSpPr>
          <p:cNvPr id="7" name="组合 6"/>
          <p:cNvGrpSpPr/>
          <p:nvPr/>
        </p:nvGrpSpPr>
        <p:grpSpPr>
          <a:xfrm>
            <a:off x="4890727" y="5464814"/>
            <a:ext cx="4123929" cy="338550"/>
            <a:chOff x="4890727" y="5464814"/>
            <a:chExt cx="4123929" cy="338550"/>
          </a:xfrm>
        </p:grpSpPr>
        <p:cxnSp>
          <p:nvCxnSpPr>
            <p:cNvPr id="58" name="直接连接符 57"/>
            <p:cNvCxnSpPr/>
            <p:nvPr/>
          </p:nvCxnSpPr>
          <p:spPr>
            <a:xfrm>
              <a:off x="4890727" y="5634089"/>
              <a:ext cx="1114425" cy="0"/>
            </a:xfrm>
            <a:prstGeom prst="line">
              <a:avLst/>
            </a:prstGeom>
            <a:ln>
              <a:solidFill>
                <a:srgbClr val="B2B2B2">
                  <a:alpha val="70000"/>
                </a:srgb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62" name="TextBox 76"/>
            <p:cNvSpPr txBox="1"/>
            <p:nvPr/>
          </p:nvSpPr>
          <p:spPr>
            <a:xfrm>
              <a:off x="6162601" y="5464814"/>
              <a:ext cx="2852055" cy="338550"/>
            </a:xfrm>
            <a:prstGeom prst="rect">
              <a:avLst/>
            </a:prstGeom>
            <a:noFill/>
          </p:spPr>
          <p:txBody>
            <a:bodyPr wrap="non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solidFill>
                    <a:schemeClr val="tx1"/>
                  </a:solidFill>
                </a:rPr>
                <a:t>缺少有效的社区推广、存储。</a:t>
              </a:r>
              <a:endParaRPr lang="zh-CN" altLang="en-US" dirty="0">
                <a:solidFill>
                  <a:schemeClr val="tx1"/>
                </a:solidFill>
              </a:endParaRPr>
            </a:p>
          </p:txBody>
        </p:sp>
      </p:grpSp>
      <p:grpSp>
        <p:nvGrpSpPr>
          <p:cNvPr id="8" name="组合 7"/>
          <p:cNvGrpSpPr/>
          <p:nvPr/>
        </p:nvGrpSpPr>
        <p:grpSpPr>
          <a:xfrm>
            <a:off x="877013" y="2740409"/>
            <a:ext cx="3990268" cy="3439884"/>
            <a:chOff x="877013" y="2740409"/>
            <a:chExt cx="3990268" cy="3439884"/>
          </a:xfrm>
        </p:grpSpPr>
        <p:grpSp>
          <p:nvGrpSpPr>
            <p:cNvPr id="49" name="组合 48"/>
            <p:cNvGrpSpPr/>
            <p:nvPr/>
          </p:nvGrpSpPr>
          <p:grpSpPr>
            <a:xfrm>
              <a:off x="877013" y="2740409"/>
              <a:ext cx="3990268" cy="3439884"/>
              <a:chOff x="1335314" y="2162629"/>
              <a:chExt cx="3990268" cy="3439884"/>
            </a:xfrm>
          </p:grpSpPr>
          <p:sp>
            <p:nvSpPr>
              <p:cNvPr id="48" name="任意多边形 47"/>
              <p:cNvSpPr/>
              <p:nvPr/>
            </p:nvSpPr>
            <p:spPr>
              <a:xfrm>
                <a:off x="2791678" y="2162629"/>
                <a:ext cx="1077540" cy="928914"/>
              </a:xfrm>
              <a:custGeom>
                <a:avLst/>
                <a:gdLst>
                  <a:gd name="connsiteX0" fmla="*/ 538770 w 1077540"/>
                  <a:gd name="connsiteY0" fmla="*/ 0 h 928914"/>
                  <a:gd name="connsiteX1" fmla="*/ 1036596 w 1077540"/>
                  <a:gd name="connsiteY1" fmla="*/ 858321 h 928914"/>
                  <a:gd name="connsiteX2" fmla="*/ 1077540 w 1077540"/>
                  <a:gd name="connsiteY2" fmla="*/ 928914 h 928914"/>
                  <a:gd name="connsiteX3" fmla="*/ 0 w 1077540"/>
                  <a:gd name="connsiteY3" fmla="*/ 928914 h 928914"/>
                  <a:gd name="connsiteX4" fmla="*/ 40944 w 1077540"/>
                  <a:gd name="connsiteY4" fmla="*/ 858321 h 928914"/>
                  <a:gd name="connsiteX5" fmla="*/ 538770 w 1077540"/>
                  <a:gd name="connsiteY5" fmla="*/ 0 h 92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7540" h="928914">
                    <a:moveTo>
                      <a:pt x="538770" y="0"/>
                    </a:moveTo>
                    <a:lnTo>
                      <a:pt x="1036596" y="858321"/>
                    </a:lnTo>
                    <a:lnTo>
                      <a:pt x="1077540" y="928914"/>
                    </a:lnTo>
                    <a:lnTo>
                      <a:pt x="0" y="928914"/>
                    </a:lnTo>
                    <a:lnTo>
                      <a:pt x="40944" y="858321"/>
                    </a:lnTo>
                    <a:lnTo>
                      <a:pt x="538770" y="0"/>
                    </a:ln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a:off x="2334796" y="3091543"/>
                <a:ext cx="1991304" cy="787727"/>
              </a:xfrm>
              <a:custGeom>
                <a:avLst/>
                <a:gdLst>
                  <a:gd name="connsiteX0" fmla="*/ 456882 w 1991304"/>
                  <a:gd name="connsiteY0" fmla="*/ 0 h 787727"/>
                  <a:gd name="connsiteX1" fmla="*/ 1534422 w 1991304"/>
                  <a:gd name="connsiteY1" fmla="*/ 0 h 787727"/>
                  <a:gd name="connsiteX2" fmla="*/ 1991304 w 1991304"/>
                  <a:gd name="connsiteY2" fmla="*/ 787727 h 787727"/>
                  <a:gd name="connsiteX3" fmla="*/ 0 w 1991304"/>
                  <a:gd name="connsiteY3" fmla="*/ 787727 h 787727"/>
                  <a:gd name="connsiteX4" fmla="*/ 456882 w 1991304"/>
                  <a:gd name="connsiteY4" fmla="*/ 0 h 7877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1304" h="787727">
                    <a:moveTo>
                      <a:pt x="456882" y="0"/>
                    </a:moveTo>
                    <a:lnTo>
                      <a:pt x="1534422" y="0"/>
                    </a:lnTo>
                    <a:lnTo>
                      <a:pt x="1991304" y="787727"/>
                    </a:lnTo>
                    <a:lnTo>
                      <a:pt x="0" y="787727"/>
                    </a:lnTo>
                    <a:lnTo>
                      <a:pt x="456882" y="0"/>
                    </a:lnTo>
                    <a:close/>
                  </a:path>
                </a:pathLst>
              </a:cu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1875557" y="3885873"/>
                <a:ext cx="2909782" cy="785188"/>
              </a:xfrm>
              <a:custGeom>
                <a:avLst/>
                <a:gdLst>
                  <a:gd name="connsiteX0" fmla="*/ 455409 w 2909782"/>
                  <a:gd name="connsiteY0" fmla="*/ 0 h 785188"/>
                  <a:gd name="connsiteX1" fmla="*/ 2454373 w 2909782"/>
                  <a:gd name="connsiteY1" fmla="*/ 0 h 785188"/>
                  <a:gd name="connsiteX2" fmla="*/ 2909782 w 2909782"/>
                  <a:gd name="connsiteY2" fmla="*/ 785188 h 785188"/>
                  <a:gd name="connsiteX3" fmla="*/ 0 w 2909782"/>
                  <a:gd name="connsiteY3" fmla="*/ 785188 h 785188"/>
                  <a:gd name="connsiteX4" fmla="*/ 455409 w 2909782"/>
                  <a:gd name="connsiteY4" fmla="*/ 0 h 785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9782" h="785188">
                    <a:moveTo>
                      <a:pt x="455409" y="0"/>
                    </a:moveTo>
                    <a:lnTo>
                      <a:pt x="2454373" y="0"/>
                    </a:lnTo>
                    <a:lnTo>
                      <a:pt x="2909782" y="785188"/>
                    </a:lnTo>
                    <a:lnTo>
                      <a:pt x="0" y="785188"/>
                    </a:lnTo>
                    <a:lnTo>
                      <a:pt x="455409" y="0"/>
                    </a:ln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2330966" y="3879269"/>
                <a:ext cx="1998964" cy="6604"/>
              </a:xfrm>
              <a:custGeom>
                <a:avLst/>
                <a:gdLst>
                  <a:gd name="connsiteX0" fmla="*/ 3830 w 1998964"/>
                  <a:gd name="connsiteY0" fmla="*/ 0 h 6604"/>
                  <a:gd name="connsiteX1" fmla="*/ 1995134 w 1998964"/>
                  <a:gd name="connsiteY1" fmla="*/ 0 h 6604"/>
                  <a:gd name="connsiteX2" fmla="*/ 1998964 w 1998964"/>
                  <a:gd name="connsiteY2" fmla="*/ 6604 h 6604"/>
                  <a:gd name="connsiteX3" fmla="*/ 0 w 1998964"/>
                  <a:gd name="connsiteY3" fmla="*/ 6604 h 6604"/>
                  <a:gd name="connsiteX4" fmla="*/ 3830 w 1998964"/>
                  <a:gd name="connsiteY4" fmla="*/ 0 h 6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8964" h="6604">
                    <a:moveTo>
                      <a:pt x="3830" y="0"/>
                    </a:moveTo>
                    <a:lnTo>
                      <a:pt x="1995134" y="0"/>
                    </a:lnTo>
                    <a:lnTo>
                      <a:pt x="1998964" y="6604"/>
                    </a:lnTo>
                    <a:lnTo>
                      <a:pt x="0" y="6604"/>
                    </a:lnTo>
                    <a:lnTo>
                      <a:pt x="3830" y="0"/>
                    </a:lnTo>
                    <a:close/>
                  </a:path>
                </a:pathLst>
              </a:cu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43"/>
              <p:cNvSpPr/>
              <p:nvPr/>
            </p:nvSpPr>
            <p:spPr>
              <a:xfrm>
                <a:off x="1335314" y="4671061"/>
                <a:ext cx="3990268" cy="931452"/>
              </a:xfrm>
              <a:custGeom>
                <a:avLst/>
                <a:gdLst>
                  <a:gd name="connsiteX0" fmla="*/ 540243 w 3990268"/>
                  <a:gd name="connsiteY0" fmla="*/ 0 h 931452"/>
                  <a:gd name="connsiteX1" fmla="*/ 3450025 w 3990268"/>
                  <a:gd name="connsiteY1" fmla="*/ 0 h 931452"/>
                  <a:gd name="connsiteX2" fmla="*/ 3488612 w 3990268"/>
                  <a:gd name="connsiteY2" fmla="*/ 66528 h 931452"/>
                  <a:gd name="connsiteX3" fmla="*/ 3488612 w 3990268"/>
                  <a:gd name="connsiteY3" fmla="*/ 66528 h 931452"/>
                  <a:gd name="connsiteX4" fmla="*/ 3990268 w 3990268"/>
                  <a:gd name="connsiteY4" fmla="*/ 931452 h 931452"/>
                  <a:gd name="connsiteX5" fmla="*/ 0 w 3990268"/>
                  <a:gd name="connsiteY5" fmla="*/ 931452 h 931452"/>
                  <a:gd name="connsiteX6" fmla="*/ 501656 w 3990268"/>
                  <a:gd name="connsiteY6" fmla="*/ 66528 h 931452"/>
                  <a:gd name="connsiteX7" fmla="*/ 501657 w 3990268"/>
                  <a:gd name="connsiteY7" fmla="*/ 66528 h 93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90268" h="931452">
                    <a:moveTo>
                      <a:pt x="540243" y="0"/>
                    </a:moveTo>
                    <a:lnTo>
                      <a:pt x="3450025" y="0"/>
                    </a:lnTo>
                    <a:lnTo>
                      <a:pt x="3488612" y="66528"/>
                    </a:lnTo>
                    <a:lnTo>
                      <a:pt x="3488612" y="66528"/>
                    </a:lnTo>
                    <a:lnTo>
                      <a:pt x="3990268" y="931452"/>
                    </a:lnTo>
                    <a:lnTo>
                      <a:pt x="0" y="931452"/>
                    </a:lnTo>
                    <a:lnTo>
                      <a:pt x="501656" y="66528"/>
                    </a:lnTo>
                    <a:lnTo>
                      <a:pt x="501657" y="66528"/>
                    </a:lnTo>
                    <a:close/>
                  </a:path>
                </a:pathLst>
              </a:cu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TextBox 76"/>
            <p:cNvSpPr txBox="1"/>
            <p:nvPr/>
          </p:nvSpPr>
          <p:spPr>
            <a:xfrm>
              <a:off x="2698462" y="3274178"/>
              <a:ext cx="364194" cy="307773"/>
            </a:xfrm>
            <a:prstGeom prst="rect">
              <a:avLst/>
            </a:prstGeom>
            <a:noFill/>
          </p:spPr>
          <p:txBody>
            <a:bodyPr wrap="non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1400" dirty="0">
                  <a:solidFill>
                    <a:schemeClr val="bg1"/>
                  </a:solidFill>
                </a:rPr>
                <a:t>难</a:t>
              </a:r>
              <a:endParaRPr lang="zh-CN" altLang="en-US" sz="1400" dirty="0">
                <a:solidFill>
                  <a:schemeClr val="bg1"/>
                </a:solidFill>
              </a:endParaRPr>
            </a:p>
          </p:txBody>
        </p:sp>
        <p:sp>
          <p:nvSpPr>
            <p:cNvPr id="64" name="TextBox 76"/>
            <p:cNvSpPr txBox="1"/>
            <p:nvPr/>
          </p:nvSpPr>
          <p:spPr>
            <a:xfrm>
              <a:off x="2518925" y="3945413"/>
              <a:ext cx="723267" cy="307773"/>
            </a:xfrm>
            <a:prstGeom prst="rect">
              <a:avLst/>
            </a:prstGeom>
            <a:noFill/>
          </p:spPr>
          <p:txBody>
            <a:bodyPr wrap="non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1400" dirty="0">
                  <a:solidFill>
                    <a:schemeClr val="bg1"/>
                  </a:solidFill>
                </a:rPr>
                <a:t>丰富度</a:t>
              </a:r>
              <a:endParaRPr lang="zh-CN" altLang="en-US" sz="1400" dirty="0">
                <a:solidFill>
                  <a:schemeClr val="bg1"/>
                </a:solidFill>
              </a:endParaRPr>
            </a:p>
          </p:txBody>
        </p:sp>
        <p:sp>
          <p:nvSpPr>
            <p:cNvPr id="65" name="TextBox 76"/>
            <p:cNvSpPr txBox="1"/>
            <p:nvPr/>
          </p:nvSpPr>
          <p:spPr>
            <a:xfrm>
              <a:off x="2429156" y="4742919"/>
              <a:ext cx="902803" cy="307773"/>
            </a:xfrm>
            <a:prstGeom prst="rect">
              <a:avLst/>
            </a:prstGeom>
            <a:noFill/>
          </p:spPr>
          <p:txBody>
            <a:bodyPr wrap="non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1400" dirty="0">
                  <a:solidFill>
                    <a:schemeClr val="bg1"/>
                  </a:solidFill>
                </a:rPr>
                <a:t>工具质量</a:t>
              </a:r>
              <a:endParaRPr lang="zh-CN" altLang="en-US" sz="1400" dirty="0">
                <a:solidFill>
                  <a:schemeClr val="bg1"/>
                </a:solidFill>
              </a:endParaRPr>
            </a:p>
          </p:txBody>
        </p:sp>
        <p:sp>
          <p:nvSpPr>
            <p:cNvPr id="66" name="TextBox 76"/>
            <p:cNvSpPr txBox="1"/>
            <p:nvPr/>
          </p:nvSpPr>
          <p:spPr>
            <a:xfrm>
              <a:off x="2313921" y="5555859"/>
              <a:ext cx="1116451" cy="307773"/>
            </a:xfrm>
            <a:prstGeom prst="rect">
              <a:avLst/>
            </a:prstGeom>
            <a:noFill/>
          </p:spPr>
          <p:txBody>
            <a:bodyPr wrap="non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1400" dirty="0">
                  <a:solidFill>
                    <a:schemeClr val="bg1"/>
                  </a:solidFill>
                </a:rPr>
                <a:t>推广与普及</a:t>
              </a:r>
              <a:endParaRPr lang="zh-CN" altLang="en-US" sz="1400" dirty="0">
                <a:solidFill>
                  <a:schemeClr val="bg1"/>
                </a:solidFill>
              </a:endParaRPr>
            </a:p>
          </p:txBody>
        </p:sp>
      </p:grpSp>
      <p:grpSp>
        <p:nvGrpSpPr>
          <p:cNvPr id="9" name="组合 8"/>
          <p:cNvGrpSpPr/>
          <p:nvPr/>
        </p:nvGrpSpPr>
        <p:grpSpPr>
          <a:xfrm>
            <a:off x="7708358" y="1504993"/>
            <a:ext cx="3569602" cy="369328"/>
            <a:chOff x="7708358" y="1504993"/>
            <a:chExt cx="3569602" cy="369328"/>
          </a:xfrm>
        </p:grpSpPr>
        <p:sp>
          <p:nvSpPr>
            <p:cNvPr id="68" name="矩形 67"/>
            <p:cNvSpPr/>
            <p:nvPr/>
          </p:nvSpPr>
          <p:spPr>
            <a:xfrm>
              <a:off x="7720081" y="1512208"/>
              <a:ext cx="3557879" cy="36000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p:cNvSpPr txBox="1"/>
            <p:nvPr/>
          </p:nvSpPr>
          <p:spPr>
            <a:xfrm>
              <a:off x="7708358" y="1504993"/>
              <a:ext cx="1569652" cy="369328"/>
            </a:xfrm>
            <a:prstGeom prst="rect">
              <a:avLst/>
            </a:prstGeom>
            <a:noFill/>
          </p:spPr>
          <p:txBody>
            <a:bodyPr wrap="square" lIns="91436" tIns="45718" rIns="91436" bIns="45718"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整体现状</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254000" y="201683"/>
            <a:ext cx="898070" cy="523220"/>
            <a:chOff x="-254000" y="201683"/>
            <a:chExt cx="898070" cy="523220"/>
          </a:xfrm>
        </p:grpSpPr>
        <p:sp>
          <p:nvSpPr>
            <p:cNvPr id="74" name="圆角矩形 73"/>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文本框 74"/>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2</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6" name="文本框 75"/>
          <p:cNvSpPr txBox="1"/>
          <p:nvPr/>
        </p:nvSpPr>
        <p:spPr>
          <a:xfrm>
            <a:off x="701167" y="144940"/>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研究现状</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584397" y="217491"/>
            <a:ext cx="10096500" cy="439541"/>
            <a:chOff x="2584397" y="217491"/>
            <a:chExt cx="10096500" cy="439541"/>
          </a:xfrm>
        </p:grpSpPr>
        <p:sp>
          <p:nvSpPr>
            <p:cNvPr id="73" name="圆角矩形 72"/>
            <p:cNvSpPr/>
            <p:nvPr/>
          </p:nvSpPr>
          <p:spPr>
            <a:xfrm>
              <a:off x="2584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flipV="1">
              <a:off x="2597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2626249" y="243297"/>
              <a:ext cx="1941677"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RESEARCH FRAMWORK</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slow" advTm="0">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4000" y="201683"/>
            <a:ext cx="898070" cy="523220"/>
            <a:chOff x="-254000" y="201683"/>
            <a:chExt cx="898070" cy="523220"/>
          </a:xfrm>
        </p:grpSpPr>
        <p:sp>
          <p:nvSpPr>
            <p:cNvPr id="11" name="圆角矩形 10"/>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2</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13" name="文本框 12"/>
          <p:cNvSpPr txBox="1"/>
          <p:nvPr/>
        </p:nvSpPr>
        <p:spPr>
          <a:xfrm>
            <a:off x="701167" y="144940"/>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研究现状</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584397" y="217491"/>
            <a:ext cx="1009650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738069" y="239783"/>
              <a:ext cx="1941677"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RESEARCH FRAMWORK</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1192611" y="1522692"/>
            <a:ext cx="3998348" cy="374513"/>
            <a:chOff x="7797588" y="2218417"/>
            <a:chExt cx="3480012" cy="374513"/>
          </a:xfrm>
        </p:grpSpPr>
        <p:sp>
          <p:nvSpPr>
            <p:cNvPr id="30" name="矩形 29"/>
            <p:cNvSpPr/>
            <p:nvPr/>
          </p:nvSpPr>
          <p:spPr>
            <a:xfrm>
              <a:off x="7797589" y="2232930"/>
              <a:ext cx="3480011" cy="36000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文本框 30"/>
            <p:cNvSpPr txBox="1"/>
            <p:nvPr/>
          </p:nvSpPr>
          <p:spPr>
            <a:xfrm>
              <a:off x="7797588" y="2218417"/>
              <a:ext cx="1968890" cy="369328"/>
            </a:xfrm>
            <a:prstGeom prst="rect">
              <a:avLst/>
            </a:prstGeom>
            <a:noFill/>
          </p:spPr>
          <p:txBody>
            <a:bodyPr wrap="none" lIns="91436" tIns="45718" rIns="91436" bIns="45718"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算法可视化工具现状</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32" name="矩形 31"/>
          <p:cNvSpPr/>
          <p:nvPr/>
        </p:nvSpPr>
        <p:spPr>
          <a:xfrm>
            <a:off x="1135085" y="2208812"/>
            <a:ext cx="4055874" cy="1895515"/>
          </a:xfrm>
          <a:prstGeom prst="rect">
            <a:avLst/>
          </a:prstGeom>
        </p:spPr>
        <p:txBody>
          <a:bodyPr wrap="square" lIns="91436" tIns="45718" rIns="91436" bIns="45718">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         近年来，算法可视化的教学软件层出不穷，但却很少有投入到实际教学应用中去。</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大多软件都偏向简单，不具备通用性与简洁性。</a:t>
            </a:r>
            <a:endParaRPr lang="en-US" altLang="zh-CN" sz="1600" dirty="0">
              <a:latin typeface="微软雅黑" panose="020B0503020204020204" pitchFamily="34" charset="-122"/>
              <a:ea typeface="微软雅黑" panose="020B0503020204020204" pitchFamily="34" charset="-122"/>
            </a:endParaRPr>
          </a:p>
        </p:txBody>
      </p:sp>
      <p:grpSp>
        <p:nvGrpSpPr>
          <p:cNvPr id="24" name="组合 23"/>
          <p:cNvGrpSpPr/>
          <p:nvPr/>
        </p:nvGrpSpPr>
        <p:grpSpPr>
          <a:xfrm>
            <a:off x="7085431" y="1522692"/>
            <a:ext cx="3998348" cy="374513"/>
            <a:chOff x="7797588" y="2218417"/>
            <a:chExt cx="3480012" cy="374513"/>
          </a:xfrm>
        </p:grpSpPr>
        <p:sp>
          <p:nvSpPr>
            <p:cNvPr id="26" name="矩形 25"/>
            <p:cNvSpPr/>
            <p:nvPr/>
          </p:nvSpPr>
          <p:spPr>
            <a:xfrm>
              <a:off x="7797589" y="2232930"/>
              <a:ext cx="3480011" cy="36000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文本框 26"/>
            <p:cNvSpPr txBox="1"/>
            <p:nvPr/>
          </p:nvSpPr>
          <p:spPr>
            <a:xfrm>
              <a:off x="7797588" y="2218417"/>
              <a:ext cx="1567075" cy="369328"/>
            </a:xfrm>
            <a:prstGeom prst="rect">
              <a:avLst/>
            </a:prstGeom>
            <a:noFill/>
          </p:spPr>
          <p:txBody>
            <a:bodyPr wrap="none" lIns="91436" tIns="45718" rIns="91436" bIns="45718"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通用型工具现状</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28" name="矩形 27"/>
          <p:cNvSpPr/>
          <p:nvPr/>
        </p:nvSpPr>
        <p:spPr>
          <a:xfrm>
            <a:off x="7027905" y="2208812"/>
            <a:ext cx="4055874" cy="1895515"/>
          </a:xfrm>
          <a:prstGeom prst="rect">
            <a:avLst/>
          </a:prstGeom>
        </p:spPr>
        <p:txBody>
          <a:bodyPr wrap="square" lIns="91436" tIns="45718" rIns="91436" bIns="45718">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        但依托于</a:t>
            </a:r>
            <a:r>
              <a:rPr lang="en-US" altLang="zh-CN" sz="1600" dirty="0" err="1">
                <a:latin typeface="微软雅黑" panose="020B0503020204020204" pitchFamily="34" charset="-122"/>
                <a:ea typeface="微软雅黑" panose="020B0503020204020204" pitchFamily="34" charset="-122"/>
              </a:rPr>
              <a:t>Github</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Web</a:t>
            </a:r>
            <a:r>
              <a:rPr lang="zh-CN" altLang="en-US" sz="1600" dirty="0">
                <a:latin typeface="微软雅黑" panose="020B0503020204020204" pitchFamily="34" charset="-122"/>
                <a:ea typeface="微软雅黑" panose="020B0503020204020204" pitchFamily="34" charset="-122"/>
              </a:rPr>
              <a:t>技术与数据可视化的发展，互联网上已经有了一些高流行度、高质量的数据结构与算法可视化工具了。</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        主要有</a:t>
            </a:r>
            <a:r>
              <a:rPr lang="en-US" altLang="zh-CN" sz="1600" dirty="0">
                <a:latin typeface="微软雅黑" panose="020B0503020204020204" pitchFamily="34" charset="-122"/>
                <a:ea typeface="微软雅黑" panose="020B0503020204020204" pitchFamily="34" charset="-122"/>
              </a:rPr>
              <a:t>Algorithm Visualizer</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Data Structure Visualizations</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VisuAlgo</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p:transition spd="slow" advTm="0">
    <p:fade/>
  </p:transition>
</p:sld>
</file>

<file path=ppt/tags/tag1.xml><?xml version="1.0" encoding="utf-8"?>
<p:tagLst xmlns:p="http://schemas.openxmlformats.org/presentationml/2006/main">
  <p:tag name="KSO_WPP_MARK_KEY" val="35530ca8-5f5e-42d3-b033-2bca01b7a8ac"/>
  <p:tag name="COMMONDATA" val="eyJoZGlkIjoiZmQ4YmI5MDIzMmE2YWZhZGRjMTk3ZTU5ODk5ODgxMWE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4189</Words>
  <Application>WPS 演示</Application>
  <PresentationFormat>宽屏</PresentationFormat>
  <Paragraphs>367</Paragraphs>
  <Slides>25</Slides>
  <Notes>25</Notes>
  <HiddenSlides>0</HiddenSlides>
  <MMClips>1</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Arial</vt:lpstr>
      <vt:lpstr>宋体</vt:lpstr>
      <vt:lpstr>Wingdings</vt:lpstr>
      <vt:lpstr>微软雅黑</vt:lpstr>
      <vt:lpstr>Calibri</vt:lpstr>
      <vt:lpstr>Calibri Light</vt:lpstr>
      <vt:lpstr>Arial Unicode MS</vt:lpstr>
      <vt:lpstr>Microsoft Himalaya</vt:lpstr>
      <vt:lpstr>方正兰亭黑简体</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基础架构处</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0022</dc:title>
  <dc:creator>ZK</dc:creator>
  <cp:lastModifiedBy>YuuY^huang</cp:lastModifiedBy>
  <cp:revision>539</cp:revision>
  <dcterms:created xsi:type="dcterms:W3CDTF">2017-04-21T07:43:00Z</dcterms:created>
  <dcterms:modified xsi:type="dcterms:W3CDTF">2023-02-27T12:12:37Z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7CDC7299E05D498AB6D30CDA03EF93B7</vt:lpwstr>
  </property>
</Properties>
</file>