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8"/>
  </p:notesMasterIdLst>
  <p:sldIdLst>
    <p:sldId id="258" r:id="rId5"/>
    <p:sldId id="260" r:id="rId6"/>
    <p:sldId id="261" r:id="rId7"/>
    <p:sldId id="288" r:id="rId9"/>
    <p:sldId id="326" r:id="rId10"/>
    <p:sldId id="339" r:id="rId11"/>
    <p:sldId id="292" r:id="rId12"/>
    <p:sldId id="305" r:id="rId13"/>
    <p:sldId id="269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7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3"/>
        <p:guide pos="37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59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城市及行业数值的</a:t>
            </a:r>
            <a:r>
              <a:rPr lang="en-US" altLang="zh-CN"/>
              <a:t>top15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6" Type="http://schemas.openxmlformats.org/officeDocument/2006/relationships/tags" Target="../tags/tag150.xml"/><Relationship Id="rId15" Type="http://schemas.openxmlformats.org/officeDocument/2006/relationships/tags" Target="../tags/tag149.xml"/><Relationship Id="rId14" Type="http://schemas.openxmlformats.org/officeDocument/2006/relationships/tags" Target="../tags/tag148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9" Type="http://schemas.openxmlformats.org/officeDocument/2006/relationships/tags" Target="../tags/tag206.xml"/><Relationship Id="rId18" Type="http://schemas.openxmlformats.org/officeDocument/2006/relationships/tags" Target="../tags/tag205.xml"/><Relationship Id="rId17" Type="http://schemas.openxmlformats.org/officeDocument/2006/relationships/tags" Target="../tags/tag204.xml"/><Relationship Id="rId16" Type="http://schemas.openxmlformats.org/officeDocument/2006/relationships/tags" Target="../tags/tag203.xml"/><Relationship Id="rId15" Type="http://schemas.openxmlformats.org/officeDocument/2006/relationships/tags" Target="../tags/tag202.xml"/><Relationship Id="rId14" Type="http://schemas.openxmlformats.org/officeDocument/2006/relationships/tags" Target="../tags/tag201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3" Type="http://schemas.openxmlformats.org/officeDocument/2006/relationships/tags" Target="../tags/tag238.xml"/><Relationship Id="rId12" Type="http://schemas.openxmlformats.org/officeDocument/2006/relationships/tags" Target="../tags/tag237.xml"/><Relationship Id="rId11" Type="http://schemas.openxmlformats.org/officeDocument/2006/relationships/tags" Target="../tags/tag236.xml"/><Relationship Id="rId10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3" Type="http://schemas.openxmlformats.org/officeDocument/2006/relationships/tags" Target="../tags/tag262.xml"/><Relationship Id="rId12" Type="http://schemas.openxmlformats.org/officeDocument/2006/relationships/tags" Target="../tags/tag261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4" Type="http://schemas.openxmlformats.org/officeDocument/2006/relationships/tags" Target="../tags/tag275.xml"/><Relationship Id="rId13" Type="http://schemas.openxmlformats.org/officeDocument/2006/relationships/tags" Target="../tags/tag274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0" Type="http://schemas.openxmlformats.org/officeDocument/2006/relationships/tags" Target="../tags/tag28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0" Type="http://schemas.openxmlformats.org/officeDocument/2006/relationships/tags" Target="../tags/tag309.xml"/><Relationship Id="rId2" Type="http://schemas.openxmlformats.org/officeDocument/2006/relationships/tags" Target="../tags/tag291.xml"/><Relationship Id="rId19" Type="http://schemas.openxmlformats.org/officeDocument/2006/relationships/tags" Target="../tags/tag308.xml"/><Relationship Id="rId18" Type="http://schemas.openxmlformats.org/officeDocument/2006/relationships/tags" Target="../tags/tag307.xml"/><Relationship Id="rId17" Type="http://schemas.openxmlformats.org/officeDocument/2006/relationships/tags" Target="../tags/tag306.xml"/><Relationship Id="rId16" Type="http://schemas.openxmlformats.org/officeDocument/2006/relationships/tags" Target="../tags/tag305.xml"/><Relationship Id="rId15" Type="http://schemas.openxmlformats.org/officeDocument/2006/relationships/tags" Target="../tags/tag304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328.xml"/><Relationship Id="rId8" Type="http://schemas.openxmlformats.org/officeDocument/2006/relationships/tags" Target="../tags/tag327.xml"/><Relationship Id="rId7" Type="http://schemas.openxmlformats.org/officeDocument/2006/relationships/tags" Target="../tags/tag326.xml"/><Relationship Id="rId6" Type="http://schemas.openxmlformats.org/officeDocument/2006/relationships/tags" Target="../tags/tag325.xml"/><Relationship Id="rId5" Type="http://schemas.openxmlformats.org/officeDocument/2006/relationships/tags" Target="../tags/tag324.xml"/><Relationship Id="rId4" Type="http://schemas.openxmlformats.org/officeDocument/2006/relationships/tags" Target="../tags/tag323.xml"/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8" Type="http://schemas.openxmlformats.org/officeDocument/2006/relationships/tags" Target="../tags/tag337.xml"/><Relationship Id="rId17" Type="http://schemas.openxmlformats.org/officeDocument/2006/relationships/tags" Target="../tags/tag336.xml"/><Relationship Id="rId16" Type="http://schemas.openxmlformats.org/officeDocument/2006/relationships/tags" Target="../tags/tag335.xml"/><Relationship Id="rId15" Type="http://schemas.openxmlformats.org/officeDocument/2006/relationships/tags" Target="../tags/tag334.xml"/><Relationship Id="rId14" Type="http://schemas.openxmlformats.org/officeDocument/2006/relationships/tags" Target="../tags/tag333.xml"/><Relationship Id="rId13" Type="http://schemas.openxmlformats.org/officeDocument/2006/relationships/tags" Target="../tags/tag332.xml"/><Relationship Id="rId12" Type="http://schemas.openxmlformats.org/officeDocument/2006/relationships/tags" Target="../tags/tag331.xml"/><Relationship Id="rId11" Type="http://schemas.openxmlformats.org/officeDocument/2006/relationships/tags" Target="../tags/tag330.xml"/><Relationship Id="rId10" Type="http://schemas.openxmlformats.org/officeDocument/2006/relationships/tags" Target="../tags/tag329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6" Type="http://schemas.openxmlformats.org/officeDocument/2006/relationships/tags" Target="../tags/tag378.xml"/><Relationship Id="rId15" Type="http://schemas.openxmlformats.org/officeDocument/2006/relationships/tags" Target="../tags/tag377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381.xml"/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3" Type="http://schemas.openxmlformats.org/officeDocument/2006/relationships/tags" Target="../tags/tag393.xml"/><Relationship Id="rId12" Type="http://schemas.openxmlformats.org/officeDocument/2006/relationships/tags" Target="../tags/tag392.xml"/><Relationship Id="rId11" Type="http://schemas.openxmlformats.org/officeDocument/2006/relationships/tags" Target="../tags/tag391.xml"/><Relationship Id="rId10" Type="http://schemas.openxmlformats.org/officeDocument/2006/relationships/tags" Target="../tags/tag39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3" Type="http://schemas.openxmlformats.org/officeDocument/2006/relationships/tags" Target="../tags/tag405.xml"/><Relationship Id="rId12" Type="http://schemas.openxmlformats.org/officeDocument/2006/relationships/tags" Target="../tags/tag404.xml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tags" Target="../tags/tag412.xml"/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2" Type="http://schemas.openxmlformats.org/officeDocument/2006/relationships/tags" Target="../tags/tag416.xml"/><Relationship Id="rId11" Type="http://schemas.openxmlformats.org/officeDocument/2006/relationships/tags" Target="../tags/tag415.xml"/><Relationship Id="rId10" Type="http://schemas.openxmlformats.org/officeDocument/2006/relationships/tags" Target="../tags/tag414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424.xml"/><Relationship Id="rId8" Type="http://schemas.openxmlformats.org/officeDocument/2006/relationships/tags" Target="../tags/tag423.xml"/><Relationship Id="rId7" Type="http://schemas.openxmlformats.org/officeDocument/2006/relationships/tags" Target="../tags/tag422.xml"/><Relationship Id="rId6" Type="http://schemas.openxmlformats.org/officeDocument/2006/relationships/tags" Target="../tags/tag421.xml"/><Relationship Id="rId5" Type="http://schemas.openxmlformats.org/officeDocument/2006/relationships/tags" Target="../tags/tag420.xml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tags" Target="../tags/tag417.xml"/><Relationship Id="rId19" Type="http://schemas.openxmlformats.org/officeDocument/2006/relationships/tags" Target="../tags/tag434.xml"/><Relationship Id="rId18" Type="http://schemas.openxmlformats.org/officeDocument/2006/relationships/tags" Target="../tags/tag433.xml"/><Relationship Id="rId17" Type="http://schemas.openxmlformats.org/officeDocument/2006/relationships/tags" Target="../tags/tag432.xml"/><Relationship Id="rId16" Type="http://schemas.openxmlformats.org/officeDocument/2006/relationships/tags" Target="../tags/tag431.xml"/><Relationship Id="rId15" Type="http://schemas.openxmlformats.org/officeDocument/2006/relationships/tags" Target="../tags/tag430.xml"/><Relationship Id="rId14" Type="http://schemas.openxmlformats.org/officeDocument/2006/relationships/tags" Target="../tags/tag429.xml"/><Relationship Id="rId13" Type="http://schemas.openxmlformats.org/officeDocument/2006/relationships/tags" Target="../tags/tag428.xml"/><Relationship Id="rId12" Type="http://schemas.openxmlformats.org/officeDocument/2006/relationships/tags" Target="../tags/tag427.xml"/><Relationship Id="rId11" Type="http://schemas.openxmlformats.org/officeDocument/2006/relationships/tags" Target="../tags/tag426.xml"/><Relationship Id="rId10" Type="http://schemas.openxmlformats.org/officeDocument/2006/relationships/tags" Target="../tags/tag425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451.xml"/><Relationship Id="rId8" Type="http://schemas.openxmlformats.org/officeDocument/2006/relationships/tags" Target="../tags/tag450.xml"/><Relationship Id="rId7" Type="http://schemas.openxmlformats.org/officeDocument/2006/relationships/tags" Target="../tags/tag449.xml"/><Relationship Id="rId6" Type="http://schemas.openxmlformats.org/officeDocument/2006/relationships/tags" Target="../tags/tag448.xml"/><Relationship Id="rId5" Type="http://schemas.openxmlformats.org/officeDocument/2006/relationships/tags" Target="../tags/tag447.xml"/><Relationship Id="rId4" Type="http://schemas.openxmlformats.org/officeDocument/2006/relationships/tags" Target="../tags/tag446.xml"/><Relationship Id="rId3" Type="http://schemas.openxmlformats.org/officeDocument/2006/relationships/tags" Target="../tags/tag445.xml"/><Relationship Id="rId2" Type="http://schemas.openxmlformats.org/officeDocument/2006/relationships/tags" Target="../tags/tag444.xml"/><Relationship Id="rId12" Type="http://schemas.openxmlformats.org/officeDocument/2006/relationships/tags" Target="../tags/tag454.xml"/><Relationship Id="rId11" Type="http://schemas.openxmlformats.org/officeDocument/2006/relationships/tags" Target="../tags/tag453.xml"/><Relationship Id="rId10" Type="http://schemas.openxmlformats.org/officeDocument/2006/relationships/tags" Target="../tags/tag452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462.xml"/><Relationship Id="rId8" Type="http://schemas.openxmlformats.org/officeDocument/2006/relationships/tags" Target="../tags/tag461.xml"/><Relationship Id="rId7" Type="http://schemas.openxmlformats.org/officeDocument/2006/relationships/tags" Target="../tags/tag460.xml"/><Relationship Id="rId6" Type="http://schemas.openxmlformats.org/officeDocument/2006/relationships/tags" Target="../tags/tag459.xml"/><Relationship Id="rId5" Type="http://schemas.openxmlformats.org/officeDocument/2006/relationships/tags" Target="../tags/tag458.xml"/><Relationship Id="rId4" Type="http://schemas.openxmlformats.org/officeDocument/2006/relationships/tags" Target="../tags/tag457.xml"/><Relationship Id="rId3" Type="http://schemas.openxmlformats.org/officeDocument/2006/relationships/tags" Target="../tags/tag456.xml"/><Relationship Id="rId2" Type="http://schemas.openxmlformats.org/officeDocument/2006/relationships/tags" Target="../tags/tag455.xml"/><Relationship Id="rId13" Type="http://schemas.openxmlformats.org/officeDocument/2006/relationships/tags" Target="../tags/tag466.xml"/><Relationship Id="rId12" Type="http://schemas.openxmlformats.org/officeDocument/2006/relationships/tags" Target="../tags/tag465.xml"/><Relationship Id="rId11" Type="http://schemas.openxmlformats.org/officeDocument/2006/relationships/tags" Target="../tags/tag464.xml"/><Relationship Id="rId10" Type="http://schemas.openxmlformats.org/officeDocument/2006/relationships/tags" Target="../tags/tag46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474.xml"/><Relationship Id="rId8" Type="http://schemas.openxmlformats.org/officeDocument/2006/relationships/tags" Target="../tags/tag473.xml"/><Relationship Id="rId7" Type="http://schemas.openxmlformats.org/officeDocument/2006/relationships/tags" Target="../tags/tag472.xml"/><Relationship Id="rId6" Type="http://schemas.openxmlformats.org/officeDocument/2006/relationships/tags" Target="../tags/tag471.xml"/><Relationship Id="rId5" Type="http://schemas.openxmlformats.org/officeDocument/2006/relationships/tags" Target="../tags/tag470.xml"/><Relationship Id="rId4" Type="http://schemas.openxmlformats.org/officeDocument/2006/relationships/tags" Target="../tags/tag469.xml"/><Relationship Id="rId3" Type="http://schemas.openxmlformats.org/officeDocument/2006/relationships/tags" Target="../tags/tag468.xml"/><Relationship Id="rId2" Type="http://schemas.openxmlformats.org/officeDocument/2006/relationships/tags" Target="../tags/tag467.xml"/><Relationship Id="rId13" Type="http://schemas.openxmlformats.org/officeDocument/2006/relationships/tags" Target="../tags/tag478.xml"/><Relationship Id="rId12" Type="http://schemas.openxmlformats.org/officeDocument/2006/relationships/tags" Target="../tags/tag477.xml"/><Relationship Id="rId11" Type="http://schemas.openxmlformats.org/officeDocument/2006/relationships/tags" Target="../tags/tag476.xml"/><Relationship Id="rId10" Type="http://schemas.openxmlformats.org/officeDocument/2006/relationships/tags" Target="../tags/tag47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486.xml"/><Relationship Id="rId8" Type="http://schemas.openxmlformats.org/officeDocument/2006/relationships/tags" Target="../tags/tag485.xml"/><Relationship Id="rId7" Type="http://schemas.openxmlformats.org/officeDocument/2006/relationships/tags" Target="../tags/tag484.xml"/><Relationship Id="rId6" Type="http://schemas.openxmlformats.org/officeDocument/2006/relationships/tags" Target="../tags/tag483.xml"/><Relationship Id="rId5" Type="http://schemas.openxmlformats.org/officeDocument/2006/relationships/tags" Target="../tags/tag482.xml"/><Relationship Id="rId4" Type="http://schemas.openxmlformats.org/officeDocument/2006/relationships/tags" Target="../tags/tag481.xml"/><Relationship Id="rId3" Type="http://schemas.openxmlformats.org/officeDocument/2006/relationships/tags" Target="../tags/tag480.xml"/><Relationship Id="rId2" Type="http://schemas.openxmlformats.org/officeDocument/2006/relationships/tags" Target="../tags/tag479.xml"/><Relationship Id="rId13" Type="http://schemas.openxmlformats.org/officeDocument/2006/relationships/tags" Target="../tags/tag490.xml"/><Relationship Id="rId12" Type="http://schemas.openxmlformats.org/officeDocument/2006/relationships/tags" Target="../tags/tag489.xml"/><Relationship Id="rId11" Type="http://schemas.openxmlformats.org/officeDocument/2006/relationships/tags" Target="../tags/tag488.xml"/><Relationship Id="rId10" Type="http://schemas.openxmlformats.org/officeDocument/2006/relationships/tags" Target="../tags/tag487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498.xml"/><Relationship Id="rId8" Type="http://schemas.openxmlformats.org/officeDocument/2006/relationships/tags" Target="../tags/tag497.xml"/><Relationship Id="rId7" Type="http://schemas.openxmlformats.org/officeDocument/2006/relationships/tags" Target="../tags/tag496.xml"/><Relationship Id="rId6" Type="http://schemas.openxmlformats.org/officeDocument/2006/relationships/tags" Target="../tags/tag495.xml"/><Relationship Id="rId5" Type="http://schemas.openxmlformats.org/officeDocument/2006/relationships/tags" Target="../tags/tag494.xml"/><Relationship Id="rId4" Type="http://schemas.openxmlformats.org/officeDocument/2006/relationships/tags" Target="../tags/tag493.xml"/><Relationship Id="rId3" Type="http://schemas.openxmlformats.org/officeDocument/2006/relationships/tags" Target="../tags/tag492.xml"/><Relationship Id="rId2" Type="http://schemas.openxmlformats.org/officeDocument/2006/relationships/tags" Target="../tags/tag491.xml"/><Relationship Id="rId14" Type="http://schemas.openxmlformats.org/officeDocument/2006/relationships/tags" Target="../tags/tag503.xml"/><Relationship Id="rId13" Type="http://schemas.openxmlformats.org/officeDocument/2006/relationships/tags" Target="../tags/tag502.xml"/><Relationship Id="rId12" Type="http://schemas.openxmlformats.org/officeDocument/2006/relationships/tags" Target="../tags/tag501.xml"/><Relationship Id="rId11" Type="http://schemas.openxmlformats.org/officeDocument/2006/relationships/tags" Target="../tags/tag500.xml"/><Relationship Id="rId10" Type="http://schemas.openxmlformats.org/officeDocument/2006/relationships/tags" Target="../tags/tag499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511.xml"/><Relationship Id="rId8" Type="http://schemas.openxmlformats.org/officeDocument/2006/relationships/tags" Target="../tags/tag510.xml"/><Relationship Id="rId7" Type="http://schemas.openxmlformats.org/officeDocument/2006/relationships/tags" Target="../tags/tag509.xml"/><Relationship Id="rId6" Type="http://schemas.openxmlformats.org/officeDocument/2006/relationships/tags" Target="../tags/tag508.xml"/><Relationship Id="rId5" Type="http://schemas.openxmlformats.org/officeDocument/2006/relationships/tags" Target="../tags/tag507.xml"/><Relationship Id="rId4" Type="http://schemas.openxmlformats.org/officeDocument/2006/relationships/tags" Target="../tags/tag506.xml"/><Relationship Id="rId3" Type="http://schemas.openxmlformats.org/officeDocument/2006/relationships/tags" Target="../tags/tag505.xml"/><Relationship Id="rId2" Type="http://schemas.openxmlformats.org/officeDocument/2006/relationships/tags" Target="../tags/tag504.xml"/><Relationship Id="rId10" Type="http://schemas.openxmlformats.org/officeDocument/2006/relationships/tags" Target="../tags/tag512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90.xml"/><Relationship Id="rId23" Type="http://schemas.openxmlformats.org/officeDocument/2006/relationships/tags" Target="../tags/tag289.xml"/><Relationship Id="rId22" Type="http://schemas.openxmlformats.org/officeDocument/2006/relationships/tags" Target="../tags/tag288.xml"/><Relationship Id="rId21" Type="http://schemas.openxmlformats.org/officeDocument/2006/relationships/tags" Target="../tags/tag287.xml"/><Relationship Id="rId20" Type="http://schemas.openxmlformats.org/officeDocument/2006/relationships/tags" Target="../tags/tag28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8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518.xml"/><Relationship Id="rId23" Type="http://schemas.openxmlformats.org/officeDocument/2006/relationships/tags" Target="../tags/tag517.xml"/><Relationship Id="rId22" Type="http://schemas.openxmlformats.org/officeDocument/2006/relationships/tags" Target="../tags/tag516.xml"/><Relationship Id="rId21" Type="http://schemas.openxmlformats.org/officeDocument/2006/relationships/tags" Target="../tags/tag515.xml"/><Relationship Id="rId20" Type="http://schemas.openxmlformats.org/officeDocument/2006/relationships/tags" Target="../tags/tag514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513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21.xml"/><Relationship Id="rId2" Type="http://schemas.openxmlformats.org/officeDocument/2006/relationships/tags" Target="../tags/tag520.xml"/><Relationship Id="rId1" Type="http://schemas.openxmlformats.org/officeDocument/2006/relationships/tags" Target="../tags/tag51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30.xml"/><Relationship Id="rId8" Type="http://schemas.openxmlformats.org/officeDocument/2006/relationships/tags" Target="../tags/tag529.xml"/><Relationship Id="rId7" Type="http://schemas.openxmlformats.org/officeDocument/2006/relationships/tags" Target="../tags/tag528.xml"/><Relationship Id="rId6" Type="http://schemas.openxmlformats.org/officeDocument/2006/relationships/tags" Target="../tags/tag527.xml"/><Relationship Id="rId5" Type="http://schemas.openxmlformats.org/officeDocument/2006/relationships/tags" Target="../tags/tag526.xml"/><Relationship Id="rId4" Type="http://schemas.openxmlformats.org/officeDocument/2006/relationships/tags" Target="../tags/tag525.xml"/><Relationship Id="rId3" Type="http://schemas.openxmlformats.org/officeDocument/2006/relationships/tags" Target="../tags/tag524.xml"/><Relationship Id="rId2" Type="http://schemas.openxmlformats.org/officeDocument/2006/relationships/tags" Target="../tags/tag523.xml"/><Relationship Id="rId10" Type="http://schemas.openxmlformats.org/officeDocument/2006/relationships/slideLayout" Target="../slideLayouts/slideLayout35.xml"/><Relationship Id="rId1" Type="http://schemas.openxmlformats.org/officeDocument/2006/relationships/tags" Target="../tags/tag52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38.xml"/><Relationship Id="rId8" Type="http://schemas.openxmlformats.org/officeDocument/2006/relationships/image" Target="../media/image1.png"/><Relationship Id="rId7" Type="http://schemas.openxmlformats.org/officeDocument/2006/relationships/tags" Target="../tags/tag537.xml"/><Relationship Id="rId6" Type="http://schemas.openxmlformats.org/officeDocument/2006/relationships/tags" Target="../tags/tag536.xml"/><Relationship Id="rId5" Type="http://schemas.openxmlformats.org/officeDocument/2006/relationships/tags" Target="../tags/tag535.xml"/><Relationship Id="rId4" Type="http://schemas.openxmlformats.org/officeDocument/2006/relationships/tags" Target="../tags/tag534.xml"/><Relationship Id="rId3" Type="http://schemas.openxmlformats.org/officeDocument/2006/relationships/tags" Target="../tags/tag533.xml"/><Relationship Id="rId2" Type="http://schemas.openxmlformats.org/officeDocument/2006/relationships/tags" Target="../tags/tag532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541.xml"/><Relationship Id="rId12" Type="http://schemas.openxmlformats.org/officeDocument/2006/relationships/image" Target="../media/image2.png"/><Relationship Id="rId11" Type="http://schemas.openxmlformats.org/officeDocument/2006/relationships/tags" Target="../tags/tag540.xml"/><Relationship Id="rId10" Type="http://schemas.openxmlformats.org/officeDocument/2006/relationships/tags" Target="../tags/tag539.xml"/><Relationship Id="rId1" Type="http://schemas.openxmlformats.org/officeDocument/2006/relationships/tags" Target="../tags/tag53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49.xml"/><Relationship Id="rId8" Type="http://schemas.openxmlformats.org/officeDocument/2006/relationships/image" Target="../media/image3.png"/><Relationship Id="rId7" Type="http://schemas.openxmlformats.org/officeDocument/2006/relationships/tags" Target="../tags/tag548.xml"/><Relationship Id="rId6" Type="http://schemas.openxmlformats.org/officeDocument/2006/relationships/tags" Target="../tags/tag547.xml"/><Relationship Id="rId5" Type="http://schemas.openxmlformats.org/officeDocument/2006/relationships/tags" Target="../tags/tag546.xml"/><Relationship Id="rId4" Type="http://schemas.openxmlformats.org/officeDocument/2006/relationships/tags" Target="../tags/tag545.xml"/><Relationship Id="rId3" Type="http://schemas.openxmlformats.org/officeDocument/2006/relationships/tags" Target="../tags/tag544.xml"/><Relationship Id="rId2" Type="http://schemas.openxmlformats.org/officeDocument/2006/relationships/tags" Target="../tags/tag543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54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556.xml"/><Relationship Id="rId7" Type="http://schemas.openxmlformats.org/officeDocument/2006/relationships/image" Target="../media/image4.png"/><Relationship Id="rId6" Type="http://schemas.openxmlformats.org/officeDocument/2006/relationships/tags" Target="../tags/tag555.xml"/><Relationship Id="rId5" Type="http://schemas.openxmlformats.org/officeDocument/2006/relationships/tags" Target="../tags/tag554.xml"/><Relationship Id="rId4" Type="http://schemas.openxmlformats.org/officeDocument/2006/relationships/tags" Target="../tags/tag553.xml"/><Relationship Id="rId3" Type="http://schemas.openxmlformats.org/officeDocument/2006/relationships/tags" Target="../tags/tag552.xml"/><Relationship Id="rId2" Type="http://schemas.openxmlformats.org/officeDocument/2006/relationships/tags" Target="../tags/tag551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558.xml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tags" Target="../tags/tag557.xml"/><Relationship Id="rId1" Type="http://schemas.openxmlformats.org/officeDocument/2006/relationships/tags" Target="../tags/tag55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66.xml"/><Relationship Id="rId8" Type="http://schemas.openxmlformats.org/officeDocument/2006/relationships/image" Target="../media/image8.png"/><Relationship Id="rId7" Type="http://schemas.openxmlformats.org/officeDocument/2006/relationships/tags" Target="../tags/tag565.xml"/><Relationship Id="rId6" Type="http://schemas.openxmlformats.org/officeDocument/2006/relationships/tags" Target="../tags/tag564.xml"/><Relationship Id="rId5" Type="http://schemas.openxmlformats.org/officeDocument/2006/relationships/tags" Target="../tags/tag563.xml"/><Relationship Id="rId4" Type="http://schemas.openxmlformats.org/officeDocument/2006/relationships/tags" Target="../tags/tag562.xml"/><Relationship Id="rId3" Type="http://schemas.openxmlformats.org/officeDocument/2006/relationships/tags" Target="../tags/tag561.xml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560.xml"/><Relationship Id="rId19" Type="http://schemas.openxmlformats.org/officeDocument/2006/relationships/tags" Target="../tags/tag572.xml"/><Relationship Id="rId18" Type="http://schemas.openxmlformats.org/officeDocument/2006/relationships/image" Target="../media/image12.png"/><Relationship Id="rId17" Type="http://schemas.openxmlformats.org/officeDocument/2006/relationships/tags" Target="../tags/tag571.xml"/><Relationship Id="rId16" Type="http://schemas.openxmlformats.org/officeDocument/2006/relationships/image" Target="../media/image11.png"/><Relationship Id="rId15" Type="http://schemas.openxmlformats.org/officeDocument/2006/relationships/tags" Target="../tags/tag570.xml"/><Relationship Id="rId14" Type="http://schemas.openxmlformats.org/officeDocument/2006/relationships/image" Target="../media/image10.png"/><Relationship Id="rId13" Type="http://schemas.openxmlformats.org/officeDocument/2006/relationships/tags" Target="../tags/tag569.xml"/><Relationship Id="rId12" Type="http://schemas.openxmlformats.org/officeDocument/2006/relationships/tags" Target="../tags/tag568.xml"/><Relationship Id="rId11" Type="http://schemas.openxmlformats.org/officeDocument/2006/relationships/image" Target="../media/image9.png"/><Relationship Id="rId10" Type="http://schemas.openxmlformats.org/officeDocument/2006/relationships/tags" Target="../tags/tag567.xml"/><Relationship Id="rId1" Type="http://schemas.openxmlformats.org/officeDocument/2006/relationships/tags" Target="../tags/tag55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80.xml"/><Relationship Id="rId8" Type="http://schemas.openxmlformats.org/officeDocument/2006/relationships/tags" Target="../tags/tag579.xml"/><Relationship Id="rId7" Type="http://schemas.openxmlformats.org/officeDocument/2006/relationships/image" Target="../media/image13.png"/><Relationship Id="rId6" Type="http://schemas.openxmlformats.org/officeDocument/2006/relationships/tags" Target="../tags/tag578.xml"/><Relationship Id="rId5" Type="http://schemas.openxmlformats.org/officeDocument/2006/relationships/tags" Target="../tags/tag577.xml"/><Relationship Id="rId4" Type="http://schemas.openxmlformats.org/officeDocument/2006/relationships/tags" Target="../tags/tag576.xml"/><Relationship Id="rId3" Type="http://schemas.openxmlformats.org/officeDocument/2006/relationships/tags" Target="../tags/tag575.xml"/><Relationship Id="rId2" Type="http://schemas.openxmlformats.org/officeDocument/2006/relationships/tags" Target="../tags/tag574.xml"/><Relationship Id="rId18" Type="http://schemas.openxmlformats.org/officeDocument/2006/relationships/notesSlide" Target="../notesSlides/notesSlide5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585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tags" Target="../tags/tag584.xml"/><Relationship Id="rId12" Type="http://schemas.openxmlformats.org/officeDocument/2006/relationships/tags" Target="../tags/tag583.xml"/><Relationship Id="rId11" Type="http://schemas.openxmlformats.org/officeDocument/2006/relationships/tags" Target="../tags/tag582.xml"/><Relationship Id="rId10" Type="http://schemas.openxmlformats.org/officeDocument/2006/relationships/tags" Target="../tags/tag581.xml"/><Relationship Id="rId1" Type="http://schemas.openxmlformats.org/officeDocument/2006/relationships/tags" Target="../tags/tag57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58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hyperlink" Target="https://blogs.worldbank.org/opendata/new-world-bank-country-classifications-income-level-2022-2023" TargetMode="External"/><Relationship Id="rId1" Type="http://schemas.openxmlformats.org/officeDocument/2006/relationships/tags" Target="../tags/tag58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590.xml"/><Relationship Id="rId2" Type="http://schemas.openxmlformats.org/officeDocument/2006/relationships/tags" Target="../tags/tag589.xml"/><Relationship Id="rId1" Type="http://schemas.openxmlformats.org/officeDocument/2006/relationships/tags" Target="../tags/tag5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49070" y="2757170"/>
            <a:ext cx="9293860" cy="1344295"/>
          </a:xfrm>
        </p:spPr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lt"/>
              </a:rPr>
              <a:t>基于投融资数据的复杂网络建模与分析</a:t>
            </a:r>
            <a:endParaRPr lang="zh-CN" altLang="en-US" sz="6600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sym typeface="+mn-lt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207500" y="5802630"/>
            <a:ext cx="3388995" cy="485140"/>
          </a:xfrm>
        </p:spPr>
        <p:txBody>
          <a:bodyPr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黄婧宇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2000">
                <a:solidFill>
                  <a:schemeClr val="dk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2023年2月21日</a:t>
            </a:r>
            <a:endParaRPr lang="en-US" altLang="zh-CN" sz="2000">
              <a:solidFill>
                <a:schemeClr val="dk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05955" y="1322070"/>
            <a:ext cx="3343910" cy="741680"/>
            <a:chOff x="3545" y="3913"/>
            <a:chExt cx="5266" cy="1168"/>
          </a:xfrm>
        </p:grpSpPr>
        <p:sp>
          <p:nvSpPr>
            <p:cNvPr id="16" name="文本框 15"/>
            <p:cNvSpPr txBox="1"/>
            <p:nvPr>
              <p:custDataLst>
                <p:tags r:id="rId1"/>
              </p:custDataLst>
            </p:nvPr>
          </p:nvSpPr>
          <p:spPr>
            <a:xfrm>
              <a:off x="3545" y="3913"/>
              <a:ext cx="1235" cy="116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2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01</a:t>
              </a:r>
              <a:endParaRPr lang="en-US" altLang="zh-CN" sz="422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2"/>
              </p:custDataLst>
            </p:nvPr>
          </p:nvSpPr>
          <p:spPr>
            <a:xfrm>
              <a:off x="4753" y="3913"/>
              <a:ext cx="4059" cy="657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charset="-122"/>
                  <a:ea typeface="楷体" panose="02010609060101010101" charset="-122"/>
                </a:rPr>
                <a:t>网络</a:t>
              </a:r>
              <a:r>
                <a: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charset="-122"/>
                  <a:ea typeface="楷体" panose="02010609060101010101" charset="-122"/>
                </a:rPr>
                <a:t>分析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03705" y="2317115"/>
            <a:ext cx="2004060" cy="1122045"/>
            <a:chOff x="1101" y="3396"/>
            <a:chExt cx="3156" cy="1767"/>
          </a:xfrm>
        </p:grpSpPr>
        <p:sp>
          <p:nvSpPr>
            <p:cNvPr id="9" name="文本框 8"/>
            <p:cNvSpPr txBox="1"/>
            <p:nvPr>
              <p:custDataLst>
                <p:tags r:id="rId3"/>
              </p:custDataLst>
            </p:nvPr>
          </p:nvSpPr>
          <p:spPr>
            <a:xfrm>
              <a:off x="1101" y="3396"/>
              <a:ext cx="3157" cy="1307"/>
            </a:xfrm>
            <a:prstGeom prst="rect">
              <a:avLst/>
            </a:prstGeom>
            <a:noFill/>
          </p:spPr>
          <p:txBody>
            <a:bodyPr vert="horz" wrap="square" lIns="90000" tIns="46800" rIns="90000" bIns="46800" rtlCol="0">
              <a:normAutofit/>
            </a:bodyPr>
            <a:lstStyle/>
            <a:p>
              <a:pPr algn="dist"/>
              <a:r>
                <a:rPr lang="zh-CN" alt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旗黑-85S" panose="00020600040101010101" pitchFamily="18" charset="-122"/>
                </a:rPr>
                <a:t>目录</a:t>
              </a:r>
              <a:endPara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4"/>
              </p:custDataLst>
            </p:nvPr>
          </p:nvSpPr>
          <p:spPr>
            <a:xfrm>
              <a:off x="1200" y="4583"/>
              <a:ext cx="2959" cy="58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dist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Contents</a:t>
              </a:r>
              <a:endPara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64120" y="2729865"/>
            <a:ext cx="3368040" cy="741680"/>
            <a:chOff x="10677" y="3594"/>
            <a:chExt cx="5304" cy="1168"/>
          </a:xfrm>
        </p:grpSpPr>
        <p:sp>
          <p:nvSpPr>
            <p:cNvPr id="20" name="文本框 19"/>
            <p:cNvSpPr txBox="1"/>
            <p:nvPr>
              <p:custDataLst>
                <p:tags r:id="rId5"/>
              </p:custDataLst>
            </p:nvPr>
          </p:nvSpPr>
          <p:spPr>
            <a:xfrm>
              <a:off x="10677" y="3594"/>
              <a:ext cx="1235" cy="116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2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02</a:t>
              </a:r>
              <a:endParaRPr lang="en-US" altLang="zh-CN" sz="422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" name="文本框 1"/>
            <p:cNvSpPr txBox="1"/>
            <p:nvPr>
              <p:custDataLst>
                <p:tags r:id="rId6"/>
              </p:custDataLst>
            </p:nvPr>
          </p:nvSpPr>
          <p:spPr>
            <a:xfrm>
              <a:off x="11923" y="3594"/>
              <a:ext cx="4059" cy="657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charset="-122"/>
                  <a:ea typeface="楷体" panose="02010609060101010101" charset="-122"/>
                </a:rPr>
                <a:t>社团</a:t>
              </a:r>
              <a:r>
                <a: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charset="-122"/>
                  <a:ea typeface="楷体" panose="02010609060101010101" charset="-122"/>
                </a:rPr>
                <a:t>划分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06740" y="4137660"/>
            <a:ext cx="3361055" cy="741680"/>
            <a:chOff x="3744" y="5664"/>
            <a:chExt cx="5293" cy="1168"/>
          </a:xfrm>
        </p:grpSpPr>
        <p:sp>
          <p:nvSpPr>
            <p:cNvPr id="23" name="文本框 22"/>
            <p:cNvSpPr txBox="1"/>
            <p:nvPr>
              <p:custDataLst>
                <p:tags r:id="rId7"/>
              </p:custDataLst>
            </p:nvPr>
          </p:nvSpPr>
          <p:spPr>
            <a:xfrm>
              <a:off x="3744" y="5664"/>
              <a:ext cx="1235" cy="116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2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03</a:t>
              </a:r>
              <a:endParaRPr lang="en-US" altLang="zh-CN" sz="422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>
              <p:custDataLst>
                <p:tags r:id="rId8"/>
              </p:custDataLst>
            </p:nvPr>
          </p:nvSpPr>
          <p:spPr>
            <a:xfrm>
              <a:off x="4979" y="5712"/>
              <a:ext cx="4059" cy="657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charset="-122"/>
                  <a:ea typeface="楷体" panose="02010609060101010101" charset="-122"/>
                </a:rPr>
                <a:t>研究思路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菱形 19"/>
            <p:cNvSpPr/>
            <p:nvPr userDrawn="1">
              <p:custDataLst>
                <p:tags r:id="rId3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菱形 20"/>
            <p:cNvSpPr/>
            <p:nvPr userDrawn="1">
              <p:custDataLst>
                <p:tags r:id="rId4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五边形 4"/>
          <p:cNvSpPr/>
          <p:nvPr userDrawn="1">
            <p:custDataLst>
              <p:tags r:id="rId5"/>
            </p:custDataLst>
          </p:nvPr>
        </p:nvSpPr>
        <p:spPr>
          <a:xfrm rot="5400000">
            <a:off x="243840" y="50800"/>
            <a:ext cx="644525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635"/>
            <a:ext cx="11065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一、网络分析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二部分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网络</a:t>
            </a:r>
            <a:endParaRPr lang="zh-CN" altLang="en-US" sz="3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260" y="840740"/>
            <a:ext cx="40468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“城市-融资行业”二部分网络</a:t>
            </a:r>
            <a:endParaRPr lang="zh-CN" altLang="en-US" sz="2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400800" y="840740"/>
            <a:ext cx="3388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RCA</a:t>
            </a:r>
            <a:r>
              <a:rPr lang="zh-CN" altLang="en-US" sz="2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二部分网络</a:t>
            </a:r>
            <a:endParaRPr lang="zh-CN" altLang="en-US" sz="2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99835" y="1342390"/>
            <a:ext cx="3144520" cy="486346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9"/>
            </p:custDataLst>
          </p:nvPr>
        </p:nvGraphicFramePr>
        <p:xfrm>
          <a:off x="3844925" y="1342390"/>
          <a:ext cx="2283460" cy="286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0"/>
                <a:gridCol w="1141730"/>
              </a:tblGrid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节点</a:t>
                      </a: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518</a:t>
                      </a:r>
                      <a:endParaRPr lang="en-US" altLang="zh-CN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连边</a:t>
                      </a: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6091</a:t>
                      </a:r>
                      <a:endParaRPr lang="en-US" altLang="zh-CN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平均</a:t>
                      </a:r>
                      <a:r>
                        <a:rPr lang="zh-CN" altLang="en-US"/>
                        <a:t>路径长度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2.637</a:t>
                      </a:r>
                      <a:endParaRPr lang="en-US" altLang="zh-CN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聚类系数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直径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10"/>
            </p:custDataLst>
          </p:nvPr>
        </p:nvGraphicFramePr>
        <p:xfrm>
          <a:off x="9444355" y="1342390"/>
          <a:ext cx="2283460" cy="286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0"/>
                <a:gridCol w="1141730"/>
              </a:tblGrid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节点</a:t>
                      </a: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518</a:t>
                      </a:r>
                      <a:endParaRPr lang="en-US" altLang="zh-CN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连边</a:t>
                      </a: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4016</a:t>
                      </a:r>
                      <a:endParaRPr lang="en-US" altLang="zh-CN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平均</a:t>
                      </a:r>
                      <a:r>
                        <a:rPr lang="zh-CN" altLang="en-US"/>
                        <a:t>路径长度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2.819</a:t>
                      </a:r>
                      <a:endParaRPr lang="en-US" altLang="zh-CN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聚类系数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直径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l="6251" t="2843" r="7616"/>
          <a:stretch>
            <a:fillRect/>
          </a:stretch>
        </p:blipFill>
        <p:spPr>
          <a:xfrm>
            <a:off x="215900" y="1270635"/>
            <a:ext cx="3404870" cy="44919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菱形 19"/>
            <p:cNvSpPr/>
            <p:nvPr userDrawn="1">
              <p:custDataLst>
                <p:tags r:id="rId3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菱形 20"/>
            <p:cNvSpPr/>
            <p:nvPr userDrawn="1">
              <p:custDataLst>
                <p:tags r:id="rId4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五边形 4"/>
          <p:cNvSpPr/>
          <p:nvPr userDrawn="1">
            <p:custDataLst>
              <p:tags r:id="rId5"/>
            </p:custDataLst>
          </p:nvPr>
        </p:nvSpPr>
        <p:spPr>
          <a:xfrm rot="5400000">
            <a:off x="243840" y="50800"/>
            <a:ext cx="644525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635"/>
            <a:ext cx="1091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一、网络分析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拓扑性质</a:t>
            </a:r>
            <a:endParaRPr lang="zh-CN" altLang="en-US" sz="360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6"/>
            </p:custDataLst>
          </p:nvPr>
        </p:nvGraphicFramePr>
        <p:xfrm>
          <a:off x="8659495" y="848995"/>
          <a:ext cx="3389630" cy="5407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170"/>
                <a:gridCol w="1394460"/>
              </a:tblGrid>
              <a:tr h="6838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6826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节点数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174</a:t>
                      </a:r>
                      <a:endParaRPr lang="en-US" altLang="zh-CN"/>
                    </a:p>
                  </a:txBody>
                  <a:tcPr/>
                </a:tc>
              </a:tr>
              <a:tr h="6731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连边数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9908</a:t>
                      </a:r>
                      <a:endParaRPr lang="en-US" altLang="zh-CN"/>
                    </a:p>
                  </a:txBody>
                  <a:tcPr/>
                </a:tc>
              </a:tr>
              <a:tr h="6743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r>
                        <a:rPr lang="zh-CN" altLang="en-US"/>
                        <a:t>密度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0.658</a:t>
                      </a:r>
                      <a:endParaRPr lang="en-US" altLang="zh-CN"/>
                    </a:p>
                  </a:txBody>
                  <a:tcPr/>
                </a:tc>
              </a:tr>
              <a:tr h="6718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平均路径</a:t>
                      </a:r>
                      <a:r>
                        <a:rPr lang="zh-CN" altLang="en-US"/>
                        <a:t>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1.343</a:t>
                      </a:r>
                      <a:endParaRPr lang="en-US" altLang="zh-CN"/>
                    </a:p>
                  </a:txBody>
                  <a:tcPr/>
                </a:tc>
              </a:tr>
              <a:tr h="6743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平均集聚系数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0.864</a:t>
                      </a:r>
                      <a:endParaRPr lang="en-US" altLang="zh-CN"/>
                    </a:p>
                  </a:txBody>
                  <a:tcPr/>
                </a:tc>
              </a:tr>
              <a:tr h="6731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直径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6737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平均度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113.885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94640" y="781050"/>
            <a:ext cx="7733665" cy="552640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菱形 19"/>
            <p:cNvSpPr/>
            <p:nvPr userDrawn="1">
              <p:custDataLst>
                <p:tags r:id="rId3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菱形 20"/>
            <p:cNvSpPr/>
            <p:nvPr userDrawn="1">
              <p:custDataLst>
                <p:tags r:id="rId4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五边形 4"/>
          <p:cNvSpPr/>
          <p:nvPr userDrawn="1">
            <p:custDataLst>
              <p:tags r:id="rId5"/>
            </p:custDataLst>
          </p:nvPr>
        </p:nvSpPr>
        <p:spPr>
          <a:xfrm rot="5400000">
            <a:off x="243840" y="50800"/>
            <a:ext cx="644525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635"/>
            <a:ext cx="1091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二、社团划分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</a:rPr>
              <a:t>——Louvain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算法</a:t>
            </a:r>
            <a:endParaRPr lang="zh-CN" altLang="en-US" sz="3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75425" y="767715"/>
            <a:ext cx="53276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第一阶段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partition)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将每个节点作为自己社区的标签。每个节点遍历自己的所有邻居节点，计算模块度收益，将其插入到最大化收益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(&gt;0)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的社团中。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第二阶段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restructuring)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将第一阶段划分的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社团抽象为新的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超节点，确定新的节点间的连边网络关系。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3242" t="10176" r="5132"/>
          <a:stretch>
            <a:fillRect/>
          </a:stretch>
        </p:blipFill>
        <p:spPr>
          <a:xfrm>
            <a:off x="838200" y="4477385"/>
            <a:ext cx="2907030" cy="890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16280" y="5533390"/>
            <a:ext cx="4192905" cy="1177925"/>
          </a:xfrm>
          <a:prstGeom prst="rect">
            <a:avLst/>
          </a:prstGeom>
        </p:spPr>
      </p:pic>
      <p:pic>
        <p:nvPicPr>
          <p:cNvPr id="6" name="图片 2" descr="社团划分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94640" y="868045"/>
            <a:ext cx="6294120" cy="3514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8295" y="3013075"/>
            <a:ext cx="3852545" cy="37318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菱形 19"/>
            <p:cNvSpPr/>
            <p:nvPr userDrawn="1">
              <p:custDataLst>
                <p:tags r:id="rId3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菱形 20"/>
            <p:cNvSpPr/>
            <p:nvPr userDrawn="1">
              <p:custDataLst>
                <p:tags r:id="rId4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五边形 4"/>
          <p:cNvSpPr/>
          <p:nvPr userDrawn="1">
            <p:custDataLst>
              <p:tags r:id="rId5"/>
            </p:custDataLst>
          </p:nvPr>
        </p:nvSpPr>
        <p:spPr>
          <a:xfrm rot="5400000">
            <a:off x="243840" y="50800"/>
            <a:ext cx="644525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635"/>
            <a:ext cx="1135380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三、研究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思路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en-US" altLang="zh-CN" sz="28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927100"/>
            <a:ext cx="10375900" cy="49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 altLang="zh-CN" sz="2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Target:利用该网络预测城市可能未来的融资行业。</a:t>
            </a:r>
            <a:endParaRPr lang="en-US" altLang="zh-CN" sz="26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8200" y="1700530"/>
            <a:ext cx="10375900" cy="1585595"/>
            <a:chOff x="879" y="2977"/>
            <a:chExt cx="8300" cy="24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879" y="4027"/>
                  <a:ext cx="1947" cy="144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altLang="zh-CN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altLang="zh-CN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charset="-122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charset="-122"/>
                                        <a:cs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altLang="zh-CN" sz="2400" i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879" y="4027"/>
                  <a:ext cx="1947" cy="144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879" y="2977"/>
                  <a:ext cx="8300" cy="105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</a:bodyPr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a14:m>
                  <a:r>
                    <a:rPr lang="zh-CN" altLang="en-US" sz="24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  <a:ea typeface="楷体" panose="02010609060101010101" charset="-122"/>
                      <a:cs typeface="Cambria Math" panose="02040503050406030204" pitchFamily="18" charset="0"/>
                    </a:rPr>
                    <a:t>：密度，</a:t>
                  </a:r>
                  <a:r>
                    <a:rPr lang="zh-CN" altLang="en-US" sz="2400">
                      <a:latin typeface="楷体" panose="02010609060101010101" charset="-122"/>
                      <a:ea typeface="楷体" panose="02010609060101010101" charset="-122"/>
                      <a:cs typeface="楷体" panose="02010609060101010101" charset="-122"/>
                    </a:rPr>
                    <a:t>一种新的</a:t>
                  </a:r>
                  <a:r>
                    <a:rPr lang="zh-CN" altLang="en-US" sz="2400" b="1">
                      <a:latin typeface="楷体" panose="02010609060101010101" charset="-122"/>
                      <a:ea typeface="楷体" panose="02010609060101010101" charset="-122"/>
                      <a:cs typeface="楷体" panose="02010609060101010101" charset="-122"/>
                    </a:rPr>
                    <a:t>潜在行业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𝒋</m:t>
                      </m:r>
                    </m:oMath>
                  </a14:m>
                  <a:r>
                    <a:rPr lang="zh-CN" altLang="en-US" sz="2400">
                      <a:latin typeface="楷体" panose="02010609060101010101" charset="-122"/>
                      <a:ea typeface="楷体" panose="02010609060101010101" charset="-122"/>
                      <a:cs typeface="楷体" panose="02010609060101010101" charset="-122"/>
                    </a:rPr>
                    <a:t>与</a:t>
                  </a:r>
                  <a:r>
                    <a:rPr lang="zh-CN" altLang="en-US" sz="2400">
                      <a:latin typeface="楷体" panose="02010609060101010101" charset="-122"/>
                      <a:ea typeface="楷体" panose="02010609060101010101" charset="-122"/>
                      <a:cs typeface="楷体" panose="02010609060101010101" charset="-122"/>
                    </a:rPr>
                    <a:t>城市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cs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zh-CN" altLang="en-US" sz="2400">
                      <a:latin typeface="楷体" panose="02010609060101010101" charset="-122"/>
                      <a:ea typeface="楷体" panose="02010609060101010101" charset="-122"/>
                      <a:cs typeface="楷体" panose="02010609060101010101" charset="-122"/>
                    </a:rPr>
                    <a:t>当前</a:t>
                  </a:r>
                  <a:r>
                    <a:rPr lang="zh-CN" altLang="en-US" sz="2400">
                      <a:latin typeface="楷体" panose="02010609060101010101" charset="-122"/>
                      <a:ea typeface="楷体" panose="02010609060101010101" charset="-122"/>
                      <a:cs typeface="楷体" panose="02010609060101010101" charset="-122"/>
                    </a:rPr>
                    <a:t>行业能力的平均接近度的衡量标准。</a:t>
                  </a:r>
                  <a:endParaRPr lang="zh-CN" altLang="en-US" sz="24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879" y="2977"/>
                  <a:ext cx="8300" cy="105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838200" y="4776470"/>
                <a:ext cx="10241915" cy="1568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为了预测实体在领域</a:t>
                </a:r>
                <a:r>
                  <a:rPr lang="en-US" altLang="zh-CN" sz="24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f</a:t>
                </a:r>
                <a:r>
                  <a:rPr lang="zh-CN" altLang="en-US" sz="24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中的转型，观察所有领域的初始状态，并将其按照密度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cs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4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进行排序，预测</a:t>
                </a:r>
                <a:r>
                  <a:rPr lang="zh-CN" altLang="en-US" sz="2400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密度较高的领域将先于密度较低的领域过渡到较高的领域</a:t>
                </a:r>
                <a:r>
                  <a:rPr lang="zh-CN" altLang="en-US" sz="24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。(例如从不活跃到活跃)。应用这种方法来评估所考虑的三种类型的转换，从不活跃到活跃，从新生到发达，以及从中间到发达。</a:t>
                </a:r>
                <a:endParaRPr lang="zh-CN" altLang="en-US" sz="2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838200" y="4776470"/>
                <a:ext cx="10241915" cy="156845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8200" y="3391535"/>
            <a:ext cx="2623185" cy="10629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401060" y="2649220"/>
            <a:ext cx="7457440" cy="153670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菱形 19"/>
            <p:cNvSpPr/>
            <p:nvPr userDrawn="1">
              <p:custDataLst>
                <p:tags r:id="rId3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菱形 20"/>
            <p:cNvSpPr/>
            <p:nvPr userDrawn="1">
              <p:custDataLst>
                <p:tags r:id="rId4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五边形 4"/>
          <p:cNvSpPr/>
          <p:nvPr userDrawn="1">
            <p:custDataLst>
              <p:tags r:id="rId5"/>
            </p:custDataLst>
          </p:nvPr>
        </p:nvSpPr>
        <p:spPr>
          <a:xfrm rot="5400000">
            <a:off x="243840" y="50800"/>
            <a:ext cx="644525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635"/>
            <a:ext cx="1135380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三、研究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思路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en-US" altLang="zh-CN" sz="28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927100"/>
            <a:ext cx="10376535" cy="49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 altLang="zh-CN" sz="2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Target: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楷体" panose="02010609060101010101" charset="-122"/>
                <a:cs typeface="Cambria Math" panose="02040503050406030204" pitchFamily="18" charset="0"/>
                <a:sym typeface="+mn-ea"/>
              </a:rPr>
              <a:t>联系城市经济发展水平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楷体" panose="02010609060101010101" charset="-122"/>
                <a:cs typeface="Cambria Math" panose="02040503050406030204" pitchFamily="18" charset="0"/>
                <a:sym typeface="+mn-ea"/>
              </a:rPr>
              <a:t>，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楷体" panose="02010609060101010101" charset="-122"/>
                <a:cs typeface="Cambria Math" panose="02040503050406030204" pitchFamily="18" charset="0"/>
                <a:sym typeface="+mn-ea"/>
              </a:rPr>
              <a:t>分析不同城市在社团划分下的位置。</a:t>
            </a:r>
            <a:endParaRPr lang="en-US" altLang="zh-CN" sz="26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4614"/>
          <a:stretch>
            <a:fillRect/>
          </a:stretch>
        </p:blipFill>
        <p:spPr>
          <a:xfrm>
            <a:off x="1341755" y="2947670"/>
            <a:ext cx="8703945" cy="380746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838200" y="1846529"/>
            <a:ext cx="3383915" cy="700828"/>
            <a:chOff x="3537" y="9060"/>
            <a:chExt cx="5729" cy="1154"/>
          </a:xfrm>
        </p:grpSpPr>
        <p:grpSp>
          <p:nvGrpSpPr>
            <p:cNvPr id="11" name="组合 10"/>
            <p:cNvGrpSpPr/>
            <p:nvPr/>
          </p:nvGrpSpPr>
          <p:grpSpPr>
            <a:xfrm>
              <a:off x="3537" y="9060"/>
              <a:ext cx="5729" cy="959"/>
              <a:chOff x="3537" y="9060"/>
              <a:chExt cx="5729" cy="959"/>
            </a:xfrm>
          </p:grpSpPr>
          <p:sp>
            <p:nvSpPr>
              <p:cNvPr id="15" name="文本框 1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537" y="9210"/>
                <a:ext cx="1452" cy="80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p>
                <a:r>
                  <a:rPr lang="zh-CN" altLang="en-US" sz="2600">
                    <a:latin typeface="楷体" panose="02010609060101010101" charset="-122"/>
                    <a:ea typeface="楷体" panose="02010609060101010101" charset="-122"/>
                  </a:rPr>
                  <a:t>经济</a:t>
                </a:r>
                <a:endParaRPr lang="zh-CN" altLang="en-US" sz="260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22" name="文本框 21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7623" y="9210"/>
                <a:ext cx="1643" cy="80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p>
                <a:r>
                  <a:rPr lang="zh-CN" altLang="en-US" sz="2600">
                    <a:latin typeface="楷体" panose="02010609060101010101" charset="-122"/>
                    <a:ea typeface="楷体" panose="02010609060101010101" charset="-122"/>
                  </a:rPr>
                  <a:t>科学</a:t>
                </a:r>
                <a:endParaRPr lang="zh-CN" altLang="en-US" sz="260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4989" y="9060"/>
                <a:ext cx="2207" cy="499"/>
                <a:chOff x="5099" y="9109"/>
                <a:chExt cx="2717" cy="895"/>
              </a:xfrm>
            </p:grpSpPr>
            <p:sp>
              <p:nvSpPr>
                <p:cNvPr id="24" name="等于号 23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5099" y="9109"/>
                  <a:ext cx="2717" cy="895"/>
                </a:xfrm>
                <a:prstGeom prst="mathEqual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直角三角形 24"/>
                <p:cNvSpPr/>
                <p:nvPr>
                  <p:custDataLst>
                    <p:tags r:id="rId11"/>
                  </p:custDataLst>
                </p:nvPr>
              </p:nvSpPr>
              <p:spPr>
                <a:xfrm rot="13560000">
                  <a:off x="7047" y="9271"/>
                  <a:ext cx="844" cy="605"/>
                </a:xfrm>
                <a:prstGeom prst="rtTriangl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6" name="组合 25"/>
            <p:cNvGrpSpPr/>
            <p:nvPr/>
          </p:nvGrpSpPr>
          <p:grpSpPr>
            <a:xfrm>
              <a:off x="5131" y="9559"/>
              <a:ext cx="2353" cy="655"/>
              <a:chOff x="5130" y="9865"/>
              <a:chExt cx="2428" cy="655"/>
            </a:xfrm>
          </p:grpSpPr>
          <p:sp>
            <p:nvSpPr>
              <p:cNvPr id="27" name="不等于号 26"/>
              <p:cNvSpPr/>
              <p:nvPr>
                <p:custDataLst>
                  <p:tags r:id="rId12"/>
                </p:custDataLst>
              </p:nvPr>
            </p:nvSpPr>
            <p:spPr>
              <a:xfrm>
                <a:off x="5130" y="9865"/>
                <a:ext cx="2428" cy="655"/>
              </a:xfrm>
              <a:prstGeom prst="mathNotEqual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直角三角形 27"/>
              <p:cNvSpPr/>
              <p:nvPr>
                <p:custDataLst>
                  <p:tags r:id="rId13"/>
                </p:custDataLst>
              </p:nvPr>
            </p:nvSpPr>
            <p:spPr>
              <a:xfrm rot="2460000">
                <a:off x="5269" y="9926"/>
                <a:ext cx="492" cy="529"/>
              </a:xfrm>
              <a:prstGeom prst="rt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6598221" y="1591564"/>
                <a:ext cx="1370965" cy="837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 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6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221" y="1591564"/>
                <a:ext cx="1370965" cy="837565"/>
              </a:xfrm>
              <a:prstGeom prst="rect">
                <a:avLst/>
              </a:prstGeom>
              <a:blipFill rotWithShape="1">
                <a:blip r:embed="rId14"/>
                <a:stretch>
                  <a:fillRect l="-42" t="-30" r="42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7969250" y="2058670"/>
                <a:ext cx="3928745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:</a:t>
                </a:r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社团</a:t>
                </a:r>
                <a:r>
                  <a:rPr lang="en-US" altLang="zh-CN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i</a:t>
                </a:r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中，行业</a:t>
                </a:r>
                <a:r>
                  <a:rPr lang="en-US" altLang="zh-CN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RCA&gt;1</a:t>
                </a:r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的数目。</a:t>
                </a:r>
                <a:endParaRPr lang="zh-CN" altLang="en-US" sz="2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:</a:t>
                </a:r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社团</a:t>
                </a:r>
                <a:r>
                  <a:rPr lang="en-US" altLang="zh-CN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i</a:t>
                </a:r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中</a:t>
                </a:r>
                <a:r>
                  <a:rPr lang="zh-CN" altLang="en-US" sz="2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的行业总数。</a:t>
                </a:r>
                <a:endParaRPr lang="zh-CN" altLang="en-US" sz="2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0" y="2058670"/>
                <a:ext cx="3928745" cy="768350"/>
              </a:xfrm>
              <a:prstGeom prst="rect">
                <a:avLst/>
              </a:prstGeom>
              <a:blipFill rotWithShape="1">
                <a:blip r:embed="rId15"/>
                <a:stretch>
                  <a:fillRect r="-4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五边形 4"/>
          <p:cNvSpPr/>
          <p:nvPr userDrawn="1">
            <p:custDataLst>
              <p:tags r:id="rId1"/>
            </p:custDataLst>
          </p:nvPr>
        </p:nvSpPr>
        <p:spPr>
          <a:xfrm rot="5400000">
            <a:off x="243840" y="50800"/>
            <a:ext cx="644525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635"/>
            <a:ext cx="1135380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三、研究思路</a:t>
            </a:r>
            <a:endParaRPr lang="zh-CN" altLang="en-US" sz="3600">
              <a:latin typeface="楷体" panose="02010609060101010101" charset="-122"/>
              <a:ea typeface="楷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94640" y="740410"/>
                <a:ext cx="11518265" cy="5297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600" u="sng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1.</a:t>
                </a:r>
                <a:r>
                  <a:rPr lang="zh-CN" altLang="en-US" sz="2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划分数据集，根据前部分数据构建投融资行业网络。</a:t>
                </a:r>
                <a:r>
                  <a:rPr lang="en-US" altLang="zh-CN" sz="2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(eg:1990~2018</a:t>
                </a:r>
                <a:r>
                  <a:rPr lang="zh-CN" altLang="en-US" sz="2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年</a:t>
                </a:r>
                <a:r>
                  <a:rPr lang="en-US" altLang="zh-CN" sz="2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)</a:t>
                </a:r>
                <a:br>
                  <a:rPr lang="zh-CN" altLang="en-US" sz="2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</a:br>
                <a:r>
                  <a:rPr lang="en-US" altLang="zh-CN" sz="220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- </a:t>
                </a:r>
                <a:r>
                  <a:rPr lang="zh-CN" altLang="en-US" sz="220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数据集来源</a:t>
                </a:r>
                <a:endParaRPr lang="zh-CN" altLang="en-US" sz="26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en-US" altLang="zh-CN" sz="2600" u="sng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2.</a:t>
                </a:r>
                <a:r>
                  <a:rPr lang="en-US" altLang="zh-CN" sz="24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利</a:t>
                </a:r>
                <a:r>
                  <a:rPr lang="en-US" altLang="zh-CN" sz="2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用该网络预测城市</a:t>
                </a:r>
                <a:r>
                  <a:rPr lang="en-US" altLang="zh-CN" sz="2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未来</a:t>
                </a:r>
                <a:r>
                  <a:rPr lang="en-US" altLang="zh-CN" sz="2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可能的融资行业</a:t>
                </a:r>
                <a:r>
                  <a:rPr lang="en-US" altLang="zh-CN" sz="24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。</a:t>
                </a:r>
                <a:endParaRPr lang="en-US" altLang="zh-CN" sz="2400" u="sng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endParaRPr>
              </a:p>
              <a:p>
                <a:r>
                  <a:rPr lang="zh-CN" altLang="en-US" sz="2400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思路</a:t>
                </a:r>
                <a:r>
                  <a:rPr lang="zh-CN" altLang="en-US" sz="24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：计算各个行业、城市的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charset="-122"/>
                            <a:cs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24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，对其进行排序，筛选出其中</a:t>
                </a:r>
                <a:r>
                  <a:rPr lang="zh-CN" altLang="en-US" sz="24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  <a:sym typeface="+mn-ea"/>
                  </a:rPr>
                  <a:t>的</a:t>
                </a:r>
                <a:r>
                  <a:rPr lang="en-US" altLang="zh-CN" sz="24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top</a:t>
                </a:r>
                <a:r>
                  <a:rPr lang="zh-CN" altLang="en-US" sz="24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行业，将后部分数据的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RCA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行业</a:t>
                </a:r>
                <a:r>
                  <a:rPr lang="zh-CN" altLang="en-US" sz="24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与之进行比较。</a:t>
                </a:r>
                <a:endPara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楷体" panose="02010609060101010101" charset="-122"/>
                  <a:cs typeface="Cambria Math" panose="02040503050406030204" pitchFamily="18" charset="0"/>
                </a:endParaRPr>
              </a:p>
              <a:p>
                <a:r>
                  <a:rPr lang="en-US" altLang="zh-CN" sz="24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- </a:t>
                </a:r>
                <a:r>
                  <a:rPr lang="zh-CN" altLang="en-US" sz="24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如何判断准确性？指标。</a:t>
                </a:r>
                <a:endParaRPr lang="zh-CN" altLang="en-US" sz="2400" smtClean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ea typeface="楷体" panose="02010609060101010101" charset="-122"/>
                  <a:cs typeface="Cambria Math" panose="02040503050406030204" pitchFamily="18" charset="0"/>
                </a:endParaRPr>
              </a:p>
              <a:p>
                <a:r>
                  <a:rPr lang="en-US" altLang="zh-CN" sz="24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- </a:t>
                </a:r>
                <a:r>
                  <a:rPr lang="zh-CN" altLang="en-US" sz="24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类似的行业</a:t>
                </a:r>
                <a:r>
                  <a:rPr lang="en-US" altLang="zh-CN" sz="24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(eg:</a:t>
                </a:r>
                <a:r>
                  <a:rPr lang="zh-CN" altLang="en-US" sz="24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电子器件制造业和</a:t>
                </a:r>
                <a:r>
                  <a:rPr lang="zh-CN" altLang="en-US" sz="24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  <a:sym typeface="+mn-ea"/>
                  </a:rPr>
                  <a:t>电子元器件制造业</a:t>
                </a:r>
                <a:r>
                  <a:rPr lang="en-US" altLang="zh-CN" sz="24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)</a:t>
                </a:r>
                <a:endParaRPr lang="en-US" altLang="zh-CN" sz="2400" smtClean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ea typeface="楷体" panose="02010609060101010101" charset="-122"/>
                  <a:cs typeface="Cambria Math" panose="02040503050406030204" pitchFamily="18" charset="0"/>
                </a:endParaRPr>
              </a:p>
              <a:p>
                <a:r>
                  <a:rPr lang="en-US" altLang="zh-CN" sz="24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- </a:t>
                </a:r>
                <a:r>
                  <a:rPr lang="zh-CN" altLang="en-US" sz="24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行业类别发生变化。</a:t>
                </a:r>
                <a:endParaRPr lang="zh-CN" altLang="en-US" sz="2400" smtClean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ea typeface="楷体" panose="02010609060101010101" charset="-122"/>
                  <a:cs typeface="Cambria Math" panose="02040503050406030204" pitchFamily="18" charset="0"/>
                </a:endParaRPr>
              </a:p>
              <a:p>
                <a:r>
                  <a:rPr lang="en-US" altLang="zh-CN" sz="2600" u="sng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3.</a:t>
                </a:r>
                <a:r>
                  <a:rPr lang="en-US" altLang="zh-CN" sz="26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联系城市经济发展水平</a:t>
                </a:r>
                <a:r>
                  <a:rPr lang="en-US" altLang="zh-CN" sz="26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分析不同城市在社团划分下的位置。(</a:t>
                </a:r>
                <a:r>
                  <a:rPr lang="zh-CN" altLang="en-US" sz="26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针对全局数据</a:t>
                </a:r>
                <a:r>
                  <a:rPr lang="en-US" altLang="zh-CN" sz="26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)</a:t>
                </a:r>
                <a:endParaRPr lang="en-US" altLang="zh-CN" sz="2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 sz="24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思路</a:t>
                </a:r>
                <a:r>
                  <a:rPr lang="zh-CN" altLang="en-US" sz="24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：根据公式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</a:t>
                </a:r>
                <a:r>
                  <a:rPr lang="zh-CN" altLang="en-US" sz="24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确定各城市的</a:t>
                </a:r>
                <a:r>
                  <a:rPr lang="zh-CN" altLang="en-US" sz="24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优势行业，将其映射到所划分的社团中，得到对应的位</a:t>
                </a:r>
                <a:r>
                  <a:rPr lang="zh-CN" altLang="en-US" sz="2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</a:rPr>
                  <a:t>置。</a:t>
                </a:r>
                <a:endPara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楷体" panose="02010609060101010101" charset="-122"/>
                  <a:cs typeface="Cambria Math" panose="02040503050406030204" pitchFamily="18" charset="0"/>
                  <a:sym typeface="+mn-ea"/>
                </a:endParaRPr>
              </a:p>
              <a:p>
                <a:r>
                  <a:rPr lang="en-US" altLang="zh-CN" sz="22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  <a:sym typeface="+mn-ea"/>
                  </a:rPr>
                  <a:t>- </a:t>
                </a:r>
                <a:r>
                  <a:rPr lang="zh-CN" altLang="en-US" sz="22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  <a:sym typeface="+mn-ea"/>
                  </a:rPr>
                  <a:t>划分确定城市经济发展水平</a:t>
                </a:r>
                <a:r>
                  <a:rPr lang="en-US" altLang="zh-CN" sz="22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  <a:sym typeface="+mn-ea"/>
                  </a:rPr>
                  <a:t> </a:t>
                </a:r>
                <a:endParaRPr lang="en-US" altLang="zh-CN" sz="2200" smtClean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ea typeface="楷体" panose="02010609060101010101" charset="-122"/>
                  <a:cs typeface="Cambria Math" panose="02040503050406030204" pitchFamily="18" charset="0"/>
                  <a:sym typeface="+mn-ea"/>
                  <a:hlinkClick r:id="rId2" action="ppaction://hlinkfile"/>
                </a:endParaRPr>
              </a:p>
              <a:p>
                <a:r>
                  <a:rPr lang="en-US" altLang="zh-CN" sz="22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  <a:sym typeface="+mn-ea"/>
                  </a:rPr>
                  <a:t>- </a:t>
                </a:r>
                <a:r>
                  <a:rPr lang="zh-CN" altLang="en-US" sz="22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  <a:sym typeface="+mn-ea"/>
                  </a:rPr>
                  <a:t>城市经济相关数据</a:t>
                </a:r>
                <a:endParaRPr lang="en-US" altLang="zh-CN" sz="2200" smtClean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ea typeface="楷体" panose="02010609060101010101" charset="-122"/>
                  <a:cs typeface="Cambria Math" panose="02040503050406030204" pitchFamily="18" charset="0"/>
                  <a:sym typeface="+mn-ea"/>
                </a:endParaRPr>
              </a:p>
              <a:p>
                <a:r>
                  <a:rPr lang="en-US" altLang="zh-CN" sz="22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  <a:sym typeface="+mn-ea"/>
                  </a:rPr>
                  <a:t>- </a:t>
                </a:r>
                <a:r>
                  <a:rPr lang="zh-CN" altLang="en-US" sz="22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  <a:sym typeface="+mn-ea"/>
                  </a:rPr>
                  <a:t>如何映射</a:t>
                </a:r>
                <a:r>
                  <a:rPr lang="en-US" altLang="zh-CN" sz="22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  <a:sym typeface="+mn-ea"/>
                  </a:rPr>
                  <a:t>(</a:t>
                </a:r>
                <a:r>
                  <a:rPr lang="zh-CN" altLang="en-US" sz="22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  <a:sym typeface="+mn-ea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smtClean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楷体" panose="02010609060101010101" charset="-122"/>
                    <a:cs typeface="Cambria Math" panose="02040503050406030204" pitchFamily="18" charset="0"/>
                    <a:sym typeface="+mn-ea"/>
                  </a:rPr>
                  <a:t>) </a:t>
                </a:r>
                <a:endParaRPr lang="en-US" altLang="zh-CN" sz="2200" smtClean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ea typeface="楷体" panose="02010609060101010101" charset="-122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740410"/>
                <a:ext cx="11518265" cy="52971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880" y="4602480"/>
            <a:ext cx="2628265" cy="2255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950" y="4922520"/>
            <a:ext cx="7640955" cy="16732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五边形 4"/>
          <p:cNvSpPr/>
          <p:nvPr userDrawn="1">
            <p:custDataLst>
              <p:tags r:id="rId1"/>
            </p:custDataLst>
          </p:nvPr>
        </p:nvSpPr>
        <p:spPr>
          <a:xfrm rot="5400000">
            <a:off x="243840" y="50800"/>
            <a:ext cx="644525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09515" y="3075305"/>
            <a:ext cx="21729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楷体" panose="02010609060101010101" charset="-122"/>
                <a:ea typeface="楷体" panose="02010609060101010101" charset="-122"/>
              </a:rPr>
              <a:t>Thanks!</a:t>
            </a: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219565" y="5919470"/>
            <a:ext cx="3388995" cy="485140"/>
          </a:xfrm>
          <a:prstGeom prst="rect">
            <a:avLst/>
          </a:prstGeom>
        </p:spPr>
        <p:txBody>
          <a:bodyPr vert="horz" lIns="90000" tIns="0" rIns="90000" bIns="46800" rtlCol="0" anchor="t" anchorCtr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黄婧宇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2000">
                <a:solidFill>
                  <a:schemeClr val="dk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2023年2月21日</a:t>
            </a:r>
            <a:endParaRPr lang="en-US" altLang="zh-CN" sz="2000">
              <a:solidFill>
                <a:schemeClr val="dk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21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2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2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4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4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4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4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519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82_1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521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  <p:tag name="KSO_WM_SPECIAL_SOURCE" val="bdnull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82_4*l_h_i*1_1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582_4*l_h_a*1_1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24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82_4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25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4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82_4*l_h_i*1_2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2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582_4*l_h_a*1_1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82_4*l_h_i*1_3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582_4*l_h_a*1_1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SLIDE_ID" val="custom20202582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82"/>
  <p:tag name="KSO_WM_SLIDE_LAYOUT" val="a_b_l"/>
  <p:tag name="KSO_WM_SLIDE_LAYOUT_CNT" val="1_1_1"/>
  <p:tag name="KSO_WM_SPECIAL_SOURCE" val="bdnull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  <p:tag name="WM_BEAUTIFY_SHAPE_IDENTITY" val="{1a5037d3-ee1d-4260-81e1-de64f1e76996}"/>
  <p:tag name="KSO_WM_UNIT_TYPE" val="i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6393abd4-e32f-40ba-8c30-c621ca541dbd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UNIT_TABLE_BEAUTIFY" val="smartTable{54594593-58a9-4365-b695-fbbd883868d8}"/>
  <p:tag name="TABLE_ENDDRAG_ORIGIN_RECT" val="179*139"/>
  <p:tag name="TABLE_ENDDRAG_RECT" val="144*210*179*139"/>
</p:tagLst>
</file>

<file path=ppt/tags/tag539.xml><?xml version="1.0" encoding="utf-8"?>
<p:tagLst xmlns:p="http://schemas.openxmlformats.org/presentationml/2006/main">
  <p:tag name="KSO_WM_UNIT_TABLE_BEAUTIFY" val="smartTable{4c15a8a2-7043-4daa-b3ed-77402b7725d9}"/>
  <p:tag name="TABLE_ENDDRAG_ORIGIN_RECT" val="179*139"/>
  <p:tag name="TABLE_ENDDRAG_RECT" val="144*210*179*139"/>
  <p:tag name="KSO_WM_BEAUTIFY_FLAG" val="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  <p:tag name="KSO_WM_SPECIAL_SOURCE" val="bdnull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  <p:tag name="WM_BEAUTIFY_SHAPE_IDENTITY" val="{1a5037d3-ee1d-4260-81e1-de64f1e76996}"/>
  <p:tag name="KSO_WM_UNIT_TYPE" val="i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6393abd4-e32f-40ba-8c30-c621ca541dbd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547.xml><?xml version="1.0" encoding="utf-8"?>
<p:tagLst xmlns:p="http://schemas.openxmlformats.org/presentationml/2006/main">
  <p:tag name="KSO_WM_UNIT_TABLE_BEAUTIFY" val="smartTable{f82f4d3b-bb01-454e-bb93-c09d52a2aa7c}"/>
  <p:tag name="TABLE_ENDDRAG_ORIGIN_RECT" val="237*425"/>
  <p:tag name="TABLE_ENDDRAG_RECT" val="711*67*237*425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  <p:tag name="KSO_WM_SPECIAL_SOURCE" val="bdnull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  <p:tag name="WM_BEAUTIFY_SHAPE_IDENTITY" val="{1a5037d3-ee1d-4260-81e1-de64f1e76996}"/>
  <p:tag name="KSO_WM_UNIT_TYPE" val="i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6393abd4-e32f-40ba-8c30-c621ca541dbd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  <p:tag name="KSO_WM_SPECIAL_SOURCE" val="bdnull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  <p:tag name="WM_BEAUTIFY_SHAPE_IDENTITY" val="{1a5037d3-ee1d-4260-81e1-de64f1e76996}"/>
  <p:tag name="KSO_WM_UNIT_TYPE" val="i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6393abd4-e32f-40ba-8c30-c621ca541dbd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  <p:tag name="KSO_WM_SPECIAL_SOURCE" val="bdnull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  <p:tag name="WM_BEAUTIFY_SHAPE_IDENTITY" val="{1a5037d3-ee1d-4260-81e1-de64f1e76996}"/>
  <p:tag name="KSO_WM_UNIT_TYPE" val="i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6393abd4-e32f-40ba-8c30-c621ca541dbd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578.xml><?xml version="1.0" encoding="utf-8"?>
<p:tagLst xmlns:p="http://schemas.openxmlformats.org/presentationml/2006/main">
  <p:tag name="KSO_WM_BEAUTIFY_FLAG" val=""/>
  <p:tag name="KSO_WM_UNIT_PLACING_PICTURE_USER_VIEWPORT" val="{&quot;height&quot;:6220,&quot;width&quot;:13890}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  <p:tag name="KSO_WM_SPECIAL_SOURCE" val="bdnull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6393abd4-e32f-40ba-8c30-c621ca541dbd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5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  <p:tag name="KSO_WM_SPECIAL_SOURCE" val="bdnull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6393abd4-e32f-40ba-8c30-c621ca541dbd}"/>
  <p:tag name="KSO_WM_UNIT_TYPE" val="i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589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82_1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  <p:tag name="KSO_WM_SPECIAL_SOURCE" val="bdnull"/>
</p:tagLst>
</file>

<file path=ppt/tags/tag591.xml><?xml version="1.0" encoding="utf-8"?>
<p:tagLst xmlns:p="http://schemas.openxmlformats.org/presentationml/2006/main">
  <p:tag name="COMMONDATA" val="eyJoZGlkIjoiZmQ4YmI5MDIzMmE2YWZhZGRjMTk3ZTU5ODk5ODgxMWEifQ=="/>
  <p:tag name="KSO_WPP_MARK_KEY" val="faeeee51-3b6b-4d24-b9bb-c26cd80fe637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WPS 演示</Application>
  <PresentationFormat>宽屏</PresentationFormat>
  <Paragraphs>158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楷体</vt:lpstr>
      <vt:lpstr>Cambria Math</vt:lpstr>
      <vt:lpstr>MS Mincho</vt:lpstr>
      <vt:lpstr>Segoe Print</vt:lpstr>
      <vt:lpstr>Arial Unicode MS</vt:lpstr>
      <vt:lpstr>Calibri</vt:lpstr>
      <vt:lpstr>Office 主题​​</vt:lpstr>
      <vt:lpstr>1_Office 主题​​</vt:lpstr>
      <vt:lpstr>2_Office 主题​​</vt:lpstr>
      <vt:lpstr>基于投融资数据的复杂网络建模与分析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YuuY^huang</cp:lastModifiedBy>
  <cp:revision>702</cp:revision>
  <dcterms:created xsi:type="dcterms:W3CDTF">2023-02-20T08:49:00Z</dcterms:created>
  <dcterms:modified xsi:type="dcterms:W3CDTF">2023-03-01T12:18:18Z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E5AFC58302EA4BD5903CD2FAE0BEF164</vt:lpwstr>
  </property>
</Properties>
</file>