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8"/>
  </p:notesMasterIdLst>
  <p:sldIdLst>
    <p:sldId id="258" r:id="rId5"/>
    <p:sldId id="260" r:id="rId6"/>
    <p:sldId id="345" r:id="rId7"/>
    <p:sldId id="346" r:id="rId9"/>
    <p:sldId id="343" r:id="rId10"/>
    <p:sldId id="26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6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55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9" Type="http://schemas.openxmlformats.org/officeDocument/2006/relationships/tags" Target="../tags/tag206.xml"/><Relationship Id="rId18" Type="http://schemas.openxmlformats.org/officeDocument/2006/relationships/tags" Target="../tags/tag205.xml"/><Relationship Id="rId17" Type="http://schemas.openxmlformats.org/officeDocument/2006/relationships/tags" Target="../tags/tag204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0" Type="http://schemas.openxmlformats.org/officeDocument/2006/relationships/tags" Target="../tags/tag309.xml"/><Relationship Id="rId2" Type="http://schemas.openxmlformats.org/officeDocument/2006/relationships/tags" Target="../tags/tag291.xml"/><Relationship Id="rId19" Type="http://schemas.openxmlformats.org/officeDocument/2006/relationships/tags" Target="../tags/tag308.xml"/><Relationship Id="rId18" Type="http://schemas.openxmlformats.org/officeDocument/2006/relationships/tags" Target="../tags/tag307.xml"/><Relationship Id="rId17" Type="http://schemas.openxmlformats.org/officeDocument/2006/relationships/tags" Target="../tags/tag306.xml"/><Relationship Id="rId16" Type="http://schemas.openxmlformats.org/officeDocument/2006/relationships/tags" Target="../tags/tag305.xml"/><Relationship Id="rId15" Type="http://schemas.openxmlformats.org/officeDocument/2006/relationships/tags" Target="../tags/tag304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8" Type="http://schemas.openxmlformats.org/officeDocument/2006/relationships/tags" Target="../tags/tag337.xml"/><Relationship Id="rId17" Type="http://schemas.openxmlformats.org/officeDocument/2006/relationships/tags" Target="../tags/tag336.xml"/><Relationship Id="rId16" Type="http://schemas.openxmlformats.org/officeDocument/2006/relationships/tags" Target="../tags/tag3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6" Type="http://schemas.openxmlformats.org/officeDocument/2006/relationships/tags" Target="../tags/tag378.xml"/><Relationship Id="rId15" Type="http://schemas.openxmlformats.org/officeDocument/2006/relationships/tags" Target="../tags/tag377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3" Type="http://schemas.openxmlformats.org/officeDocument/2006/relationships/tags" Target="../tags/tag393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3" Type="http://schemas.openxmlformats.org/officeDocument/2006/relationships/tags" Target="../tags/tag405.xml"/><Relationship Id="rId12" Type="http://schemas.openxmlformats.org/officeDocument/2006/relationships/tags" Target="../tags/tag404.xml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9" Type="http://schemas.openxmlformats.org/officeDocument/2006/relationships/tags" Target="../tags/tag434.xml"/><Relationship Id="rId18" Type="http://schemas.openxmlformats.org/officeDocument/2006/relationships/tags" Target="../tags/tag433.xml"/><Relationship Id="rId17" Type="http://schemas.openxmlformats.org/officeDocument/2006/relationships/tags" Target="../tags/tag432.xml"/><Relationship Id="rId16" Type="http://schemas.openxmlformats.org/officeDocument/2006/relationships/tags" Target="../tags/tag431.xml"/><Relationship Id="rId15" Type="http://schemas.openxmlformats.org/officeDocument/2006/relationships/tags" Target="../tags/tag430.xml"/><Relationship Id="rId14" Type="http://schemas.openxmlformats.org/officeDocument/2006/relationships/tags" Target="../tags/tag429.xml"/><Relationship Id="rId13" Type="http://schemas.openxmlformats.org/officeDocument/2006/relationships/tags" Target="../tags/tag428.xml"/><Relationship Id="rId12" Type="http://schemas.openxmlformats.org/officeDocument/2006/relationships/tags" Target="../tags/tag427.xml"/><Relationship Id="rId11" Type="http://schemas.openxmlformats.org/officeDocument/2006/relationships/tags" Target="../tags/tag426.xml"/><Relationship Id="rId10" Type="http://schemas.openxmlformats.org/officeDocument/2006/relationships/tags" Target="../tags/tag42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451.xml"/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4" Type="http://schemas.openxmlformats.org/officeDocument/2006/relationships/tags" Target="../tags/tag446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2" Type="http://schemas.openxmlformats.org/officeDocument/2006/relationships/tags" Target="../tags/tag454.xml"/><Relationship Id="rId11" Type="http://schemas.openxmlformats.org/officeDocument/2006/relationships/tags" Target="../tags/tag453.xml"/><Relationship Id="rId10" Type="http://schemas.openxmlformats.org/officeDocument/2006/relationships/tags" Target="../tags/tag45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tags" Target="../tags/tag461.xml"/><Relationship Id="rId7" Type="http://schemas.openxmlformats.org/officeDocument/2006/relationships/tags" Target="../tags/tag460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3" Type="http://schemas.openxmlformats.org/officeDocument/2006/relationships/tags" Target="../tags/tag466.xml"/><Relationship Id="rId12" Type="http://schemas.openxmlformats.org/officeDocument/2006/relationships/tags" Target="../tags/tag465.xml"/><Relationship Id="rId11" Type="http://schemas.openxmlformats.org/officeDocument/2006/relationships/tags" Target="../tags/tag464.xml"/><Relationship Id="rId10" Type="http://schemas.openxmlformats.org/officeDocument/2006/relationships/tags" Target="../tags/tag46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74.xml"/><Relationship Id="rId8" Type="http://schemas.openxmlformats.org/officeDocument/2006/relationships/tags" Target="../tags/tag473.xml"/><Relationship Id="rId7" Type="http://schemas.openxmlformats.org/officeDocument/2006/relationships/tags" Target="../tags/tag472.xml"/><Relationship Id="rId6" Type="http://schemas.openxmlformats.org/officeDocument/2006/relationships/tags" Target="../tags/tag471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3" Type="http://schemas.openxmlformats.org/officeDocument/2006/relationships/tags" Target="../tags/tag478.xml"/><Relationship Id="rId12" Type="http://schemas.openxmlformats.org/officeDocument/2006/relationships/tags" Target="../tags/tag477.xml"/><Relationship Id="rId11" Type="http://schemas.openxmlformats.org/officeDocument/2006/relationships/tags" Target="../tags/tag476.xml"/><Relationship Id="rId10" Type="http://schemas.openxmlformats.org/officeDocument/2006/relationships/tags" Target="../tags/tag47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tags" Target="../tags/tag485.xml"/><Relationship Id="rId7" Type="http://schemas.openxmlformats.org/officeDocument/2006/relationships/tags" Target="../tags/tag484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tags" Target="../tags/tag481.xml"/><Relationship Id="rId3" Type="http://schemas.openxmlformats.org/officeDocument/2006/relationships/tags" Target="../tags/tag480.xml"/><Relationship Id="rId2" Type="http://schemas.openxmlformats.org/officeDocument/2006/relationships/tags" Target="../tags/tag479.xml"/><Relationship Id="rId13" Type="http://schemas.openxmlformats.org/officeDocument/2006/relationships/tags" Target="../tags/tag490.xml"/><Relationship Id="rId12" Type="http://schemas.openxmlformats.org/officeDocument/2006/relationships/tags" Target="../tags/tag489.xml"/><Relationship Id="rId11" Type="http://schemas.openxmlformats.org/officeDocument/2006/relationships/tags" Target="../tags/tag488.xml"/><Relationship Id="rId10" Type="http://schemas.openxmlformats.org/officeDocument/2006/relationships/tags" Target="../tags/tag487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4" Type="http://schemas.openxmlformats.org/officeDocument/2006/relationships/tags" Target="../tags/tag503.xml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tags" Target="../tags/tag500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0" Type="http://schemas.openxmlformats.org/officeDocument/2006/relationships/tags" Target="../tags/tag5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90.xml"/><Relationship Id="rId23" Type="http://schemas.openxmlformats.org/officeDocument/2006/relationships/tags" Target="../tags/tag289.xml"/><Relationship Id="rId22" Type="http://schemas.openxmlformats.org/officeDocument/2006/relationships/tags" Target="../tags/tag288.xml"/><Relationship Id="rId21" Type="http://schemas.openxmlformats.org/officeDocument/2006/relationships/tags" Target="../tags/tag287.xml"/><Relationship Id="rId20" Type="http://schemas.openxmlformats.org/officeDocument/2006/relationships/tags" Target="../tags/tag2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518.xml"/><Relationship Id="rId23" Type="http://schemas.openxmlformats.org/officeDocument/2006/relationships/tags" Target="../tags/tag517.xml"/><Relationship Id="rId22" Type="http://schemas.openxmlformats.org/officeDocument/2006/relationships/tags" Target="../tags/tag516.xml"/><Relationship Id="rId21" Type="http://schemas.openxmlformats.org/officeDocument/2006/relationships/tags" Target="../tags/tag515.xml"/><Relationship Id="rId20" Type="http://schemas.openxmlformats.org/officeDocument/2006/relationships/tags" Target="../tags/tag51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51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tags" Target="../tags/tag5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7" Type="http://schemas.openxmlformats.org/officeDocument/2006/relationships/tags" Target="../tags/tag528.xml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31.xml"/><Relationship Id="rId4" Type="http://schemas.openxmlformats.org/officeDocument/2006/relationships/image" Target="../media/image2.png"/><Relationship Id="rId3" Type="http://schemas.openxmlformats.org/officeDocument/2006/relationships/tags" Target="../tags/tag530.xml"/><Relationship Id="rId2" Type="http://schemas.openxmlformats.org/officeDocument/2006/relationships/image" Target="../media/image1.png"/><Relationship Id="rId1" Type="http://schemas.openxmlformats.org/officeDocument/2006/relationships/tags" Target="../tags/tag5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536.xml"/><Relationship Id="rId7" Type="http://schemas.openxmlformats.org/officeDocument/2006/relationships/image" Target="../media/image5.png"/><Relationship Id="rId6" Type="http://schemas.openxmlformats.org/officeDocument/2006/relationships/tags" Target="../tags/tag535.xml"/><Relationship Id="rId5" Type="http://schemas.openxmlformats.org/officeDocument/2006/relationships/image" Target="../media/image4.png"/><Relationship Id="rId4" Type="http://schemas.openxmlformats.org/officeDocument/2006/relationships/tags" Target="../tags/tag534.xml"/><Relationship Id="rId3" Type="http://schemas.openxmlformats.org/officeDocument/2006/relationships/image" Target="../media/image3.png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546.xml"/><Relationship Id="rId23" Type="http://schemas.openxmlformats.org/officeDocument/2006/relationships/image" Target="../media/image11.png"/><Relationship Id="rId22" Type="http://schemas.openxmlformats.org/officeDocument/2006/relationships/tags" Target="../tags/tag545.xml"/><Relationship Id="rId21" Type="http://schemas.openxmlformats.org/officeDocument/2006/relationships/tags" Target="../tags/tag544.xml"/><Relationship Id="rId20" Type="http://schemas.openxmlformats.org/officeDocument/2006/relationships/image" Target="../media/image10.png"/><Relationship Id="rId2" Type="http://schemas.openxmlformats.org/officeDocument/2006/relationships/tags" Target="../tags/tag533.xml"/><Relationship Id="rId19" Type="http://schemas.openxmlformats.org/officeDocument/2006/relationships/tags" Target="../tags/tag543.xml"/><Relationship Id="rId18" Type="http://schemas.openxmlformats.org/officeDocument/2006/relationships/tags" Target="../tags/tag542.xml"/><Relationship Id="rId17" Type="http://schemas.openxmlformats.org/officeDocument/2006/relationships/tags" Target="../tags/tag541.xml"/><Relationship Id="rId16" Type="http://schemas.openxmlformats.org/officeDocument/2006/relationships/image" Target="../media/image9.png"/><Relationship Id="rId15" Type="http://schemas.openxmlformats.org/officeDocument/2006/relationships/tags" Target="../tags/tag540.xml"/><Relationship Id="rId14" Type="http://schemas.openxmlformats.org/officeDocument/2006/relationships/image" Target="../media/image8.png"/><Relationship Id="rId13" Type="http://schemas.openxmlformats.org/officeDocument/2006/relationships/tags" Target="../tags/tag539.xml"/><Relationship Id="rId12" Type="http://schemas.openxmlformats.org/officeDocument/2006/relationships/tags" Target="../tags/tag538.xml"/><Relationship Id="rId11" Type="http://schemas.openxmlformats.org/officeDocument/2006/relationships/image" Target="../media/image7.png"/><Relationship Id="rId10" Type="http://schemas.openxmlformats.org/officeDocument/2006/relationships/tags" Target="../tags/tag537.xml"/><Relationship Id="rId1" Type="http://schemas.openxmlformats.org/officeDocument/2006/relationships/tags" Target="../tags/tag53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48.xml"/><Relationship Id="rId1" Type="http://schemas.openxmlformats.org/officeDocument/2006/relationships/tags" Target="../tags/tag54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tags" Target="../tags/tag5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9070" y="2757170"/>
            <a:ext cx="9293860" cy="1344295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lt"/>
              </a:rPr>
              <a:t>基于投融资数据的复杂网络建模与分析</a:t>
            </a:r>
            <a:endParaRPr lang="zh-CN" altLang="en-US" sz="6600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sym typeface="+mn-lt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207500" y="5802630"/>
            <a:ext cx="3388995" cy="485140"/>
          </a:xfrm>
        </p:spPr>
        <p:txBody>
          <a:bodyPr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黄婧宇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2023年3月6日</a:t>
            </a:r>
            <a:endParaRPr lang="en-US" altLang="zh-CN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956425" y="1811655"/>
            <a:ext cx="3773805" cy="741680"/>
            <a:chOff x="3545" y="3913"/>
            <a:chExt cx="5266" cy="1168"/>
          </a:xfrm>
        </p:grpSpPr>
        <p:sp>
          <p:nvSpPr>
            <p:cNvPr id="16" name="文本框 15"/>
            <p:cNvSpPr txBox="1"/>
            <p:nvPr>
              <p:custDataLst>
                <p:tags r:id="rId1"/>
              </p:custDataLst>
            </p:nvPr>
          </p:nvSpPr>
          <p:spPr>
            <a:xfrm>
              <a:off x="3545" y="3913"/>
              <a:ext cx="1235" cy="11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2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01</a:t>
              </a:r>
              <a:endPara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2"/>
              </p:custDataLst>
            </p:nvPr>
          </p:nvSpPr>
          <p:spPr>
            <a:xfrm>
              <a:off x="4753" y="3913"/>
              <a:ext cx="4059" cy="65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行业预测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03705" y="2317115"/>
            <a:ext cx="2004060" cy="1122045"/>
            <a:chOff x="1101" y="3396"/>
            <a:chExt cx="3156" cy="1767"/>
          </a:xfrm>
        </p:grpSpPr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1101" y="3396"/>
              <a:ext cx="3157" cy="1307"/>
            </a:xfrm>
            <a:prstGeom prst="rect">
              <a:avLst/>
            </a:prstGeom>
            <a:noFill/>
          </p:spPr>
          <p:txBody>
            <a:bodyPr vert="horz" wrap="square" lIns="90000" tIns="46800" rIns="90000" bIns="46800" rtlCol="0">
              <a:normAutofit/>
            </a:bodyPr>
            <a:lstStyle/>
            <a:p>
              <a:pPr algn="dist"/>
              <a:r>
                <a:rPr lang="zh-CN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旗黑-85S" panose="00020600040101010101" pitchFamily="18" charset="-122"/>
                </a:rPr>
                <a:t>目录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4"/>
              </p:custDataLst>
            </p:nvPr>
          </p:nvSpPr>
          <p:spPr>
            <a:xfrm>
              <a:off x="1200" y="4583"/>
              <a:ext cx="2959" cy="58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dist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Contents</a:t>
              </a:r>
              <a:endPara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57060" y="3303270"/>
            <a:ext cx="3773805" cy="741680"/>
            <a:chOff x="3545" y="3913"/>
            <a:chExt cx="5266" cy="1168"/>
          </a:xfrm>
        </p:grpSpPr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3545" y="3913"/>
              <a:ext cx="1235" cy="11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/>
              <a:r>
                <a:rPr lang="en-US" altLang="zh-CN" sz="42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02</a:t>
              </a:r>
              <a:endPara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6"/>
              </p:custDataLst>
            </p:nvPr>
          </p:nvSpPr>
          <p:spPr>
            <a:xfrm>
              <a:off x="4753" y="3913"/>
              <a:ext cx="4059" cy="65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城市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定位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1353800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一、行业预测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0830" y="820420"/>
                <a:ext cx="10869295" cy="117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数据集划分：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1990~2018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2019~2020</a:t>
                </a:r>
                <a:endParaRPr lang="en-US" altLang="zh-CN" sz="2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遍历城市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k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，找到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k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满足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RCA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的行业集合，取差集即为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set_j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，遍历非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RCA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的行业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j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，计算各个行业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i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、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j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之间的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2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。</a:t>
                </a:r>
                <a:endParaRPr lang="zh-CN" altLang="en-US" sz="2200"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0" y="820420"/>
                <a:ext cx="10869295" cy="11709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489" r="20911"/>
          <a:stretch>
            <a:fillRect/>
          </a:stretch>
        </p:blipFill>
        <p:spPr>
          <a:xfrm>
            <a:off x="354965" y="2100580"/>
            <a:ext cx="11141075" cy="45815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1353800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一、行业预测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3990" y="869315"/>
            <a:ext cx="3735705" cy="1179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7337" t="20682" r="9505" b="3950"/>
          <a:stretch>
            <a:fillRect/>
          </a:stretch>
        </p:blipFill>
        <p:spPr>
          <a:xfrm>
            <a:off x="294640" y="6142355"/>
            <a:ext cx="5024120" cy="617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4655" r="12439" b="29661"/>
          <a:stretch>
            <a:fillRect/>
          </a:stretch>
        </p:blipFill>
        <p:spPr>
          <a:xfrm>
            <a:off x="294640" y="4816475"/>
            <a:ext cx="5427345" cy="718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5365" t="-6000" r="-743" b="-2500"/>
          <a:stretch>
            <a:fillRect/>
          </a:stretch>
        </p:blipFill>
        <p:spPr>
          <a:xfrm>
            <a:off x="300990" y="3528060"/>
            <a:ext cx="5285740" cy="860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16321" r="6986" b="8991"/>
          <a:stretch>
            <a:fillRect/>
          </a:stretch>
        </p:blipFill>
        <p:spPr>
          <a:xfrm>
            <a:off x="361950" y="2338070"/>
            <a:ext cx="5219065" cy="76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0990" y="196596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61950" y="3159760"/>
            <a:ext cx="88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2016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94640" y="443738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00990" y="5714365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2018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6582410" y="196596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2015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82410" y="2338070"/>
            <a:ext cx="3312795" cy="698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491605" y="4816475"/>
            <a:ext cx="3267075" cy="78803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7"/>
            </p:custDataLst>
          </p:nvPr>
        </p:nvSpPr>
        <p:spPr>
          <a:xfrm>
            <a:off x="6491605" y="4448175"/>
            <a:ext cx="344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</a:t>
            </a:r>
            <a:r>
              <a:rPr lang="zh-CN" altLang="en-US"/>
              <a:t>（</a:t>
            </a:r>
            <a:r>
              <a:rPr lang="en-US" altLang="zh-CN"/>
              <a:t>115439</a:t>
            </a:r>
            <a:r>
              <a:rPr lang="zh-CN" altLang="en-US"/>
              <a:t>：</a:t>
            </a:r>
            <a:r>
              <a:rPr lang="en-US" altLang="zh-CN"/>
              <a:t>179936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8"/>
            </p:custDataLst>
          </p:nvPr>
        </p:nvSpPr>
        <p:spPr>
          <a:xfrm>
            <a:off x="6582410" y="5672455"/>
            <a:ext cx="341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2018</a:t>
            </a:r>
            <a:r>
              <a:rPr lang="zh-CN" altLang="en-US"/>
              <a:t>（</a:t>
            </a:r>
            <a:r>
              <a:rPr lang="en-US" altLang="zh-CN"/>
              <a:t>141812</a:t>
            </a:r>
            <a:r>
              <a:rPr lang="zh-CN" altLang="en-US"/>
              <a:t>：</a:t>
            </a:r>
            <a:r>
              <a:rPr lang="en-US" altLang="zh-CN"/>
              <a:t>179936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582410" y="6087110"/>
            <a:ext cx="3856990" cy="55054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1"/>
            </p:custDataLst>
          </p:nvPr>
        </p:nvSpPr>
        <p:spPr>
          <a:xfrm>
            <a:off x="6664325" y="3048635"/>
            <a:ext cx="2937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2016</a:t>
            </a:r>
            <a:r>
              <a:rPr lang="zh-CN" altLang="en-US"/>
              <a:t>（</a:t>
            </a:r>
            <a:r>
              <a:rPr lang="en-US" altLang="zh-CN"/>
              <a:t>79887</a:t>
            </a:r>
            <a:r>
              <a:rPr lang="zh-CN" altLang="en-US"/>
              <a:t>：</a:t>
            </a:r>
            <a:r>
              <a:rPr lang="en-US" altLang="zh-CN"/>
              <a:t>179936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582410" y="3515360"/>
            <a:ext cx="3505200" cy="870585"/>
          </a:xfrm>
          <a:prstGeom prst="rect">
            <a:avLst/>
          </a:prstGeom>
        </p:spPr>
      </p:pic>
    </p:spTree>
    <p:custDataLst>
      <p:tags r:id="rId2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13538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二、城市映射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9515" y="3075305"/>
            <a:ext cx="2172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楷体" panose="02010609060101010101" charset="-122"/>
                <a:ea typeface="楷体" panose="02010609060101010101" charset="-122"/>
              </a:rPr>
              <a:t>Thanks!</a:t>
            </a: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219565" y="5919470"/>
            <a:ext cx="3388995" cy="485140"/>
          </a:xfrm>
          <a:prstGeom prst="rect">
            <a:avLst/>
          </a:prstGeom>
        </p:spPr>
        <p:txBody>
          <a:bodyPr vert="horz" lIns="90000" tIns="0" rIns="90000" bIns="46800" rtlCol="0" anchor="t" anchorCtr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黄婧宇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2023年3月6日</a:t>
            </a:r>
            <a:endParaRPr lang="en-US" altLang="zh-CN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4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4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4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4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51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1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2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  <p:tag name="KSO_WM_SPECIAL_SOURCE" val="bdnull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82_4*l_h_i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82_4*l_h_a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82_4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4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82_4*l_h_i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82_4*l_h_a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SLIDE_ID" val="custom2020258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82"/>
  <p:tag name="KSO_WM_SLIDE_LAYOUT" val="a_b_l"/>
  <p:tag name="KSO_WM_SLIDE_LAYOUT_CNT" val="1_1_1"/>
  <p:tag name="KSO_WM_SPECIAL_SOURCE" val="bdnull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  <p:tag name="KSO_WM_UNIT_PLACING_PICTURE_USER_VIEWPORT" val="{&quot;height&quot;:2640,&quot;width&quot;:8670}"/>
</p:tagLst>
</file>

<file path=ppt/tags/tag5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1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52.xml><?xml version="1.0" encoding="utf-8"?>
<p:tagLst xmlns:p="http://schemas.openxmlformats.org/presentationml/2006/main">
  <p:tag name="COMMONDATA" val="eyJoZGlkIjoiZmQ4YmI5MDIzMmE2YWZhZGRjMTk3ZTU5ODk5ODgxMWEifQ=="/>
  <p:tag name="KSO_WPP_MARK_KEY" val="faeeee51-3b6b-4d24-b9bb-c26cd80fe637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47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楷体</vt:lpstr>
      <vt:lpstr>Cambria Math</vt:lpstr>
      <vt:lpstr>Arial Unicode MS</vt:lpstr>
      <vt:lpstr>Calibri</vt:lpstr>
      <vt:lpstr>Office 主题​​</vt:lpstr>
      <vt:lpstr>1_Office 主题​​</vt:lpstr>
      <vt:lpstr>2_Office 主题​​</vt:lpstr>
      <vt:lpstr>基于投融资数据的复杂网络建模与分析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YuuY^huang</cp:lastModifiedBy>
  <cp:revision>723</cp:revision>
  <dcterms:created xsi:type="dcterms:W3CDTF">2023-02-21T10:07:00Z</dcterms:created>
  <dcterms:modified xsi:type="dcterms:W3CDTF">2023-02-26T12:13:00Z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/>
  </property>
</Properties>
</file>