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11418" r:id="rId7"/>
    <p:sldId id="260" r:id="rId8"/>
    <p:sldId id="3685" r:id="rId9"/>
    <p:sldId id="11421" r:id="rId10"/>
    <p:sldId id="11422" r:id="rId11"/>
    <p:sldId id="259" r:id="rId12"/>
    <p:sldId id="11420" r:id="rId13"/>
    <p:sldId id="261" r:id="rId14"/>
    <p:sldId id="11407" r:id="rId15"/>
    <p:sldId id="8532" r:id="rId16"/>
    <p:sldId id="11423" r:id="rId17"/>
    <p:sldId id="8518" r:id="rId18"/>
    <p:sldId id="262"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17" autoAdjust="0"/>
  </p:normalViewPr>
  <p:slideViewPr>
    <p:cSldViewPr snapToGrid="0">
      <p:cViewPr varScale="1">
        <p:scale>
          <a:sx n="119" d="100"/>
          <a:sy n="119" d="100"/>
        </p:scale>
        <p:origin x="456" y="9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7.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26FED-0DD7-4A82-A311-86EEE75CA6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61829-E50B-4091-AE21-893680968D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E90E-5776-4F8A-ACD8-F3C897C8876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grpSp>
        <p:nvGrpSpPr>
          <p:cNvPr id="2" name="组合 1"/>
          <p:cNvGrpSpPr/>
          <p:nvPr userDrawn="1"/>
        </p:nvGrpSpPr>
        <p:grpSpPr>
          <a:xfrm rot="20932037" flipH="1">
            <a:off x="10437887" y="5321909"/>
            <a:ext cx="1804027" cy="1603342"/>
            <a:chOff x="176073" y="436443"/>
            <a:chExt cx="3814267" cy="3954252"/>
          </a:xfrm>
        </p:grpSpPr>
        <p:sp>
          <p:nvSpPr>
            <p:cNvPr id="3" name="等腰三角形 2"/>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userDrawn="1"/>
        </p:nvGrpSpPr>
        <p:grpSpPr>
          <a:xfrm rot="667963">
            <a:off x="108807" y="165330"/>
            <a:ext cx="1804027" cy="1603342"/>
            <a:chOff x="176073" y="436443"/>
            <a:chExt cx="3814267" cy="3954252"/>
          </a:xfrm>
        </p:grpSpPr>
        <p:sp>
          <p:nvSpPr>
            <p:cNvPr id="7" name="等腰三角形 6"/>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08AC1F-CD8D-497D-9859-AB6A0353CDB5}" type="slidenum">
              <a:rPr lang="zh-CN" altLang="en-US" smtClean="0"/>
            </a:fld>
            <a:endParaRPr lang="zh-CN" altLang="en-US"/>
          </a:p>
        </p:txBody>
      </p:sp>
      <p:grpSp>
        <p:nvGrpSpPr>
          <p:cNvPr id="6" name="组合 5"/>
          <p:cNvGrpSpPr/>
          <p:nvPr userDrawn="1"/>
        </p:nvGrpSpPr>
        <p:grpSpPr>
          <a:xfrm rot="20932037" flipH="1">
            <a:off x="10437887" y="5321909"/>
            <a:ext cx="1804027" cy="1603342"/>
            <a:chOff x="176073" y="436443"/>
            <a:chExt cx="3814267" cy="3954252"/>
          </a:xfrm>
        </p:grpSpPr>
        <p:sp>
          <p:nvSpPr>
            <p:cNvPr id="7" name="等腰三角形 6"/>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 name="组合 9"/>
          <p:cNvGrpSpPr/>
          <p:nvPr userDrawn="1"/>
        </p:nvGrpSpPr>
        <p:grpSpPr>
          <a:xfrm rot="667963">
            <a:off x="108807" y="165330"/>
            <a:ext cx="1804027" cy="1603342"/>
            <a:chOff x="176073" y="436443"/>
            <a:chExt cx="3814267" cy="3954252"/>
          </a:xfrm>
        </p:grpSpPr>
        <p:sp>
          <p:nvSpPr>
            <p:cNvPr id="11" name="等腰三角形 10"/>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08AC1F-CD8D-497D-9859-AB6A0353CDB5}" type="slidenum">
              <a:rPr lang="zh-CN" altLang="en-US" smtClean="0"/>
            </a:fld>
            <a:endParaRPr lang="zh-CN" altLang="en-US"/>
          </a:p>
        </p:txBody>
      </p:sp>
      <p:grpSp>
        <p:nvGrpSpPr>
          <p:cNvPr id="5" name="组合 4"/>
          <p:cNvGrpSpPr/>
          <p:nvPr userDrawn="1"/>
        </p:nvGrpSpPr>
        <p:grpSpPr>
          <a:xfrm rot="20932037" flipH="1">
            <a:off x="10437887" y="5321909"/>
            <a:ext cx="1804027" cy="1603342"/>
            <a:chOff x="176073" y="436443"/>
            <a:chExt cx="3814267" cy="3954252"/>
          </a:xfrm>
        </p:grpSpPr>
        <p:sp>
          <p:nvSpPr>
            <p:cNvPr id="6" name="等腰三角形 5"/>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userDrawn="1"/>
        </p:nvGrpSpPr>
        <p:grpSpPr>
          <a:xfrm rot="667963">
            <a:off x="108807" y="165330"/>
            <a:ext cx="1804027" cy="1603342"/>
            <a:chOff x="176073" y="436443"/>
            <a:chExt cx="3814267" cy="3954252"/>
          </a:xfrm>
        </p:grpSpPr>
        <p:sp>
          <p:nvSpPr>
            <p:cNvPr id="10" name="等腰三角形 9"/>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76664BA-FAEB-42F3-A8BE-09D6F18B143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C08AC1F-CD8D-497D-9859-AB6A0353CDB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advClick="0" advTm="0">
        <p:split orient="vert"/>
      </p:transition>
    </mc:Choice>
    <mc:Fallback>
      <p:transition spd="slow" advClick="0" advTm="0">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7.xml"/><Relationship Id="rId7" Type="http://schemas.openxmlformats.org/officeDocument/2006/relationships/tags" Target="../tags/tag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 y="0"/>
            <a:ext cx="13097302" cy="6858000"/>
            <a:chOff x="-1" y="0"/>
            <a:chExt cx="13097302" cy="6858000"/>
          </a:xfrm>
        </p:grpSpPr>
        <p:sp>
          <p:nvSpPr>
            <p:cNvPr id="7" name="等腰三角形 6"/>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3" name="文本框 22"/>
          <p:cNvSpPr txBox="1"/>
          <p:nvPr/>
        </p:nvSpPr>
        <p:spPr>
          <a:xfrm>
            <a:off x="3312652" y="1530927"/>
            <a:ext cx="8310880" cy="1076325"/>
          </a:xfrm>
          <a:prstGeom prst="rect">
            <a:avLst/>
          </a:prstGeom>
          <a:noFill/>
        </p:spPr>
        <p:txBody>
          <a:bodyPr wrap="none" rtlCol="0">
            <a:spAutoFit/>
            <a:scene3d>
              <a:camera prst="orthographicFront"/>
              <a:lightRig rig="threePt" dir="t"/>
            </a:scene3d>
            <a:sp3d contourW="12700"/>
          </a:bodyPr>
          <a:lstStyle/>
          <a:p>
            <a:pPr defTabSz="901065">
              <a:defRPr/>
            </a:pPr>
            <a:r>
              <a:rPr lang="zh-CN" altLang="en-US" sz="6400" dirty="0">
                <a:latin typeface="微软雅黑" panose="020B0503020204020204" pitchFamily="34" charset="-122"/>
                <a:ea typeface="微软雅黑" panose="020B0503020204020204" pitchFamily="34" charset="-122"/>
                <a:cs typeface="+mn-ea"/>
                <a:sym typeface="+mn-lt"/>
              </a:rPr>
              <a:t>超市管理系统总结</a:t>
            </a:r>
            <a:r>
              <a:rPr lang="zh-CN" altLang="en-US" sz="6400" dirty="0">
                <a:latin typeface="微软雅黑" panose="020B0503020204020204" pitchFamily="34" charset="-122"/>
                <a:ea typeface="微软雅黑" panose="020B0503020204020204" pitchFamily="34" charset="-122"/>
                <a:cs typeface="+mn-ea"/>
                <a:sym typeface="+mn-lt"/>
              </a:rPr>
              <a:t>汇报</a:t>
            </a:r>
            <a:endParaRPr lang="zh-CN" altLang="en-US" sz="6400" dirty="0">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4718943" y="3146136"/>
            <a:ext cx="6456298" cy="406400"/>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dirty="0">
                <a:latin typeface="微软雅黑" panose="020B0503020204020204" pitchFamily="34" charset="-122"/>
                <a:ea typeface="微软雅黑" panose="020B0503020204020204" pitchFamily="34" charset="-122"/>
                <a:cs typeface="+mn-ea"/>
                <a:sym typeface="+mn-lt"/>
              </a:rPr>
              <a:t>黄婧宇 高源 周丽</a:t>
            </a:r>
            <a:endParaRPr lang="en-US" altLang="zh-CN"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8"/>
          <p:cNvSpPr txBox="1"/>
          <p:nvPr/>
        </p:nvSpPr>
        <p:spPr>
          <a:xfrm>
            <a:off x="4182067" y="492299"/>
            <a:ext cx="3744178" cy="553998"/>
          </a:xfrm>
          <a:prstGeom prst="rect">
            <a:avLst/>
          </a:prstGeom>
          <a:noFill/>
        </p:spPr>
        <p:txBody>
          <a:bodyPr wrap="square" lIns="0" tIns="0" rIns="0" bIns="0" rtlCol="0" anchor="ctr">
            <a:spAutoFit/>
          </a:bodyPr>
          <a:lstStyle/>
          <a:p>
            <a:pPr algn="ctr"/>
            <a:r>
              <a:rPr lang="zh-CN" altLang="en-US" sz="36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项目前景</a:t>
            </a:r>
            <a:endParaRPr lang="zh-CN" altLang="en-US" sz="36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606972" y="244366"/>
            <a:ext cx="11295993" cy="647174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2816860" y="1557655"/>
            <a:ext cx="6097905" cy="3692525"/>
          </a:xfrm>
          <a:prstGeom prst="rect">
            <a:avLst/>
          </a:prstGeom>
          <a:noFill/>
        </p:spPr>
        <p:txBody>
          <a:bodyPr wrap="square" rtlCol="0">
            <a:spAutoFit/>
          </a:bodyPr>
          <a:lstStyle/>
          <a:p>
            <a:r>
              <a:rPr lang="zh-CN" altLang="en-US" dirty="0"/>
              <a:t>超市管理系统能减少很多不必要的资源，不用像以前那样使用冗余的纸张式管理。大大节省了管理人员的工作量，并且使得计算机的存储与系统快速查询功能大大提高能够</a:t>
            </a:r>
            <a:r>
              <a:rPr lang="en-US" altLang="zh-CN" dirty="0"/>
              <a:t>,</a:t>
            </a:r>
            <a:r>
              <a:rPr lang="zh-CN" altLang="en-US" dirty="0"/>
              <a:t>提高管理人员的效率。方便快捷的操作界面，提高工作效率。同时管理系统提供货物、收银等平台，能够帮助工作人员和超市经理迅速地查询、管理信息，减少他们的错误，提升工作的效率。而针对顾客而言，超市管理系统具有商品搜索、购物车收藏夹等功能，使得顾客能够足不出户购买到自己喜欢的商品。本超市管理系统为一个独立的、完全自包含的系统，主要职责为会员管理、登录系统、收银平台等，该产品的起源为超市系统对不同地域间会员的管理的不同步的问题存在困扰，希望本产品可以协助他们管理会员的整体情况，以达到更好的管理效果。</a:t>
            </a:r>
            <a:endParaRPr lang="zh-CN" altLang="en-US" dirty="0"/>
          </a:p>
        </p:txBody>
      </p:sp>
      <p:grpSp>
        <p:nvGrpSpPr>
          <p:cNvPr id="2" name="组合 1"/>
          <p:cNvGrpSpPr/>
          <p:nvPr/>
        </p:nvGrpSpPr>
        <p:grpSpPr>
          <a:xfrm>
            <a:off x="1506855" y="1417955"/>
            <a:ext cx="10088245" cy="4180840"/>
            <a:chOff x="1600200" y="900113"/>
            <a:chExt cx="3439239" cy="1433274"/>
          </a:xfrm>
        </p:grpSpPr>
        <p:sp>
          <p:nvSpPr>
            <p:cNvPr id="4" name="矩形 3"/>
            <p:cNvSpPr/>
            <p:nvPr/>
          </p:nvSpPr>
          <p:spPr>
            <a:xfrm>
              <a:off x="1600200" y="2213818"/>
              <a:ext cx="2971800"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rot="16200000">
              <a:off x="4323647" y="1148466"/>
              <a:ext cx="616276"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 name="任意多边形: 形状 26"/>
            <p:cNvSpPr/>
            <p:nvPr/>
          </p:nvSpPr>
          <p:spPr>
            <a:xfrm>
              <a:off x="4572000" y="1398508"/>
              <a:ext cx="467439" cy="934878"/>
            </a:xfrm>
            <a:custGeom>
              <a:avLst/>
              <a:gdLst>
                <a:gd name="connsiteX0" fmla="*/ 0 w 958850"/>
                <a:gd name="connsiteY0" fmla="*/ 0 h 1917700"/>
                <a:gd name="connsiteX1" fmla="*/ 958850 w 958850"/>
                <a:gd name="connsiteY1" fmla="*/ 958850 h 1917700"/>
                <a:gd name="connsiteX2" fmla="*/ 0 w 958850"/>
                <a:gd name="connsiteY2" fmla="*/ 1917700 h 1917700"/>
                <a:gd name="connsiteX3" fmla="*/ 0 w 958850"/>
                <a:gd name="connsiteY3" fmla="*/ 1672656 h 1917700"/>
                <a:gd name="connsiteX4" fmla="*/ 713806 w 958850"/>
                <a:gd name="connsiteY4" fmla="*/ 958850 h 1917700"/>
                <a:gd name="connsiteX5" fmla="*/ 0 w 958850"/>
                <a:gd name="connsiteY5" fmla="*/ 245044 h 1917700"/>
                <a:gd name="connsiteX6" fmla="*/ 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0" y="0"/>
                  </a:moveTo>
                  <a:cubicBezTo>
                    <a:pt x="529558" y="0"/>
                    <a:pt x="958850" y="429292"/>
                    <a:pt x="958850" y="958850"/>
                  </a:cubicBezTo>
                  <a:cubicBezTo>
                    <a:pt x="958850" y="1488408"/>
                    <a:pt x="529558" y="1917700"/>
                    <a:pt x="0" y="1917700"/>
                  </a:cubicBezTo>
                  <a:lnTo>
                    <a:pt x="0" y="1672656"/>
                  </a:lnTo>
                  <a:cubicBezTo>
                    <a:pt x="394224" y="1672656"/>
                    <a:pt x="713806" y="1353074"/>
                    <a:pt x="713806" y="958850"/>
                  </a:cubicBezTo>
                  <a:cubicBezTo>
                    <a:pt x="713806" y="564626"/>
                    <a:pt x="394224" y="245044"/>
                    <a:pt x="0" y="245044"/>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4272497" y="1566445"/>
              <a:ext cx="599005" cy="599005"/>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1" name="任意多边形: 形状 10"/>
            <p:cNvSpPr>
              <a:spLocks noChangeAspect="1"/>
            </p:cNvSpPr>
            <p:nvPr/>
          </p:nvSpPr>
          <p:spPr bwMode="auto">
            <a:xfrm>
              <a:off x="4399344" y="1695120"/>
              <a:ext cx="345312" cy="344948"/>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96960" y="4000497"/>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规格说明书</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FOUR</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97269" y="1649810"/>
            <a:ext cx="4584950" cy="1910739"/>
            <a:chOff x="1600200" y="900113"/>
            <a:chExt cx="3439239" cy="1433274"/>
          </a:xfrm>
        </p:grpSpPr>
        <p:sp>
          <p:nvSpPr>
            <p:cNvPr id="23" name="矩形 22"/>
            <p:cNvSpPr/>
            <p:nvPr/>
          </p:nvSpPr>
          <p:spPr>
            <a:xfrm>
              <a:off x="1600200" y="2213818"/>
              <a:ext cx="2971800"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16200000">
              <a:off x="4323647" y="1148466"/>
              <a:ext cx="616276"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7" name="任意多边形: 形状 26"/>
            <p:cNvSpPr/>
            <p:nvPr/>
          </p:nvSpPr>
          <p:spPr>
            <a:xfrm>
              <a:off x="4572000" y="1398508"/>
              <a:ext cx="467439" cy="934878"/>
            </a:xfrm>
            <a:custGeom>
              <a:avLst/>
              <a:gdLst>
                <a:gd name="connsiteX0" fmla="*/ 0 w 958850"/>
                <a:gd name="connsiteY0" fmla="*/ 0 h 1917700"/>
                <a:gd name="connsiteX1" fmla="*/ 958850 w 958850"/>
                <a:gd name="connsiteY1" fmla="*/ 958850 h 1917700"/>
                <a:gd name="connsiteX2" fmla="*/ 0 w 958850"/>
                <a:gd name="connsiteY2" fmla="*/ 1917700 h 1917700"/>
                <a:gd name="connsiteX3" fmla="*/ 0 w 958850"/>
                <a:gd name="connsiteY3" fmla="*/ 1672656 h 1917700"/>
                <a:gd name="connsiteX4" fmla="*/ 713806 w 958850"/>
                <a:gd name="connsiteY4" fmla="*/ 958850 h 1917700"/>
                <a:gd name="connsiteX5" fmla="*/ 0 w 958850"/>
                <a:gd name="connsiteY5" fmla="*/ 245044 h 1917700"/>
                <a:gd name="connsiteX6" fmla="*/ 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0" y="0"/>
                  </a:moveTo>
                  <a:cubicBezTo>
                    <a:pt x="529558" y="0"/>
                    <a:pt x="958850" y="429292"/>
                    <a:pt x="958850" y="958850"/>
                  </a:cubicBezTo>
                  <a:cubicBezTo>
                    <a:pt x="958850" y="1488408"/>
                    <a:pt x="529558" y="1917700"/>
                    <a:pt x="0" y="1917700"/>
                  </a:cubicBezTo>
                  <a:lnTo>
                    <a:pt x="0" y="1672656"/>
                  </a:lnTo>
                  <a:cubicBezTo>
                    <a:pt x="394224" y="1672656"/>
                    <a:pt x="713806" y="1353074"/>
                    <a:pt x="713806" y="958850"/>
                  </a:cubicBezTo>
                  <a:cubicBezTo>
                    <a:pt x="713806" y="564626"/>
                    <a:pt x="394224" y="245044"/>
                    <a:pt x="0" y="245044"/>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5" name="椭圆 4"/>
            <p:cNvSpPr/>
            <p:nvPr/>
          </p:nvSpPr>
          <p:spPr>
            <a:xfrm>
              <a:off x="4272497" y="1566445"/>
              <a:ext cx="599005" cy="599005"/>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1" name="任意多边形: 形状 10"/>
            <p:cNvSpPr>
              <a:spLocks noChangeAspect="1"/>
            </p:cNvSpPr>
            <p:nvPr/>
          </p:nvSpPr>
          <p:spPr bwMode="auto">
            <a:xfrm>
              <a:off x="4399344" y="1695120"/>
              <a:ext cx="345312" cy="344948"/>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3181526" y="4488578"/>
            <a:ext cx="3600693" cy="1618248"/>
            <a:chOff x="2338506" y="3029515"/>
            <a:chExt cx="2700933" cy="1213872"/>
          </a:xfrm>
        </p:grpSpPr>
        <p:sp>
          <p:nvSpPr>
            <p:cNvPr id="21" name="任意多边形: 形状 20"/>
            <p:cNvSpPr/>
            <p:nvPr/>
          </p:nvSpPr>
          <p:spPr>
            <a:xfrm>
              <a:off x="4572000" y="3029515"/>
              <a:ext cx="467439" cy="934878"/>
            </a:xfrm>
            <a:custGeom>
              <a:avLst/>
              <a:gdLst>
                <a:gd name="connsiteX0" fmla="*/ 0 w 958850"/>
                <a:gd name="connsiteY0" fmla="*/ 0 h 1917700"/>
                <a:gd name="connsiteX1" fmla="*/ 958850 w 958850"/>
                <a:gd name="connsiteY1" fmla="*/ 958850 h 1917700"/>
                <a:gd name="connsiteX2" fmla="*/ 0 w 958850"/>
                <a:gd name="connsiteY2" fmla="*/ 1917700 h 1917700"/>
                <a:gd name="connsiteX3" fmla="*/ 0 w 958850"/>
                <a:gd name="connsiteY3" fmla="*/ 1672656 h 1917700"/>
                <a:gd name="connsiteX4" fmla="*/ 713806 w 958850"/>
                <a:gd name="connsiteY4" fmla="*/ 958850 h 1917700"/>
                <a:gd name="connsiteX5" fmla="*/ 0 w 958850"/>
                <a:gd name="connsiteY5" fmla="*/ 245044 h 1917700"/>
                <a:gd name="connsiteX6" fmla="*/ 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0" y="0"/>
                  </a:moveTo>
                  <a:cubicBezTo>
                    <a:pt x="529558" y="0"/>
                    <a:pt x="958850" y="429292"/>
                    <a:pt x="958850" y="958850"/>
                  </a:cubicBezTo>
                  <a:cubicBezTo>
                    <a:pt x="958850" y="1488408"/>
                    <a:pt x="529558" y="1917700"/>
                    <a:pt x="0" y="1917700"/>
                  </a:cubicBezTo>
                  <a:lnTo>
                    <a:pt x="0" y="1672656"/>
                  </a:lnTo>
                  <a:cubicBezTo>
                    <a:pt x="394224" y="1672656"/>
                    <a:pt x="713806" y="1353074"/>
                    <a:pt x="713806" y="958850"/>
                  </a:cubicBezTo>
                  <a:cubicBezTo>
                    <a:pt x="713806" y="564626"/>
                    <a:pt x="394224" y="245044"/>
                    <a:pt x="0" y="245044"/>
                  </a:cubicBezTo>
                  <a:lnTo>
                    <a:pt x="0" y="0"/>
                  </a:lnTo>
                  <a:close/>
                </a:path>
              </a:pathLst>
            </a:cu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a:off x="2338507" y="3844438"/>
              <a:ext cx="2233494" cy="119569"/>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rot="16200000">
              <a:off x="2198816" y="3984128"/>
              <a:ext cx="398949" cy="119569"/>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4272497" y="3197452"/>
              <a:ext cx="599005" cy="599005"/>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2" name="任意多边形: 形状 11"/>
            <p:cNvSpPr/>
            <p:nvPr/>
          </p:nvSpPr>
          <p:spPr bwMode="auto">
            <a:xfrm>
              <a:off x="4404064" y="3324663"/>
              <a:ext cx="344060" cy="34342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grpSp>
      <p:grpSp>
        <p:nvGrpSpPr>
          <p:cNvPr id="29" name="组合 28"/>
          <p:cNvGrpSpPr/>
          <p:nvPr/>
        </p:nvGrpSpPr>
        <p:grpSpPr>
          <a:xfrm>
            <a:off x="5535907" y="3401148"/>
            <a:ext cx="4584950" cy="1246831"/>
            <a:chOff x="4104561" y="2213818"/>
            <a:chExt cx="3439239" cy="935266"/>
          </a:xfrm>
        </p:grpSpPr>
        <p:sp>
          <p:nvSpPr>
            <p:cNvPr id="20" name="任意多边形: 形状 19"/>
            <p:cNvSpPr/>
            <p:nvPr/>
          </p:nvSpPr>
          <p:spPr>
            <a:xfrm>
              <a:off x="4104561" y="2213818"/>
              <a:ext cx="467439" cy="934878"/>
            </a:xfrm>
            <a:custGeom>
              <a:avLst/>
              <a:gdLst>
                <a:gd name="connsiteX0" fmla="*/ 958850 w 958850"/>
                <a:gd name="connsiteY0" fmla="*/ 0 h 1917700"/>
                <a:gd name="connsiteX1" fmla="*/ 958850 w 958850"/>
                <a:gd name="connsiteY1" fmla="*/ 245044 h 1917700"/>
                <a:gd name="connsiteX2" fmla="*/ 245044 w 958850"/>
                <a:gd name="connsiteY2" fmla="*/ 958850 h 1917700"/>
                <a:gd name="connsiteX3" fmla="*/ 958850 w 958850"/>
                <a:gd name="connsiteY3" fmla="*/ 1672656 h 1917700"/>
                <a:gd name="connsiteX4" fmla="*/ 958850 w 958850"/>
                <a:gd name="connsiteY4" fmla="*/ 1917700 h 1917700"/>
                <a:gd name="connsiteX5" fmla="*/ 0 w 958850"/>
                <a:gd name="connsiteY5" fmla="*/ 958850 h 1917700"/>
                <a:gd name="connsiteX6" fmla="*/ 95885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958850" y="0"/>
                  </a:moveTo>
                  <a:lnTo>
                    <a:pt x="958850" y="245044"/>
                  </a:lnTo>
                  <a:cubicBezTo>
                    <a:pt x="564626" y="245044"/>
                    <a:pt x="245044" y="564626"/>
                    <a:pt x="245044" y="958850"/>
                  </a:cubicBezTo>
                  <a:cubicBezTo>
                    <a:pt x="245044" y="1353074"/>
                    <a:pt x="564626" y="1672656"/>
                    <a:pt x="958850" y="1672656"/>
                  </a:cubicBezTo>
                  <a:lnTo>
                    <a:pt x="958850" y="1917700"/>
                  </a:lnTo>
                  <a:cubicBezTo>
                    <a:pt x="429292" y="1917700"/>
                    <a:pt x="0" y="1488408"/>
                    <a:pt x="0" y="958850"/>
                  </a:cubicBezTo>
                  <a:cubicBezTo>
                    <a:pt x="0" y="429292"/>
                    <a:pt x="429292" y="0"/>
                    <a:pt x="95885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4572000" y="3029515"/>
              <a:ext cx="2971800" cy="119569"/>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4272497" y="2381298"/>
              <a:ext cx="599005" cy="599005"/>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3" name="任意多边形: 形状 12"/>
            <p:cNvSpPr/>
            <p:nvPr/>
          </p:nvSpPr>
          <p:spPr bwMode="auto">
            <a:xfrm>
              <a:off x="4399344" y="2537096"/>
              <a:ext cx="347360" cy="285500"/>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grpSp>
      <p:sp>
        <p:nvSpPr>
          <p:cNvPr id="33" name="Rectangle 29"/>
          <p:cNvSpPr/>
          <p:nvPr/>
        </p:nvSpPr>
        <p:spPr>
          <a:xfrm>
            <a:off x="2189524" y="1868195"/>
            <a:ext cx="3346380" cy="1346907"/>
          </a:xfrm>
          <a:prstGeom prst="rect">
            <a:avLst/>
          </a:prstGeom>
        </p:spPr>
        <p:txBody>
          <a:bodyPr wrap="square">
            <a:spAutoFit/>
          </a:bodyPr>
          <a:lstStyle/>
          <a:p>
            <a:pPr algn="r">
              <a:lnSpc>
                <a:spcPct val="150000"/>
              </a:lnSpc>
            </a:pPr>
            <a:r>
              <a:rPr lang="zh-CN" altLang="en-US" sz="1400" dirty="0"/>
              <a:t>该群体需经过一定的专业培训，具有良好专业的管理能力；且由于管理员具有许多的超级管理权限，便要求其具有强烈的责任感和与人融洽的沟通交往能力。</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4" name="Rectangle 30"/>
          <p:cNvSpPr/>
          <p:nvPr/>
        </p:nvSpPr>
        <p:spPr>
          <a:xfrm>
            <a:off x="4085459" y="1532199"/>
            <a:ext cx="1338828" cy="369332"/>
          </a:xfrm>
          <a:prstGeom prst="rect">
            <a:avLst/>
          </a:prstGeom>
        </p:spPr>
        <p:txBody>
          <a:bodyPr wrap="none">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超市管理员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5" name="Rectangle 29"/>
          <p:cNvSpPr/>
          <p:nvPr/>
        </p:nvSpPr>
        <p:spPr>
          <a:xfrm>
            <a:off x="6865285" y="2818505"/>
            <a:ext cx="3364205" cy="1670073"/>
          </a:xfrm>
          <a:prstGeom prst="rect">
            <a:avLst/>
          </a:prstGeom>
        </p:spPr>
        <p:txBody>
          <a:bodyPr wrap="square">
            <a:spAutoFit/>
          </a:bodyPr>
          <a:lstStyle/>
          <a:p>
            <a:pPr>
              <a:lnSpc>
                <a:spcPct val="150000"/>
              </a:lnSpc>
            </a:pPr>
            <a:r>
              <a:rPr lang="zh-CN" altLang="en-US" sz="1400" dirty="0"/>
              <a:t>该群体受教育水平不一致，对购物体验有新的要求。用户希望通过该系实现智能网上购物。用户能够通过该系统查看商品信息、使用送货上门服务、查看订单信息</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6" name="Rectangle 30"/>
          <p:cNvSpPr/>
          <p:nvPr/>
        </p:nvSpPr>
        <p:spPr>
          <a:xfrm>
            <a:off x="9186152" y="2471385"/>
            <a:ext cx="877163" cy="369332"/>
          </a:xfrm>
          <a:prstGeom prst="rect">
            <a:avLst/>
          </a:prstGeom>
        </p:spPr>
        <p:txBody>
          <a:bodyPr wrap="none">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消费者</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7" name="Rectangle 29"/>
          <p:cNvSpPr/>
          <p:nvPr/>
        </p:nvSpPr>
        <p:spPr>
          <a:xfrm>
            <a:off x="1909933" y="4164104"/>
            <a:ext cx="3762155" cy="1346907"/>
          </a:xfrm>
          <a:prstGeom prst="rect">
            <a:avLst/>
          </a:prstGeom>
        </p:spPr>
        <p:txBody>
          <a:bodyPr wrap="square">
            <a:spAutoFit/>
          </a:bodyPr>
          <a:lstStyle/>
          <a:p>
            <a:pPr>
              <a:lnSpc>
                <a:spcPct val="150000"/>
              </a:lnSpc>
            </a:pPr>
            <a:r>
              <a:rPr lang="zh-CN" altLang="en-US" sz="1400" dirty="0"/>
              <a:t>该群体受教育水平一般，接收新事物的能力较弱，可能无法迅速的适应当前系统，对此系统的要求不高，用户只是希望能够通过此系统提高货物管理过程以及收银过程中的效率。</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8" name="Rectangle 30"/>
          <p:cNvSpPr/>
          <p:nvPr/>
        </p:nvSpPr>
        <p:spPr>
          <a:xfrm>
            <a:off x="3799875" y="3689466"/>
            <a:ext cx="1569661" cy="369332"/>
          </a:xfrm>
          <a:prstGeom prst="rect">
            <a:avLst/>
          </a:prstGeom>
        </p:spPr>
        <p:txBody>
          <a:bodyPr wrap="none">
            <a:spAutoFit/>
          </a:bodyPr>
          <a:lstStyle/>
          <a:p>
            <a:pPr algn="r"/>
            <a:r>
              <a:rPr lang="zh-CN" altLang="en-US" b="1" dirty="0"/>
              <a:t>超市工作人员</a:t>
            </a:r>
            <a:endParaRPr lang="en-US"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TextBox 8"/>
          <p:cNvSpPr txBox="1"/>
          <p:nvPr/>
        </p:nvSpPr>
        <p:spPr>
          <a:xfrm>
            <a:off x="4366674" y="544128"/>
            <a:ext cx="3744178" cy="553998"/>
          </a:xfrm>
          <a:prstGeom prst="rect">
            <a:avLst/>
          </a:prstGeom>
          <a:noFill/>
        </p:spPr>
        <p:txBody>
          <a:bodyPr wrap="square" lIns="0" tIns="0" rIns="0" bIns="0" rtlCol="0" anchor="ctr">
            <a:spAutoFit/>
          </a:bodyPr>
          <a:lstStyle/>
          <a:p>
            <a:pPr algn="ctr"/>
            <a:r>
              <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用户特性</a:t>
            </a:r>
            <a:endPar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1+#ppt_w/2"/>
                                          </p:val>
                                        </p:tav>
                                        <p:tav tm="100000">
                                          <p:val>
                                            <p:strVal val="#ppt_x"/>
                                          </p:val>
                                        </p:tav>
                                      </p:tavLst>
                                    </p:anim>
                                    <p:anim calcmode="lin" valueType="num">
                                      <p:cBhvr additive="base">
                                        <p:cTn id="1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1" name="直接连接符 2820"/>
          <p:cNvCxnSpPr/>
          <p:nvPr/>
        </p:nvCxnSpPr>
        <p:spPr>
          <a:xfrm rot="5400000">
            <a:off x="2410737" y="3702364"/>
            <a:ext cx="357036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22" name="直接连接符 2821"/>
          <p:cNvCxnSpPr/>
          <p:nvPr/>
        </p:nvCxnSpPr>
        <p:spPr>
          <a:xfrm rot="5400000">
            <a:off x="6202663" y="3702364"/>
            <a:ext cx="357036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24" name="11 Rectángulo"/>
          <p:cNvSpPr/>
          <p:nvPr/>
        </p:nvSpPr>
        <p:spPr>
          <a:xfrm>
            <a:off x="691569" y="1917182"/>
            <a:ext cx="3164004" cy="1261532"/>
          </a:xfrm>
          <a:prstGeom prst="rect">
            <a:avLst/>
          </a:pr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sz="2400" dirty="0">
                <a:solidFill>
                  <a:schemeClr val="bg1"/>
                </a:solidFill>
              </a:rPr>
              <a:t>超市工作人员</a:t>
            </a:r>
            <a:endParaRPr lang="en-US" altLang="zh-CN" sz="14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29" name="42 Rectángulo"/>
          <p:cNvSpPr/>
          <p:nvPr/>
        </p:nvSpPr>
        <p:spPr>
          <a:xfrm>
            <a:off x="4524400" y="1925066"/>
            <a:ext cx="3164006" cy="1261532"/>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400" kern="0" dirty="0">
                <a:solidFill>
                  <a:schemeClr val="bg1"/>
                </a:solidFill>
                <a:latin typeface="微软雅黑" panose="020B0503020204020204" pitchFamily="34" charset="-122"/>
                <a:ea typeface="微软雅黑" panose="020B0503020204020204" pitchFamily="34" charset="-122"/>
                <a:cs typeface="+mn-ea"/>
                <a:sym typeface="+mn-lt"/>
              </a:rPr>
              <a:t>超市经理</a:t>
            </a:r>
            <a:endParaRPr lang="en-US" altLang="zh-CN" sz="24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34" name="51 Rectángulo"/>
          <p:cNvSpPr/>
          <p:nvPr/>
        </p:nvSpPr>
        <p:spPr>
          <a:xfrm>
            <a:off x="8327421" y="1917183"/>
            <a:ext cx="3166122" cy="1261532"/>
          </a:xfrm>
          <a:prstGeom prst="rect">
            <a:avLst/>
          </a:prstGeom>
          <a:solidFill>
            <a:schemeClr val="accent3"/>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400" kern="0" dirty="0">
                <a:solidFill>
                  <a:schemeClr val="bg1"/>
                </a:solidFill>
                <a:latin typeface="微软雅黑" panose="020B0503020204020204" pitchFamily="34" charset="-122"/>
                <a:ea typeface="微软雅黑" panose="020B0503020204020204" pitchFamily="34" charset="-122"/>
                <a:cs typeface="+mn-ea"/>
                <a:sym typeface="+mn-lt"/>
              </a:rPr>
              <a:t>消费者</a:t>
            </a:r>
            <a:endParaRPr lang="en-US" altLang="zh-CN" sz="2400" kern="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矩形 16"/>
          <p:cNvSpPr>
            <a:spLocks noChangeArrowheads="1"/>
          </p:cNvSpPr>
          <p:nvPr/>
        </p:nvSpPr>
        <p:spPr bwMode="auto">
          <a:xfrm>
            <a:off x="921585" y="3687322"/>
            <a:ext cx="2703971" cy="1567180"/>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140">
              <a:lnSpc>
                <a:spcPct val="120000"/>
              </a:lnSpc>
              <a:defRPr/>
            </a:pPr>
            <a:r>
              <a:rPr lang="zh-CN" altLang="en-US" sz="2000" dirty="0"/>
              <a:t>展示商品</a:t>
            </a:r>
            <a:r>
              <a:rPr lang="zh-CN" altLang="en-US" sz="2000" dirty="0"/>
              <a:t>进货信息</a:t>
            </a:r>
            <a:endParaRPr lang="en-US" altLang="zh-CN" sz="2000" dirty="0"/>
          </a:p>
          <a:p>
            <a:pPr defTabSz="866140">
              <a:lnSpc>
                <a:spcPct val="120000"/>
              </a:lnSpc>
              <a:defRPr/>
            </a:pPr>
            <a:r>
              <a:rPr lang="zh-CN" altLang="en-US" sz="2000" dirty="0"/>
              <a:t>展示</a:t>
            </a:r>
            <a:r>
              <a:rPr lang="zh-CN" altLang="en-US" sz="2000" dirty="0"/>
              <a:t>上货信息</a:t>
            </a:r>
            <a:endParaRPr lang="en-US" altLang="zh-CN" sz="2000" dirty="0"/>
          </a:p>
          <a:p>
            <a:pPr defTabSz="866140">
              <a:lnSpc>
                <a:spcPct val="120000"/>
              </a:lnSpc>
              <a:defRPr/>
            </a:pPr>
            <a:r>
              <a:rPr lang="zh-CN" altLang="en-US" sz="2000" dirty="0"/>
              <a:t>查看收银、支付信息</a:t>
            </a:r>
            <a:endParaRPr lang="en-US" altLang="zh-CN" sz="2000" dirty="0"/>
          </a:p>
          <a:p>
            <a:pPr defTabSz="866140">
              <a:lnSpc>
                <a:spcPct val="120000"/>
              </a:lnSpc>
              <a:defRPr/>
            </a:pPr>
            <a:r>
              <a:rPr lang="zh-CN" altLang="en-US" sz="2000" dirty="0"/>
              <a:t>显示顾客收银状态</a:t>
            </a:r>
            <a:endParaRPr lang="zh-CN" altLang="en-US" sz="2000" dirty="0">
              <a:solidFill>
                <a:schemeClr val="tx1">
                  <a:lumMod val="75000"/>
                </a:schemeClr>
              </a:solidFill>
              <a:latin typeface="微软雅黑" panose="020B0503020204020204" pitchFamily="34" charset="-122"/>
              <a:cs typeface="+mn-ea"/>
              <a:sym typeface="+mn-lt"/>
            </a:endParaRPr>
          </a:p>
        </p:txBody>
      </p:sp>
      <p:sp>
        <p:nvSpPr>
          <p:cNvPr id="19" name="矩形 18"/>
          <p:cNvSpPr>
            <a:spLocks noChangeArrowheads="1"/>
          </p:cNvSpPr>
          <p:nvPr/>
        </p:nvSpPr>
        <p:spPr bwMode="auto">
          <a:xfrm>
            <a:off x="4678454" y="3706887"/>
            <a:ext cx="2835091" cy="1907690"/>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140">
              <a:lnSpc>
                <a:spcPct val="120000"/>
              </a:lnSpc>
              <a:defRPr/>
            </a:pPr>
            <a:r>
              <a:rPr lang="zh-CN" altLang="en-US" sz="2000" dirty="0"/>
              <a:t>管理控制整个超市的运行经营</a:t>
            </a:r>
            <a:endParaRPr lang="en-US" altLang="zh-CN" sz="2000" dirty="0"/>
          </a:p>
          <a:p>
            <a:pPr defTabSz="866140">
              <a:lnSpc>
                <a:spcPct val="120000"/>
              </a:lnSpc>
              <a:defRPr/>
            </a:pPr>
            <a:r>
              <a:rPr lang="zh-CN" altLang="en-US" sz="2000" dirty="0"/>
              <a:t>处理好客户及员工的沟通交往关系</a:t>
            </a:r>
            <a:br>
              <a:rPr lang="zh-CN" altLang="en-US" sz="2000" dirty="0"/>
            </a:br>
            <a:endParaRPr lang="zh-CN" altLang="en-US" sz="2000" dirty="0">
              <a:solidFill>
                <a:schemeClr val="tx1">
                  <a:lumMod val="75000"/>
                </a:schemeClr>
              </a:solidFill>
              <a:latin typeface="微软雅黑" panose="020B0503020204020204" pitchFamily="34" charset="-122"/>
              <a:cs typeface="+mn-ea"/>
              <a:sym typeface="+mn-lt"/>
            </a:endParaRPr>
          </a:p>
        </p:txBody>
      </p:sp>
      <p:sp>
        <p:nvSpPr>
          <p:cNvPr id="21" name="矩形 20"/>
          <p:cNvSpPr>
            <a:spLocks noChangeArrowheads="1"/>
          </p:cNvSpPr>
          <p:nvPr/>
        </p:nvSpPr>
        <p:spPr bwMode="auto">
          <a:xfrm>
            <a:off x="8542531" y="3365938"/>
            <a:ext cx="2625408" cy="2646353"/>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pitchFamily="34" charset="-122"/>
              </a:defRPr>
            </a:lvl9pPr>
          </a:lstStyle>
          <a:p>
            <a:pPr defTabSz="866140">
              <a:lnSpc>
                <a:spcPct val="120000"/>
              </a:lnSpc>
              <a:defRPr/>
            </a:pPr>
            <a:r>
              <a:rPr lang="zh-CN" altLang="en-US" sz="2000" dirty="0"/>
              <a:t>展示商品信息</a:t>
            </a:r>
            <a:br>
              <a:rPr lang="zh-CN" altLang="en-US" sz="2000" dirty="0"/>
            </a:br>
            <a:r>
              <a:rPr lang="zh-CN" altLang="en-US" sz="2000" dirty="0"/>
              <a:t>送货到家</a:t>
            </a:r>
            <a:br>
              <a:rPr lang="zh-CN" altLang="en-US" sz="2000" dirty="0"/>
            </a:br>
            <a:r>
              <a:rPr lang="zh-CN" altLang="en-US" sz="2000" dirty="0"/>
              <a:t>查看订单详情</a:t>
            </a:r>
            <a:br>
              <a:rPr lang="zh-CN" altLang="en-US" sz="2000" dirty="0"/>
            </a:br>
            <a:r>
              <a:rPr lang="zh-CN" altLang="en-US" sz="2000" dirty="0"/>
              <a:t>加入、删除购物车</a:t>
            </a:r>
            <a:endParaRPr lang="en-US" altLang="zh-CN" sz="2000" dirty="0"/>
          </a:p>
          <a:p>
            <a:pPr defTabSz="866140">
              <a:lnSpc>
                <a:spcPct val="120000"/>
              </a:lnSpc>
              <a:defRPr/>
            </a:pPr>
            <a:r>
              <a:rPr lang="zh-CN" altLang="en-US" sz="2000" dirty="0"/>
              <a:t>加入收藏夹</a:t>
            </a:r>
            <a:endParaRPr lang="en-US" altLang="zh-CN" sz="2000" dirty="0"/>
          </a:p>
          <a:p>
            <a:pPr defTabSz="866140">
              <a:lnSpc>
                <a:spcPct val="120000"/>
              </a:lnSpc>
              <a:defRPr/>
            </a:pPr>
            <a:r>
              <a:rPr lang="zh-CN" altLang="en-US" sz="2000" dirty="0"/>
              <a:t>查看会员信息</a:t>
            </a:r>
            <a:br>
              <a:rPr lang="zh-CN" altLang="en-US" sz="2000" dirty="0"/>
            </a:br>
            <a:endParaRPr lang="zh-CN" altLang="en-US" sz="2000" dirty="0">
              <a:solidFill>
                <a:schemeClr val="tx1">
                  <a:lumMod val="75000"/>
                </a:schemeClr>
              </a:solidFill>
              <a:latin typeface="微软雅黑" panose="020B0503020204020204" pitchFamily="34" charset="-122"/>
              <a:cs typeface="+mn-ea"/>
              <a:sym typeface="+mn-lt"/>
            </a:endParaRPr>
          </a:p>
        </p:txBody>
      </p:sp>
      <p:sp>
        <p:nvSpPr>
          <p:cNvPr id="23" name="TextBox 8"/>
          <p:cNvSpPr txBox="1"/>
          <p:nvPr/>
        </p:nvSpPr>
        <p:spPr>
          <a:xfrm>
            <a:off x="4182067" y="523077"/>
            <a:ext cx="3744178" cy="492443"/>
          </a:xfrm>
          <a:prstGeom prst="rect">
            <a:avLst/>
          </a:prstGeom>
          <a:noFill/>
        </p:spPr>
        <p:txBody>
          <a:bodyPr wrap="square" lIns="0" tIns="0" rIns="0" bIns="0" rtlCol="0" anchor="ctr">
            <a:spAutoFit/>
          </a:bodyPr>
          <a:lstStyle/>
          <a:p>
            <a:pPr algn="ctr"/>
            <a:r>
              <a:rPr lang="zh-CN" altLang="en-US" sz="32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产品功能</a:t>
            </a:r>
            <a:endParaRPr lang="zh-CN" altLang="en-US" sz="32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4" name="等腰三角形 13"/>
          <p:cNvSpPr/>
          <p:nvPr/>
        </p:nvSpPr>
        <p:spPr>
          <a:xfrm rot="5400000" flipH="1">
            <a:off x="638480" y="3852155"/>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4" name="等腰三角形 23"/>
          <p:cNvSpPr/>
          <p:nvPr/>
        </p:nvSpPr>
        <p:spPr>
          <a:xfrm rot="5400000" flipH="1">
            <a:off x="636138" y="4209467"/>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5" name="等腰三角形 24"/>
          <p:cNvSpPr/>
          <p:nvPr/>
        </p:nvSpPr>
        <p:spPr>
          <a:xfrm rot="5400000" flipH="1">
            <a:off x="636138" y="4572846"/>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6" name="等腰三角形 25"/>
          <p:cNvSpPr/>
          <p:nvPr/>
        </p:nvSpPr>
        <p:spPr>
          <a:xfrm rot="5400000" flipH="1">
            <a:off x="636138" y="4936225"/>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7" name="等腰三角形 26"/>
          <p:cNvSpPr/>
          <p:nvPr/>
        </p:nvSpPr>
        <p:spPr>
          <a:xfrm rot="5400000" flipH="1">
            <a:off x="4481586" y="3852155"/>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9" name="等腰三角形 28"/>
          <p:cNvSpPr/>
          <p:nvPr/>
        </p:nvSpPr>
        <p:spPr>
          <a:xfrm rot="5400000" flipH="1">
            <a:off x="4479244" y="4572846"/>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等腰三角形 30"/>
          <p:cNvSpPr/>
          <p:nvPr/>
        </p:nvSpPr>
        <p:spPr>
          <a:xfrm rot="5400000" flipH="1">
            <a:off x="8291488" y="3528658"/>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2" name="等腰三角形 31"/>
          <p:cNvSpPr/>
          <p:nvPr/>
        </p:nvSpPr>
        <p:spPr>
          <a:xfrm rot="5400000" flipH="1">
            <a:off x="8289146" y="3885970"/>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3" name="等腰三角形 32"/>
          <p:cNvSpPr/>
          <p:nvPr/>
        </p:nvSpPr>
        <p:spPr>
          <a:xfrm rot="5400000" flipH="1">
            <a:off x="8289146" y="4249349"/>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4" name="等腰三角形 33"/>
          <p:cNvSpPr/>
          <p:nvPr/>
        </p:nvSpPr>
        <p:spPr>
          <a:xfrm rot="5400000" flipH="1">
            <a:off x="8289146" y="4612728"/>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5" name="等腰三角形 34"/>
          <p:cNvSpPr/>
          <p:nvPr/>
        </p:nvSpPr>
        <p:spPr>
          <a:xfrm rot="5400000" flipH="1">
            <a:off x="8291488" y="4976107"/>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6" name="等腰三角形 35"/>
          <p:cNvSpPr/>
          <p:nvPr/>
        </p:nvSpPr>
        <p:spPr>
          <a:xfrm rot="5400000" flipH="1">
            <a:off x="8289146" y="5333419"/>
            <a:ext cx="246898" cy="109560"/>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24"/>
                                        </p:tgtEl>
                                        <p:attrNameLst>
                                          <p:attrName>style.visibility</p:attrName>
                                        </p:attrNameLst>
                                      </p:cBhvr>
                                      <p:to>
                                        <p:strVal val="visible"/>
                                      </p:to>
                                    </p:set>
                                    <p:animEffect transition="in" filter="randombar(horizontal)">
                                      <p:cBhvr>
                                        <p:cTn id="7" dur="500"/>
                                        <p:tgtEl>
                                          <p:spTgt spid="28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21"/>
                                        </p:tgtEl>
                                        <p:attrNameLst>
                                          <p:attrName>style.visibility</p:attrName>
                                        </p:attrNameLst>
                                      </p:cBhvr>
                                      <p:to>
                                        <p:strVal val="visible"/>
                                      </p:to>
                                    </p:set>
                                    <p:animEffect transition="in" filter="wipe(up)">
                                      <p:cBhvr>
                                        <p:cTn id="11" dur="500"/>
                                        <p:tgtEl>
                                          <p:spTgt spid="282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829"/>
                                        </p:tgtEl>
                                        <p:attrNameLst>
                                          <p:attrName>style.visibility</p:attrName>
                                        </p:attrNameLst>
                                      </p:cBhvr>
                                      <p:to>
                                        <p:strVal val="visible"/>
                                      </p:to>
                                    </p:set>
                                    <p:animEffect transition="in" filter="randombar(horizontal)">
                                      <p:cBhvr>
                                        <p:cTn id="15" dur="500"/>
                                        <p:tgtEl>
                                          <p:spTgt spid="282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822"/>
                                        </p:tgtEl>
                                        <p:attrNameLst>
                                          <p:attrName>style.visibility</p:attrName>
                                        </p:attrNameLst>
                                      </p:cBhvr>
                                      <p:to>
                                        <p:strVal val="visible"/>
                                      </p:to>
                                    </p:set>
                                    <p:animEffect transition="in" filter="wipe(up)">
                                      <p:cBhvr>
                                        <p:cTn id="19" dur="500"/>
                                        <p:tgtEl>
                                          <p:spTgt spid="282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834"/>
                                        </p:tgtEl>
                                        <p:attrNameLst>
                                          <p:attrName>style.visibility</p:attrName>
                                        </p:attrNameLst>
                                      </p:cBhvr>
                                      <p:to>
                                        <p:strVal val="visible"/>
                                      </p:to>
                                    </p:set>
                                    <p:animEffect transition="in" filter="randombar(horizontal)">
                                      <p:cBhvr>
                                        <p:cTn id="23" dur="500"/>
                                        <p:tgtEl>
                                          <p:spTgt spid="283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4" grpId="0" animBg="1"/>
      <p:bldP spid="2829" grpId="0" animBg="1"/>
      <p:bldP spid="2834" grpId="0" animBg="1"/>
      <p:bldP spid="17" grpId="0"/>
      <p:bldP spid="19"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96960" y="4000497"/>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845105"/>
          </a:xfrm>
          <a:prstGeom prst="rect">
            <a:avLst/>
          </a:prstGeom>
          <a:noFill/>
          <a:effectLst/>
        </p:spPr>
        <p:txBody>
          <a:bodyPr wrap="square" lIns="121670" tIns="60834" rIns="121670" bIns="60834">
            <a:spAutoFit/>
          </a:bodyPr>
          <a:lstStyle/>
          <a:p>
            <a:pPr>
              <a:lnSpc>
                <a:spcPct val="130000"/>
              </a:lnSpc>
            </a:pPr>
            <a:r>
              <a:rPr lang="zh-CN" altLang="en-US" sz="4000" dirty="0">
                <a:latin typeface="微软雅黑" panose="020B0503020204020204" pitchFamily="34" charset="-122"/>
                <a:ea typeface="微软雅黑" panose="020B0503020204020204" pitchFamily="34" charset="-122"/>
                <a:cs typeface="+mn-ea"/>
                <a:sym typeface="+mn-lt"/>
              </a:rPr>
              <a:t>小组成员贡献</a:t>
            </a:r>
            <a:endParaRPr lang="zh-CN" altLang="en-US" sz="40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FIVE</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4fa1beeb-2c3c-429c-8c7c-19408bb784df"/>
          <p:cNvGrpSpPr>
            <a:grpSpLocks noChangeAspect="1"/>
          </p:cNvGrpSpPr>
          <p:nvPr/>
        </p:nvGrpSpPr>
        <p:grpSpPr>
          <a:xfrm>
            <a:off x="1770325" y="1412777"/>
            <a:ext cx="8651351" cy="4318097"/>
            <a:chOff x="1770324" y="1412775"/>
            <a:chExt cx="8651351" cy="4318097"/>
          </a:xfrm>
        </p:grpSpPr>
        <p:grpSp>
          <p:nvGrpSpPr>
            <p:cNvPr id="3" name="Group 20"/>
            <p:cNvGrpSpPr/>
            <p:nvPr/>
          </p:nvGrpSpPr>
          <p:grpSpPr>
            <a:xfrm>
              <a:off x="2476500" y="1412775"/>
              <a:ext cx="7239001" cy="3032363"/>
              <a:chOff x="1260866" y="1641971"/>
              <a:chExt cx="9670268" cy="4050804"/>
            </a:xfrm>
          </p:grpSpPr>
          <p:sp>
            <p:nvSpPr>
              <p:cNvPr id="14" name="i$liḋe-Oval 6"/>
              <p:cNvSpPr/>
              <p:nvPr/>
            </p:nvSpPr>
            <p:spPr>
              <a:xfrm>
                <a:off x="1651000"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5" name="i$liḋe-Teardrop 3"/>
              <p:cNvSpPr/>
              <p:nvPr/>
            </p:nvSpPr>
            <p:spPr>
              <a:xfrm rot="8100000">
                <a:off x="1260866" y="2431847"/>
                <a:ext cx="2405870" cy="2405869"/>
              </a:xfrm>
              <a:prstGeom prst="teardrop">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6" name="i$liḋe-Oval 7"/>
              <p:cNvSpPr/>
              <p:nvPr/>
            </p:nvSpPr>
            <p:spPr>
              <a:xfrm>
                <a:off x="5283200"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7" name="i$liḋe-Oval 8"/>
              <p:cNvSpPr/>
              <p:nvPr/>
            </p:nvSpPr>
            <p:spPr>
              <a:xfrm>
                <a:off x="8915399" y="4994274"/>
                <a:ext cx="1625600" cy="698501"/>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8" name="i$liḋe-Teardrop 4"/>
              <p:cNvSpPr/>
              <p:nvPr/>
            </p:nvSpPr>
            <p:spPr>
              <a:xfrm rot="8100000">
                <a:off x="4893065" y="2431847"/>
                <a:ext cx="2405870" cy="2405870"/>
              </a:xfrm>
              <a:prstGeom prst="teardrop">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9" name="i$liḋe-Teardrop 5"/>
              <p:cNvSpPr/>
              <p:nvPr/>
            </p:nvSpPr>
            <p:spPr>
              <a:xfrm rot="8100000">
                <a:off x="8525264" y="2431847"/>
                <a:ext cx="2405870" cy="2405870"/>
              </a:xfrm>
              <a:prstGeom prst="teardrop">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0" name="i$liḋe-Rectangle 10"/>
              <p:cNvSpPr/>
              <p:nvPr/>
            </p:nvSpPr>
            <p:spPr>
              <a:xfrm>
                <a:off x="1484076" y="3790053"/>
                <a:ext cx="2020976" cy="325409"/>
              </a:xfrm>
              <a:prstGeom prst="rect">
                <a:avLst/>
              </a:prstGeom>
            </p:spPr>
            <p:txBody>
              <a:bodyPr wrap="none" lIns="0" tIns="0" rIns="0" bIns="0" anchor="ctr" anchorCtr="1">
                <a:normAutofit fontScale="90000" lnSpcReduction="10000"/>
              </a:bodyPr>
              <a:lstStyle/>
              <a:p>
                <a:pPr algn="ctr" defTabSz="1218565">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消费者</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i$liḋe-Rectangle 13"/>
              <p:cNvSpPr/>
              <p:nvPr/>
            </p:nvSpPr>
            <p:spPr>
              <a:xfrm>
                <a:off x="5056600" y="3790053"/>
                <a:ext cx="2020976" cy="325409"/>
              </a:xfrm>
              <a:prstGeom prst="rect">
                <a:avLst/>
              </a:prstGeom>
            </p:spPr>
            <p:txBody>
              <a:bodyPr wrap="none" lIns="0" tIns="0" rIns="0" bIns="0" anchor="ctr" anchorCtr="1">
                <a:normAutofit fontScale="90000" lnSpcReduction="10000"/>
              </a:bodyPr>
              <a:lstStyle/>
              <a:p>
                <a:pPr algn="ctr" defTabSz="1218565">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超市工作人员</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3" name="i$liḋe-Rectangle 15"/>
              <p:cNvSpPr/>
              <p:nvPr/>
            </p:nvSpPr>
            <p:spPr>
              <a:xfrm>
                <a:off x="8717710" y="3790053"/>
                <a:ext cx="2020976" cy="325409"/>
              </a:xfrm>
              <a:prstGeom prst="rect">
                <a:avLst/>
              </a:prstGeom>
            </p:spPr>
            <p:txBody>
              <a:bodyPr wrap="none" lIns="0" tIns="0" rIns="0" bIns="0" anchor="ctr" anchorCtr="1">
                <a:normAutofit fontScale="90000" lnSpcReduction="10000"/>
              </a:bodyPr>
              <a:lstStyle/>
              <a:p>
                <a:pPr algn="ctr" defTabSz="1218565">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mn-ea"/>
                    <a:sym typeface="+mn-lt"/>
                  </a:rPr>
                  <a:t>超市经理</a:t>
                </a:r>
                <a:endParaRPr lang="zh-CN" altLang="en-US"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6" name="i$liḋe-Rectangle 2"/>
              <p:cNvSpPr/>
              <p:nvPr/>
            </p:nvSpPr>
            <p:spPr>
              <a:xfrm>
                <a:off x="2151308" y="1641971"/>
                <a:ext cx="589308" cy="863406"/>
              </a:xfrm>
              <a:prstGeom prst="rect">
                <a:avLst/>
              </a:prstGeom>
            </p:spPr>
            <p:txBody>
              <a:bodyPr wrap="none">
                <a:normAutofit/>
              </a:bodyPr>
              <a:lstStyle/>
              <a:p>
                <a:pPr algn="ctr"/>
                <a:r>
                  <a:rPr lang="en-US" altLang="zh-CN" sz="3600" b="1" dirty="0">
                    <a:solidFill>
                      <a:schemeClr val="accent1"/>
                    </a:solidFill>
                    <a:latin typeface="微软雅黑" panose="020B0503020204020204" pitchFamily="34" charset="-122"/>
                    <a:ea typeface="微软雅黑" panose="020B0503020204020204" pitchFamily="34" charset="-122"/>
                    <a:cs typeface="+mn-ea"/>
                    <a:sym typeface="+mn-lt"/>
                  </a:rPr>
                  <a:t>1</a:t>
                </a:r>
                <a:endParaRPr lang="en-US" altLang="zh-CN" sz="36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7" name="îṥļîḑé-Rectangle 18"/>
              <p:cNvSpPr/>
              <p:nvPr/>
            </p:nvSpPr>
            <p:spPr>
              <a:xfrm>
                <a:off x="5801346" y="1641971"/>
                <a:ext cx="589308" cy="863406"/>
              </a:xfrm>
              <a:prstGeom prst="rect">
                <a:avLst/>
              </a:prstGeom>
            </p:spPr>
            <p:txBody>
              <a:bodyPr wrap="none">
                <a:normAutofit/>
              </a:bodyPr>
              <a:lstStyle/>
              <a:p>
                <a:pPr algn="ctr"/>
                <a:r>
                  <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rPr>
                  <a:t>2</a:t>
                </a:r>
                <a:endParaRPr lang="en-US" altLang="zh-CN"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28" name="îṥļîḑé-Rectangle 19"/>
              <p:cNvSpPr/>
              <p:nvPr/>
            </p:nvSpPr>
            <p:spPr>
              <a:xfrm>
                <a:off x="9433544" y="1641971"/>
                <a:ext cx="589308" cy="863406"/>
              </a:xfrm>
              <a:prstGeom prst="rect">
                <a:avLst/>
              </a:prstGeom>
            </p:spPr>
            <p:txBody>
              <a:bodyPr wrap="none">
                <a:normAutofit/>
              </a:bodyPr>
              <a:lstStyle/>
              <a:p>
                <a:pPr algn="ctr"/>
                <a:r>
                  <a:rPr lang="en-US" altLang="zh-CN" sz="3600" b="1" dirty="0">
                    <a:solidFill>
                      <a:schemeClr val="accent3"/>
                    </a:solidFill>
                    <a:latin typeface="微软雅黑" panose="020B0503020204020204" pitchFamily="34" charset="-122"/>
                    <a:ea typeface="微软雅黑" panose="020B0503020204020204" pitchFamily="34" charset="-122"/>
                    <a:cs typeface="+mn-ea"/>
                    <a:sym typeface="+mn-lt"/>
                  </a:rPr>
                  <a:t>3</a:t>
                </a:r>
                <a:endParaRPr lang="en-US" altLang="zh-CN" sz="3600" b="1" dirty="0">
                  <a:solidFill>
                    <a:schemeClr val="accent3"/>
                  </a:solidFill>
                  <a:latin typeface="微软雅黑" panose="020B0503020204020204" pitchFamily="34" charset="-122"/>
                  <a:ea typeface="微软雅黑" panose="020B0503020204020204" pitchFamily="34" charset="-122"/>
                  <a:cs typeface="+mn-ea"/>
                  <a:sym typeface="+mn-lt"/>
                </a:endParaRPr>
              </a:p>
            </p:txBody>
          </p:sp>
        </p:grpSp>
        <p:grpSp>
          <p:nvGrpSpPr>
            <p:cNvPr id="4" name="Group 21"/>
            <p:cNvGrpSpPr/>
            <p:nvPr/>
          </p:nvGrpSpPr>
          <p:grpSpPr>
            <a:xfrm>
              <a:off x="1770324" y="4873612"/>
              <a:ext cx="8651351" cy="857260"/>
              <a:chOff x="1768931" y="4705020"/>
              <a:chExt cx="8651351" cy="857260"/>
            </a:xfrm>
          </p:grpSpPr>
          <p:grpSp>
            <p:nvGrpSpPr>
              <p:cNvPr id="5" name="Group 22"/>
              <p:cNvGrpSpPr/>
              <p:nvPr/>
            </p:nvGrpSpPr>
            <p:grpSpPr>
              <a:xfrm>
                <a:off x="1768931" y="4705020"/>
                <a:ext cx="2213144" cy="857260"/>
                <a:chOff x="1732858" y="5001250"/>
                <a:chExt cx="2213144" cy="857260"/>
              </a:xfrm>
            </p:grpSpPr>
            <p:sp>
              <p:nvSpPr>
                <p:cNvPr id="12" name="îṥļîḑé-TextBox 29"/>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cs typeface="+mn-ea"/>
                      <a:sym typeface="+mn-lt"/>
                    </a:rPr>
                    <a:t>高源</a:t>
                  </a:r>
                  <a:endParaRPr lang="zh-CN" altLang="en-US" sz="1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3" name="îṥļîḑé-TextBox 30"/>
                <p:cNvSpPr txBox="1"/>
                <p:nvPr/>
              </p:nvSpPr>
              <p:spPr bwMode="auto">
                <a:xfrm>
                  <a:off x="1732858" y="5284280"/>
                  <a:ext cx="2213144"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200" dirty="0">
                      <a:latin typeface="微软雅黑" panose="020B0503020204020204" pitchFamily="34" charset="-122"/>
                      <a:ea typeface="微软雅黑" panose="020B0503020204020204" pitchFamily="34" charset="-122"/>
                      <a:cs typeface="+mn-ea"/>
                      <a:sym typeface="+mn-lt"/>
                    </a:rPr>
                    <a:t>组员，贡献度</a:t>
                  </a:r>
                  <a:r>
                    <a:rPr lang="en-US" altLang="zh-CN" sz="1200" dirty="0">
                      <a:latin typeface="微软雅黑" panose="020B0503020204020204" pitchFamily="34" charset="-122"/>
                      <a:ea typeface="微软雅黑" panose="020B0503020204020204" pitchFamily="34" charset="-122"/>
                      <a:cs typeface="+mn-ea"/>
                      <a:sym typeface="+mn-lt"/>
                    </a:rPr>
                    <a:t>30</a:t>
                  </a:r>
                  <a:r>
                    <a:rPr lang="en-US" altLang="zh-CN" sz="1200" dirty="0">
                      <a:latin typeface="微软雅黑" panose="020B0503020204020204" pitchFamily="34" charset="-122"/>
                      <a:ea typeface="微软雅黑" panose="020B0503020204020204" pitchFamily="34" charset="-122"/>
                      <a:cs typeface="+mn-ea"/>
                      <a:sym typeface="+mn-lt"/>
                    </a:rPr>
                    <a:t>%</a:t>
                  </a:r>
                  <a:endParaRPr lang="zh-CN" altLang="en-US" sz="1200" dirty="0">
                    <a:latin typeface="微软雅黑" panose="020B0503020204020204" pitchFamily="34" charset="-122"/>
                    <a:ea typeface="微软雅黑" panose="020B0503020204020204" pitchFamily="34" charset="-122"/>
                    <a:cs typeface="+mn-ea"/>
                    <a:sym typeface="+mn-lt"/>
                  </a:endParaRPr>
                </a:p>
              </p:txBody>
            </p:sp>
          </p:grpSp>
          <p:grpSp>
            <p:nvGrpSpPr>
              <p:cNvPr id="6" name="Group 23"/>
              <p:cNvGrpSpPr/>
              <p:nvPr/>
            </p:nvGrpSpPr>
            <p:grpSpPr>
              <a:xfrm>
                <a:off x="4988035" y="4705020"/>
                <a:ext cx="2213143" cy="857260"/>
                <a:chOff x="1732858" y="5001250"/>
                <a:chExt cx="2213143" cy="857260"/>
              </a:xfrm>
            </p:grpSpPr>
            <p:sp>
              <p:nvSpPr>
                <p:cNvPr id="10" name="îṥļîḑé-TextBox 27"/>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2"/>
                      </a:solidFill>
                      <a:latin typeface="微软雅黑" panose="020B0503020204020204" pitchFamily="34" charset="-122"/>
                      <a:ea typeface="微软雅黑" panose="020B0503020204020204" pitchFamily="34" charset="-122"/>
                      <a:cs typeface="+mn-ea"/>
                      <a:sym typeface="+mn-lt"/>
                    </a:rPr>
                    <a:t>黄婧宇</a:t>
                  </a:r>
                  <a:endParaRPr lang="zh-CN" altLang="en-US" sz="1400" b="1" dirty="0">
                    <a:solidFill>
                      <a:schemeClr val="accent2"/>
                    </a:solidFill>
                    <a:latin typeface="微软雅黑" panose="020B0503020204020204" pitchFamily="34" charset="-122"/>
                    <a:ea typeface="微软雅黑" panose="020B0503020204020204" pitchFamily="34" charset="-122"/>
                    <a:cs typeface="+mn-ea"/>
                    <a:sym typeface="+mn-lt"/>
                  </a:endParaRPr>
                </a:p>
              </p:txBody>
            </p:sp>
            <p:sp>
              <p:nvSpPr>
                <p:cNvPr id="11" name="îṥļîḑé-TextBox 28"/>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组长，贡献度</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40</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Group 24"/>
              <p:cNvGrpSpPr/>
              <p:nvPr/>
            </p:nvGrpSpPr>
            <p:grpSpPr>
              <a:xfrm>
                <a:off x="8207139" y="4705020"/>
                <a:ext cx="2213143" cy="857260"/>
                <a:chOff x="1732858" y="5001250"/>
                <a:chExt cx="2213143" cy="857260"/>
              </a:xfrm>
            </p:grpSpPr>
            <p:sp>
              <p:nvSpPr>
                <p:cNvPr id="8" name="îṥļîḑé-TextBox 25"/>
                <p:cNvSpPr txBox="1"/>
                <p:nvPr/>
              </p:nvSpPr>
              <p:spPr bwMode="auto">
                <a:xfrm>
                  <a:off x="1732858" y="5001250"/>
                  <a:ext cx="2213143" cy="283030"/>
                </a:xfrm>
                <a:prstGeom prst="rect">
                  <a:avLst/>
                </a:prstGeom>
                <a:noFill/>
                <a:ln w="9525">
                  <a:noFill/>
                  <a:miter lim="800000"/>
                </a:ln>
              </p:spPr>
              <p:txBody>
                <a:bodyPr wrap="none" lIns="0" tIns="0" rIns="0" bIns="0" anchor="ctr" anchorCtr="1">
                  <a:normAutofit/>
                  <a:scene3d>
                    <a:camera prst="orthographicFront"/>
                    <a:lightRig rig="threePt" dir="t"/>
                  </a:scene3d>
                  <a:sp3d>
                    <a:bevelT w="0" h="0"/>
                  </a:sp3d>
                </a:bodyPr>
                <a:lstStyle/>
                <a:p>
                  <a:pPr marL="0" lvl="1" algn="ctr"/>
                  <a:r>
                    <a:rPr lang="zh-CN" altLang="en-US" sz="1400" b="1" dirty="0">
                      <a:solidFill>
                        <a:schemeClr val="accent3"/>
                      </a:solidFill>
                      <a:latin typeface="微软雅黑" panose="020B0503020204020204" pitchFamily="34" charset="-122"/>
                      <a:ea typeface="微软雅黑" panose="020B0503020204020204" pitchFamily="34" charset="-122"/>
                      <a:cs typeface="+mn-ea"/>
                      <a:sym typeface="+mn-lt"/>
                    </a:rPr>
                    <a:t>周丽</a:t>
                  </a:r>
                  <a:endParaRPr lang="zh-CN" altLang="en-US" sz="1400" b="1" dirty="0">
                    <a:solidFill>
                      <a:schemeClr val="accent3"/>
                    </a:solidFill>
                    <a:latin typeface="微软雅黑" panose="020B0503020204020204" pitchFamily="34" charset="-122"/>
                    <a:ea typeface="微软雅黑" panose="020B0503020204020204" pitchFamily="34" charset="-122"/>
                    <a:cs typeface="+mn-ea"/>
                    <a:sym typeface="+mn-lt"/>
                  </a:endParaRPr>
                </a:p>
              </p:txBody>
            </p:sp>
            <p:sp>
              <p:nvSpPr>
                <p:cNvPr id="9" name="îṥļîḑé-TextBox 26"/>
                <p:cNvSpPr txBox="1"/>
                <p:nvPr/>
              </p:nvSpPr>
              <p:spPr bwMode="auto">
                <a:xfrm>
                  <a:off x="1732858" y="5284280"/>
                  <a:ext cx="2213143" cy="574230"/>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组员，贡献度</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30</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grpSp>
      </p:grpSp>
      <p:sp>
        <p:nvSpPr>
          <p:cNvPr id="33" name="TextBox 8"/>
          <p:cNvSpPr txBox="1"/>
          <p:nvPr/>
        </p:nvSpPr>
        <p:spPr>
          <a:xfrm>
            <a:off x="4182067" y="492299"/>
            <a:ext cx="3744178" cy="553998"/>
          </a:xfrm>
          <a:prstGeom prst="rect">
            <a:avLst/>
          </a:prstGeom>
          <a:noFill/>
        </p:spPr>
        <p:txBody>
          <a:bodyPr wrap="square" lIns="0" tIns="0" rIns="0" bIns="0" rtlCol="0" anchor="ctr">
            <a:spAutoFit/>
          </a:bodyPr>
          <a:lstStyle/>
          <a:p>
            <a:pPr algn="ctr"/>
            <a:r>
              <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小组成员贡献</a:t>
            </a:r>
            <a:endPar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30" name="图形 29" descr="强盗"/>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48520" y="2152562"/>
            <a:ext cx="830247" cy="830247"/>
          </a:xfrm>
          <a:prstGeom prst="rect">
            <a:avLst/>
          </a:prstGeom>
        </p:spPr>
      </p:pic>
      <p:pic>
        <p:nvPicPr>
          <p:cNvPr id="32" name="图形 31" descr="领带"/>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1405" y="2208722"/>
            <a:ext cx="767198" cy="767198"/>
          </a:xfrm>
          <a:prstGeom prst="rect">
            <a:avLst/>
          </a:prstGeom>
        </p:spPr>
      </p:pic>
      <p:pic>
        <p:nvPicPr>
          <p:cNvPr id="35" name="图形 34" descr="吃东西的人"/>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7692" y="2167051"/>
            <a:ext cx="776616" cy="776616"/>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 y="8664"/>
            <a:ext cx="13097302" cy="6849336"/>
            <a:chOff x="-1" y="8664"/>
            <a:chExt cx="13097302" cy="6849336"/>
          </a:xfrm>
        </p:grpSpPr>
        <p:sp>
          <p:nvSpPr>
            <p:cNvPr id="7" name="等腰三角形 6"/>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p:cNvSpPr/>
            <p:nvPr/>
          </p:nvSpPr>
          <p:spPr>
            <a:xfrm rot="5400000">
              <a:off x="3534770" y="67807"/>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3" name="文本框 22"/>
          <p:cNvSpPr txBox="1"/>
          <p:nvPr/>
        </p:nvSpPr>
        <p:spPr>
          <a:xfrm>
            <a:off x="6606316" y="1881501"/>
            <a:ext cx="3467616" cy="1077218"/>
          </a:xfrm>
          <a:prstGeom prst="rect">
            <a:avLst/>
          </a:prstGeom>
          <a:noFill/>
        </p:spPr>
        <p:txBody>
          <a:bodyPr wrap="none" rtlCol="0">
            <a:spAutoFit/>
            <a:scene3d>
              <a:camera prst="orthographicFront"/>
              <a:lightRig rig="threePt" dir="t"/>
            </a:scene3d>
            <a:sp3d contourW="12700"/>
          </a:bodyPr>
          <a:lstStyle/>
          <a:p>
            <a:pPr defTabSz="901065">
              <a:defRPr/>
            </a:pPr>
            <a:r>
              <a:rPr lang="zh-CN" altLang="en-US" sz="6400" dirty="0">
                <a:latin typeface="微软雅黑" panose="020B0503020204020204" pitchFamily="34" charset="-122"/>
                <a:ea typeface="微软雅黑" panose="020B0503020204020204" pitchFamily="34" charset="-122"/>
                <a:cs typeface="+mn-ea"/>
                <a:sym typeface="+mn-lt"/>
              </a:rPr>
              <a:t>感谢观看</a:t>
            </a:r>
            <a:endParaRPr lang="zh-CN" altLang="en-US" sz="64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57070" y="257300"/>
            <a:ext cx="3814267" cy="3954252"/>
            <a:chOff x="176073" y="436443"/>
            <a:chExt cx="3814267" cy="3954252"/>
          </a:xfrm>
        </p:grpSpPr>
        <p:sp>
          <p:nvSpPr>
            <p:cNvPr id="4" name="等腰三角形 3"/>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7" name="等腰三角形 6"/>
          <p:cNvSpPr/>
          <p:nvPr/>
        </p:nvSpPr>
        <p:spPr>
          <a:xfrm>
            <a:off x="9646123" y="5513126"/>
            <a:ext cx="2273490" cy="1344874"/>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a:off x="9677399" y="5294762"/>
            <a:ext cx="1105469" cy="98718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2667173">
            <a:off x="10950344" y="4360744"/>
            <a:ext cx="1454193" cy="133236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4520467" y="1891986"/>
            <a:ext cx="551180" cy="587865"/>
            <a:chOff x="7335520" y="-437099"/>
            <a:chExt cx="914400" cy="975261"/>
          </a:xfrm>
          <a:solidFill>
            <a:schemeClr val="tx1"/>
          </a:solidFill>
        </p:grpSpPr>
        <p:sp>
          <p:nvSpPr>
            <p:cNvPr id="11" name="矩形 10"/>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3" name="PA-文本框 10"/>
          <p:cNvSpPr txBox="1"/>
          <p:nvPr>
            <p:custDataLst>
              <p:tags r:id="rId1"/>
            </p:custDataLst>
          </p:nvPr>
        </p:nvSpPr>
        <p:spPr>
          <a:xfrm>
            <a:off x="5214575" y="1751054"/>
            <a:ext cx="3254390" cy="419987"/>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项目背景</a:t>
            </a:r>
            <a:endParaRPr lang="zh-CN" altLang="en-US" b="1" dirty="0">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4520467" y="2797665"/>
            <a:ext cx="551180" cy="587865"/>
            <a:chOff x="7335520" y="-437099"/>
            <a:chExt cx="914400" cy="975261"/>
          </a:xfrm>
          <a:solidFill>
            <a:schemeClr val="tx1"/>
          </a:solidFill>
        </p:grpSpPr>
        <p:sp>
          <p:nvSpPr>
            <p:cNvPr id="16" name="矩形 15"/>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等腰三角形 16"/>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8" name="PA-文本框 10"/>
          <p:cNvSpPr txBox="1"/>
          <p:nvPr>
            <p:custDataLst>
              <p:tags r:id="rId2"/>
            </p:custDataLst>
          </p:nvPr>
        </p:nvSpPr>
        <p:spPr>
          <a:xfrm>
            <a:off x="5214575" y="2656733"/>
            <a:ext cx="3254390" cy="422552"/>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项目目标</a:t>
            </a:r>
            <a:endParaRPr lang="zh-CN" altLang="en-US" b="1" dirty="0">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4520467" y="4623575"/>
            <a:ext cx="551180" cy="587865"/>
            <a:chOff x="7335520" y="-437099"/>
            <a:chExt cx="914400" cy="975261"/>
          </a:xfrm>
          <a:solidFill>
            <a:schemeClr val="tx1"/>
          </a:solidFill>
        </p:grpSpPr>
        <p:sp>
          <p:nvSpPr>
            <p:cNvPr id="21" name="矩形 20"/>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等腰三角形 21"/>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PA-文本框 10"/>
          <p:cNvSpPr txBox="1"/>
          <p:nvPr>
            <p:custDataLst>
              <p:tags r:id="rId3"/>
            </p:custDataLst>
          </p:nvPr>
        </p:nvSpPr>
        <p:spPr>
          <a:xfrm>
            <a:off x="5214575" y="4482643"/>
            <a:ext cx="3254390" cy="422552"/>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规格说明书</a:t>
            </a:r>
            <a:endParaRPr lang="zh-CN" altLang="en-US" b="1" dirty="0">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4520469" y="5558750"/>
            <a:ext cx="551180" cy="587865"/>
            <a:chOff x="7335520" y="-437099"/>
            <a:chExt cx="914400" cy="975261"/>
          </a:xfrm>
          <a:solidFill>
            <a:schemeClr val="tx1"/>
          </a:solidFill>
        </p:grpSpPr>
        <p:sp>
          <p:nvSpPr>
            <p:cNvPr id="26" name="矩形 25"/>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7" name="等腰三角形 26"/>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0" name="文本框 29"/>
          <p:cNvSpPr txBox="1"/>
          <p:nvPr/>
        </p:nvSpPr>
        <p:spPr>
          <a:xfrm>
            <a:off x="6989926" y="738650"/>
            <a:ext cx="4724402" cy="101566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sym typeface="+mn-lt"/>
              </a:rPr>
              <a:t>CONTENTS</a:t>
            </a:r>
            <a:endParaRPr kumimoji="0" lang="zh-CN" altLang="en-US" sz="6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sym typeface="+mn-lt"/>
            </a:endParaRPr>
          </a:p>
        </p:txBody>
      </p:sp>
      <p:sp>
        <p:nvSpPr>
          <p:cNvPr id="32" name="PA-文本框 10"/>
          <p:cNvSpPr txBox="1"/>
          <p:nvPr>
            <p:custDataLst>
              <p:tags r:id="rId4"/>
            </p:custDataLst>
          </p:nvPr>
        </p:nvSpPr>
        <p:spPr>
          <a:xfrm>
            <a:off x="5214577" y="5558750"/>
            <a:ext cx="3254390" cy="417358"/>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小组成员贡献</a:t>
            </a:r>
            <a:endParaRPr lang="zh-CN" altLang="en-US" b="1" dirty="0">
              <a:latin typeface="微软雅黑" panose="020B0503020204020204" pitchFamily="34" charset="-122"/>
              <a:ea typeface="微软雅黑" panose="020B0503020204020204" pitchFamily="34" charset="-122"/>
              <a:cs typeface="+mn-ea"/>
              <a:sym typeface="+mn-lt"/>
            </a:endParaRPr>
          </a:p>
        </p:txBody>
      </p:sp>
      <p:grpSp>
        <p:nvGrpSpPr>
          <p:cNvPr id="33" name="组合 32"/>
          <p:cNvGrpSpPr/>
          <p:nvPr/>
        </p:nvGrpSpPr>
        <p:grpSpPr>
          <a:xfrm>
            <a:off x="4520467" y="3711404"/>
            <a:ext cx="551180" cy="587865"/>
            <a:chOff x="7335520" y="-437099"/>
            <a:chExt cx="914400" cy="975261"/>
          </a:xfrm>
          <a:solidFill>
            <a:schemeClr val="tx1"/>
          </a:solidFill>
        </p:grpSpPr>
        <p:sp>
          <p:nvSpPr>
            <p:cNvPr id="34" name="矩形 33"/>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5" name="等腰三角形 34"/>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6" name="PA-文本框 10"/>
          <p:cNvSpPr txBox="1"/>
          <p:nvPr>
            <p:custDataLst>
              <p:tags r:id="rId5"/>
            </p:custDataLst>
          </p:nvPr>
        </p:nvSpPr>
        <p:spPr>
          <a:xfrm>
            <a:off x="5214575" y="3570472"/>
            <a:ext cx="3254390" cy="422552"/>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项目前景</a:t>
            </a:r>
            <a:endParaRPr lang="zh-CN" altLang="en-US"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down)">
                                      <p:cBhvr>
                                        <p:cTn id="13" dur="500"/>
                                        <p:tgtEl>
                                          <p:spTgt spid="13"/>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2" presetClass="entr" presetSubtype="1"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ppt_y</p:attrName>
                                        </p:attrNameLst>
                                      </p:cBhvr>
                                      <p:tavLst>
                                        <p:tav tm="0">
                                          <p:val>
                                            <p:strVal val="#ppt_y-#ppt_h*1.125000"/>
                                          </p:val>
                                        </p:tav>
                                        <p:tav tm="100000">
                                          <p:val>
                                            <p:strVal val="#ppt_y"/>
                                          </p:val>
                                        </p:tav>
                                      </p:tavLst>
                                    </p:anim>
                                    <p:animEffect transition="in" filter="wipe(down)">
                                      <p:cBhvr>
                                        <p:cTn id="23" dur="500"/>
                                        <p:tgtEl>
                                          <p:spTgt spid="18"/>
                                        </p:tgtEl>
                                      </p:cBhvr>
                                    </p:animEffect>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2" presetClass="entr" presetSubtype="1"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down)">
                                      <p:cBhvr>
                                        <p:cTn id="33" dur="500"/>
                                        <p:tgtEl>
                                          <p:spTgt spid="23"/>
                                        </p:tgtEl>
                                      </p:cBhvr>
                                    </p:animEffect>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0-#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47"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12" presetClass="entr" presetSubtype="1"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p:tgtEl>
                                          <p:spTgt spid="32"/>
                                        </p:tgtEl>
                                        <p:attrNameLst>
                                          <p:attrName>ppt_y</p:attrName>
                                        </p:attrNameLst>
                                      </p:cBhvr>
                                      <p:tavLst>
                                        <p:tav tm="0">
                                          <p:val>
                                            <p:strVal val="#ppt_y-#ppt_h*1.125000"/>
                                          </p:val>
                                        </p:tav>
                                        <p:tav tm="100000">
                                          <p:val>
                                            <p:strVal val="#ppt_y"/>
                                          </p:val>
                                        </p:tav>
                                      </p:tavLst>
                                    </p:anim>
                                    <p:animEffect transition="in" filter="wipe(down)">
                                      <p:cBhvr>
                                        <p:cTn id="49" dur="500"/>
                                        <p:tgtEl>
                                          <p:spTgt spid="32"/>
                                        </p:tgtEl>
                                      </p:cBhvr>
                                    </p:animEffect>
                                  </p:childTnLst>
                                </p:cTn>
                              </p:par>
                            </p:childTnLst>
                          </p:cTn>
                        </p:par>
                        <p:par>
                          <p:cTn id="50" fill="hold">
                            <p:stCondLst>
                              <p:cond delay="5000"/>
                            </p:stCondLst>
                            <p:childTnLst>
                              <p:par>
                                <p:cTn id="51" presetID="2" presetClass="entr" presetSubtype="8" fill="hold" nodeType="after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0-#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12" presetClass="entr" presetSubtype="1"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p:tgtEl>
                                          <p:spTgt spid="36"/>
                                        </p:tgtEl>
                                        <p:attrNameLst>
                                          <p:attrName>ppt_y</p:attrName>
                                        </p:attrNameLst>
                                      </p:cBhvr>
                                      <p:tavLst>
                                        <p:tav tm="0">
                                          <p:val>
                                            <p:strVal val="#ppt_y-#ppt_h*1.125000"/>
                                          </p:val>
                                        </p:tav>
                                        <p:tav tm="100000">
                                          <p:val>
                                            <p:strVal val="#ppt_y"/>
                                          </p:val>
                                        </p:tav>
                                      </p:tavLst>
                                    </p:anim>
                                    <p:animEffect transition="in" filter="wipe(down)">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3" grpId="0"/>
      <p:bldP spid="30" grpId="0"/>
      <p:bldP spid="32"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项目背景</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ONE</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p:cNvSpPr/>
          <p:nvPr/>
        </p:nvSpPr>
        <p:spPr>
          <a:xfrm rot="15300000" flipH="1">
            <a:off x="1805313" y="192096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4" name="TextBox 8"/>
          <p:cNvSpPr txBox="1"/>
          <p:nvPr/>
        </p:nvSpPr>
        <p:spPr>
          <a:xfrm>
            <a:off x="4182067" y="492299"/>
            <a:ext cx="3744178" cy="553998"/>
          </a:xfrm>
          <a:prstGeom prst="rect">
            <a:avLst/>
          </a:prstGeom>
          <a:noFill/>
        </p:spPr>
        <p:txBody>
          <a:bodyPr wrap="square" lIns="0" tIns="0" rIns="0" bIns="0" rtlCol="0" anchor="ctr">
            <a:spAutoFit/>
          </a:bodyPr>
          <a:lstStyle/>
          <a:p>
            <a:pPr algn="ctr"/>
            <a:r>
              <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项目背景</a:t>
            </a:r>
            <a:endPar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3" name="矩形 22"/>
          <p:cNvSpPr/>
          <p:nvPr/>
        </p:nvSpPr>
        <p:spPr>
          <a:xfrm>
            <a:off x="606972" y="244366"/>
            <a:ext cx="11295993" cy="647174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3" name="文本框 2"/>
          <p:cNvSpPr txBox="1"/>
          <p:nvPr/>
        </p:nvSpPr>
        <p:spPr>
          <a:xfrm>
            <a:off x="2614295" y="2366010"/>
            <a:ext cx="6028055" cy="3046095"/>
          </a:xfrm>
          <a:prstGeom prst="rect">
            <a:avLst/>
          </a:prstGeom>
          <a:noFill/>
        </p:spPr>
        <p:txBody>
          <a:bodyPr wrap="square" rtlCol="0">
            <a:spAutoFit/>
          </a:bodyPr>
          <a:lstStyle/>
          <a:p>
            <a:r>
              <a:rPr lang="zh-CN" altLang="en-US" sz="2400" dirty="0"/>
              <a:t>在当今社会中，网上购物越来越普及、商品的信息化管理也变成一种趋势。超市管理系统可以大幅度提高工作人员的工作效率，经理更可以通过系统的数据快速分析决定经营管理战略来提高营业额、消费者可以通过系统更加便捷、迅速的购买自己想要的商品，同时对于超市工作人员来说，可以更便捷的进行收银、理货等操作。</a:t>
            </a:r>
            <a:endParaRPr lang="zh-CN" altLang="en-US" sz="2400" dirty="0"/>
          </a:p>
        </p:txBody>
      </p:sp>
      <p:grpSp>
        <p:nvGrpSpPr>
          <p:cNvPr id="2" name="组合 1"/>
          <p:cNvGrpSpPr/>
          <p:nvPr/>
        </p:nvGrpSpPr>
        <p:grpSpPr>
          <a:xfrm>
            <a:off x="2386330" y="2308860"/>
            <a:ext cx="8143875" cy="3370580"/>
            <a:chOff x="1600200" y="900113"/>
            <a:chExt cx="3439239" cy="1433274"/>
          </a:xfrm>
        </p:grpSpPr>
        <p:sp>
          <p:nvSpPr>
            <p:cNvPr id="4" name="矩形 3"/>
            <p:cNvSpPr/>
            <p:nvPr/>
          </p:nvSpPr>
          <p:spPr>
            <a:xfrm>
              <a:off x="1600200" y="2213818"/>
              <a:ext cx="2971800"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rot="16200000">
              <a:off x="4323647" y="1148466"/>
              <a:ext cx="616276" cy="119569"/>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 name="任意多边形: 形状 26"/>
            <p:cNvSpPr/>
            <p:nvPr/>
          </p:nvSpPr>
          <p:spPr>
            <a:xfrm>
              <a:off x="4572000" y="1398508"/>
              <a:ext cx="467439" cy="934878"/>
            </a:xfrm>
            <a:custGeom>
              <a:avLst/>
              <a:gdLst>
                <a:gd name="connsiteX0" fmla="*/ 0 w 958850"/>
                <a:gd name="connsiteY0" fmla="*/ 0 h 1917700"/>
                <a:gd name="connsiteX1" fmla="*/ 958850 w 958850"/>
                <a:gd name="connsiteY1" fmla="*/ 958850 h 1917700"/>
                <a:gd name="connsiteX2" fmla="*/ 0 w 958850"/>
                <a:gd name="connsiteY2" fmla="*/ 1917700 h 1917700"/>
                <a:gd name="connsiteX3" fmla="*/ 0 w 958850"/>
                <a:gd name="connsiteY3" fmla="*/ 1672656 h 1917700"/>
                <a:gd name="connsiteX4" fmla="*/ 713806 w 958850"/>
                <a:gd name="connsiteY4" fmla="*/ 958850 h 1917700"/>
                <a:gd name="connsiteX5" fmla="*/ 0 w 958850"/>
                <a:gd name="connsiteY5" fmla="*/ 245044 h 1917700"/>
                <a:gd name="connsiteX6" fmla="*/ 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0" y="0"/>
                  </a:moveTo>
                  <a:cubicBezTo>
                    <a:pt x="529558" y="0"/>
                    <a:pt x="958850" y="429292"/>
                    <a:pt x="958850" y="958850"/>
                  </a:cubicBezTo>
                  <a:cubicBezTo>
                    <a:pt x="958850" y="1488408"/>
                    <a:pt x="529558" y="1917700"/>
                    <a:pt x="0" y="1917700"/>
                  </a:cubicBezTo>
                  <a:lnTo>
                    <a:pt x="0" y="1672656"/>
                  </a:lnTo>
                  <a:cubicBezTo>
                    <a:pt x="394224" y="1672656"/>
                    <a:pt x="713806" y="1353074"/>
                    <a:pt x="713806" y="958850"/>
                  </a:cubicBezTo>
                  <a:cubicBezTo>
                    <a:pt x="713806" y="564626"/>
                    <a:pt x="394224" y="245044"/>
                    <a:pt x="0" y="245044"/>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7" name="椭圆 6"/>
            <p:cNvSpPr/>
            <p:nvPr/>
          </p:nvSpPr>
          <p:spPr>
            <a:xfrm>
              <a:off x="4272497" y="1566445"/>
              <a:ext cx="599005" cy="599005"/>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1" name="任意多边形: 形状 10"/>
            <p:cNvSpPr>
              <a:spLocks noChangeAspect="1"/>
            </p:cNvSpPr>
            <p:nvPr/>
          </p:nvSpPr>
          <p:spPr bwMode="auto">
            <a:xfrm>
              <a:off x="4399344" y="1695120"/>
              <a:ext cx="345312" cy="344948"/>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p>
              <a:pPr algn="ctr"/>
              <a:endParaRPr sz="2800"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项目目标</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454280"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TWO</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73672" y="2324178"/>
            <a:ext cx="2644657" cy="2930370"/>
            <a:chOff x="4669152" y="2204864"/>
            <a:chExt cx="2853697" cy="3161994"/>
          </a:xfrm>
        </p:grpSpPr>
        <p:sp>
          <p:nvSpPr>
            <p:cNvPr id="28" name="矩形: 剪去单角 444"/>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4669153" y="5243677"/>
              <a:ext cx="2853695" cy="123181"/>
            </a:xfrm>
            <a:prstGeom prst="rect">
              <a:avLst/>
            </a:prstGeom>
            <a:solidFill>
              <a:schemeClr val="accent1"/>
            </a:solidFill>
            <a:ln w="3175">
              <a:noFill/>
              <a:prstDash val="solid"/>
              <a:rou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31" name="任意多边形: 形状 445"/>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121920" tIns="60960" rIns="121920" bIns="60960" anchor="t" anchorCtr="0" compatLnSpc="1">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2</a:t>
              </a:r>
              <a:endParaRPr lang="en-US" altLang="zh-CN"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7" name="组合 56"/>
          <p:cNvGrpSpPr/>
          <p:nvPr/>
        </p:nvGrpSpPr>
        <p:grpSpPr>
          <a:xfrm>
            <a:off x="1703943" y="2324178"/>
            <a:ext cx="2644657" cy="2930370"/>
            <a:chOff x="1703943" y="2324178"/>
            <a:chExt cx="2644657" cy="2930370"/>
          </a:xfrm>
        </p:grpSpPr>
        <p:sp>
          <p:nvSpPr>
            <p:cNvPr id="25" name="矩形: 剪去单角 437"/>
            <p:cNvSpPr/>
            <p:nvPr/>
          </p:nvSpPr>
          <p:spPr>
            <a:xfrm>
              <a:off x="1703943" y="2324178"/>
              <a:ext cx="2644655" cy="2930370"/>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703944" y="5140390"/>
              <a:ext cx="2644655" cy="114158"/>
            </a:xfrm>
            <a:prstGeom prst="rect">
              <a:avLst/>
            </a:prstGeom>
            <a:solidFill>
              <a:schemeClr val="accent2"/>
            </a:solidFill>
            <a:ln w="3175">
              <a:noFill/>
              <a:prstDash val="solid"/>
              <a:rou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27"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1</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7843402" y="2324178"/>
            <a:ext cx="2644657" cy="2930370"/>
            <a:chOff x="247577" y="3140968"/>
            <a:chExt cx="2501994" cy="2772295"/>
          </a:xfrm>
        </p:grpSpPr>
        <p:sp>
          <p:nvSpPr>
            <p:cNvPr id="15" name="矩形: 剪去单角 455"/>
            <p:cNvSpPr/>
            <p:nvPr/>
          </p:nvSpPr>
          <p:spPr>
            <a:xfrm>
              <a:off x="247577" y="3140968"/>
              <a:ext cx="2501992" cy="2772295"/>
            </a:xfrm>
            <a:prstGeom prst="snip1Rect">
              <a:avLst>
                <a:gd name="adj" fmla="val 29383"/>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247578" y="5805263"/>
              <a:ext cx="2501992" cy="108000"/>
            </a:xfrm>
            <a:prstGeom prst="rect">
              <a:avLst/>
            </a:prstGeom>
            <a:solidFill>
              <a:schemeClr val="accent2"/>
            </a:solidFill>
            <a:ln w="3175">
              <a:noFill/>
              <a:prstDash val="solid"/>
              <a:round/>
            </a:ln>
            <a:effectLst/>
          </p:spPr>
          <p:txBody>
            <a:bodyPr anchor="ctr"/>
            <a:lstStyle/>
            <a:p>
              <a:pPr algn="ctr"/>
              <a:endParaRPr dirty="0">
                <a:latin typeface="微软雅黑" panose="020B0503020204020204" pitchFamily="34" charset="-122"/>
                <a:ea typeface="微软雅黑" panose="020B0503020204020204" pitchFamily="34" charset="-122"/>
                <a:cs typeface="+mn-ea"/>
                <a:sym typeface="+mn-lt"/>
              </a:endParaRPr>
            </a:p>
          </p:txBody>
        </p:sp>
        <p:sp>
          <p:nvSpPr>
            <p:cNvPr id="17" name="任意多边形: 形状 456"/>
            <p:cNvSpPr/>
            <p:nvPr/>
          </p:nvSpPr>
          <p:spPr bwMode="auto">
            <a:xfrm>
              <a:off x="2118329" y="3140968"/>
              <a:ext cx="631242" cy="63124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2"/>
            </a:solidFill>
            <a:ln w="3175">
              <a:noFill/>
              <a:prstDash val="solid"/>
              <a:round/>
            </a:ln>
            <a:effectLst/>
          </p:spPr>
          <p:txBody>
            <a:bodyPr vert="horz" wrap="square" lIns="121920" tIns="60960" rIns="121920" bIns="60960" anchor="t" anchorCtr="0" compatLnSpc="1">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cs typeface="+mn-ea"/>
                  <a:sym typeface="+mn-lt"/>
                </a:rPr>
                <a:t>3</a:t>
              </a:r>
              <a:endParaRPr lang="en-US" altLang="ko-KR" sz="20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44" name="TextBox 23"/>
          <p:cNvSpPr txBox="1"/>
          <p:nvPr/>
        </p:nvSpPr>
        <p:spPr>
          <a:xfrm>
            <a:off x="1913890" y="2914650"/>
            <a:ext cx="2012950" cy="1383030"/>
          </a:xfrm>
          <a:prstGeom prst="rect">
            <a:avLst/>
          </a:prstGeom>
          <a:noFill/>
        </p:spPr>
        <p:txBody>
          <a:bodyPr wrap="square" rtlCol="0">
            <a:spAutoFit/>
          </a:bodyPr>
          <a:lstStyle/>
          <a:p>
            <a:pPr>
              <a:lnSpc>
                <a:spcPct val="1200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mn-ea"/>
                <a:sym typeface="+mn-lt"/>
              </a:rPr>
              <a:t>方便超市工作人员在工作中的各项操作，同时能够减少超市工作人员的犯错率和工作量，提高</a:t>
            </a: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mn-ea"/>
                <a:sym typeface="+mn-lt"/>
              </a:rPr>
              <a:t>其工作的</a:t>
            </a: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mn-ea"/>
                <a:sym typeface="+mn-lt"/>
              </a:rPr>
              <a:t>效率。</a:t>
            </a:r>
            <a:endParaRPr lang="zh-CN" altLang="en-US" sz="14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24"/>
          <p:cNvSpPr txBox="1"/>
          <p:nvPr/>
        </p:nvSpPr>
        <p:spPr>
          <a:xfrm>
            <a:off x="2034803" y="3429000"/>
            <a:ext cx="1529411" cy="338554"/>
          </a:xfrm>
          <a:prstGeom prst="rect">
            <a:avLst/>
          </a:prstGeom>
          <a:noFill/>
        </p:spPr>
        <p:txBody>
          <a:bodyPr wrap="square" rtlCol="0">
            <a:spAutoFit/>
          </a:bodyPr>
          <a:lstStyle/>
          <a:p>
            <a:endPar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46" name="TextBox 23"/>
          <p:cNvSpPr txBox="1"/>
          <p:nvPr/>
        </p:nvSpPr>
        <p:spPr>
          <a:xfrm>
            <a:off x="4997678" y="2914400"/>
            <a:ext cx="2128762" cy="2138662"/>
          </a:xfrm>
          <a:prstGeom prst="rect">
            <a:avLst/>
          </a:prstGeom>
          <a:noFill/>
        </p:spPr>
        <p:txBody>
          <a:bodyPr wrap="square" rtlCol="0">
            <a:spAutoFit/>
          </a:bodyPr>
          <a:lstStyle/>
          <a:p>
            <a:pPr>
              <a:lnSpc>
                <a:spcPct val="120000"/>
              </a:lnSpc>
            </a:pPr>
            <a:r>
              <a:rPr lang="zh-CN" altLang="en-US" sz="1400" dirty="0"/>
              <a:t> 方便超市管理者更加直观的了解各种商品的销售状态以及超市的日销售情况变化趋势，由此做出更加优质的管理决策，提高超市的销售业绩。</a:t>
            </a:r>
            <a:br>
              <a:rPr lang="zh-CN" altLang="en-US" sz="1400" dirty="0"/>
            </a:br>
            <a:endParaRPr lang="en-US" altLang="zh-CN" sz="14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24"/>
          <p:cNvSpPr txBox="1"/>
          <p:nvPr/>
        </p:nvSpPr>
        <p:spPr>
          <a:xfrm>
            <a:off x="4997678" y="2488518"/>
            <a:ext cx="1529411" cy="338554"/>
          </a:xfrm>
          <a:prstGeom prst="rect">
            <a:avLst/>
          </a:prstGeom>
          <a:noFill/>
        </p:spPr>
        <p:txBody>
          <a:bodyPr wrap="square" rtlCol="0">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超市管理员</a:t>
            </a:r>
            <a:endPar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58" name="TextBox 23"/>
          <p:cNvSpPr txBox="1"/>
          <p:nvPr/>
        </p:nvSpPr>
        <p:spPr>
          <a:xfrm>
            <a:off x="8039481" y="2910324"/>
            <a:ext cx="2128762" cy="1104533"/>
          </a:xfrm>
          <a:prstGeom prst="rect">
            <a:avLst/>
          </a:prstGeom>
          <a:noFill/>
        </p:spPr>
        <p:txBody>
          <a:bodyPr wrap="square" rtlCol="0">
            <a:spAutoFit/>
          </a:bodyPr>
          <a:lstStyle/>
          <a:p>
            <a:pPr>
              <a:lnSpc>
                <a:spcPct val="1200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mn-ea"/>
                <a:sym typeface="+mn-lt"/>
              </a:rPr>
              <a:t>方便消费者购物，能让消费者实现线上购物、通过手机查看商品信息、商品送货到家等操作。</a:t>
            </a:r>
            <a:endParaRPr lang="en-US" altLang="zh-CN" sz="1400"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59" name="TextBox 24"/>
          <p:cNvSpPr txBox="1"/>
          <p:nvPr/>
        </p:nvSpPr>
        <p:spPr>
          <a:xfrm>
            <a:off x="8067408" y="2488925"/>
            <a:ext cx="1529411" cy="338554"/>
          </a:xfrm>
          <a:prstGeom prst="rect">
            <a:avLst/>
          </a:prstGeom>
          <a:noFill/>
        </p:spPr>
        <p:txBody>
          <a:bodyPr wrap="square" rtlCol="0">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消费者</a:t>
            </a:r>
            <a:endPar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4" name="TextBox 8"/>
          <p:cNvSpPr txBox="1"/>
          <p:nvPr/>
        </p:nvSpPr>
        <p:spPr>
          <a:xfrm>
            <a:off x="4189970" y="1137032"/>
            <a:ext cx="3744178" cy="553998"/>
          </a:xfrm>
          <a:prstGeom prst="rect">
            <a:avLst/>
          </a:prstGeom>
          <a:noFill/>
        </p:spPr>
        <p:txBody>
          <a:bodyPr wrap="square" lIns="0" tIns="0" rIns="0" bIns="0" rtlCol="0" anchor="ctr">
            <a:spAutoFit/>
          </a:bodyPr>
          <a:lstStyle/>
          <a:p>
            <a:pPr algn="ctr"/>
            <a:r>
              <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项目目标</a:t>
            </a:r>
            <a:endPar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1" name="TextBox 24"/>
          <p:cNvSpPr txBox="1"/>
          <p:nvPr/>
        </p:nvSpPr>
        <p:spPr>
          <a:xfrm>
            <a:off x="1845614" y="2488518"/>
            <a:ext cx="1529411" cy="338554"/>
          </a:xfrm>
          <a:prstGeom prst="rect">
            <a:avLst/>
          </a:prstGeom>
          <a:noFill/>
        </p:spPr>
        <p:txBody>
          <a:bodyPr wrap="square" rtlCol="0">
            <a:spAutoFit/>
          </a:bodyPr>
          <a:lstStyle/>
          <a:p>
            <a:r>
              <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rPr>
              <a:t>超市工作人员</a:t>
            </a:r>
            <a:endParaRPr lang="zh-CN" altLang="en-US" sz="1600" b="1"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p:tgtEl>
                                          <p:spTgt spid="44"/>
                                        </p:tgtEl>
                                        <p:attrNameLst>
                                          <p:attrName>ppt_y</p:attrName>
                                        </p:attrNameLst>
                                      </p:cBhvr>
                                      <p:tavLst>
                                        <p:tav tm="0">
                                          <p:val>
                                            <p:strVal val="#ppt_y+#ppt_h*1.125000"/>
                                          </p:val>
                                        </p:tav>
                                        <p:tav tm="100000">
                                          <p:val>
                                            <p:strVal val="#ppt_y"/>
                                          </p:val>
                                        </p:tav>
                                      </p:tavLst>
                                    </p:anim>
                                    <p:animEffect transition="in" filter="wipe(up)">
                                      <p:cBhvr>
                                        <p:cTn id="26" dur="500"/>
                                        <p:tgtEl>
                                          <p:spTgt spid="44"/>
                                        </p:tgtEl>
                                      </p:cBhvr>
                                    </p:animEffect>
                                  </p:childTnLst>
                                </p:cTn>
                              </p:par>
                              <p:par>
                                <p:cTn id="27" presetID="12" presetClass="entr" presetSubtype="1" fill="hold" grpId="0" nodeType="withEffect" nodePh="1">
                                  <p:stCondLst>
                                    <p:cond delay="0"/>
                                  </p:stCondLst>
                                  <p:endCondLst>
                                    <p:cond evt="begin" delay="0">
                                      <p:tn val="27"/>
                                    </p:cond>
                                  </p:end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p:tgtEl>
                                          <p:spTgt spid="45"/>
                                        </p:tgtEl>
                                        <p:attrNameLst>
                                          <p:attrName>ppt_y</p:attrName>
                                        </p:attrNameLst>
                                      </p:cBhvr>
                                      <p:tavLst>
                                        <p:tav tm="0">
                                          <p:val>
                                            <p:strVal val="#ppt_y-#ppt_h*1.125000"/>
                                          </p:val>
                                        </p:tav>
                                        <p:tav tm="100000">
                                          <p:val>
                                            <p:strVal val="#ppt_y"/>
                                          </p:val>
                                        </p:tav>
                                      </p:tavLst>
                                    </p:anim>
                                    <p:animEffect transition="in" filter="wipe(down)">
                                      <p:cBhvr>
                                        <p:cTn id="30" dur="500"/>
                                        <p:tgtEl>
                                          <p:spTgt spid="45"/>
                                        </p:tgtEl>
                                      </p:cBhvr>
                                    </p:animEffect>
                                  </p:childTnLst>
                                </p:cTn>
                              </p:par>
                            </p:childTnLst>
                          </p:cTn>
                        </p:par>
                        <p:par>
                          <p:cTn id="31" fill="hold">
                            <p:stCondLst>
                              <p:cond delay="2000"/>
                            </p:stCondLst>
                            <p:childTnLst>
                              <p:par>
                                <p:cTn id="32" presetID="12" presetClass="entr" presetSubtype="4" fill="hold" grpId="0" nodeType="after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additive="base">
                                        <p:cTn id="34" dur="500"/>
                                        <p:tgtEl>
                                          <p:spTgt spid="46"/>
                                        </p:tgtEl>
                                        <p:attrNameLst>
                                          <p:attrName>ppt_y</p:attrName>
                                        </p:attrNameLst>
                                      </p:cBhvr>
                                      <p:tavLst>
                                        <p:tav tm="0">
                                          <p:val>
                                            <p:strVal val="#ppt_y+#ppt_h*1.125000"/>
                                          </p:val>
                                        </p:tav>
                                        <p:tav tm="100000">
                                          <p:val>
                                            <p:strVal val="#ppt_y"/>
                                          </p:val>
                                        </p:tav>
                                      </p:tavLst>
                                    </p:anim>
                                    <p:animEffect transition="in" filter="wipe(up)">
                                      <p:cBhvr>
                                        <p:cTn id="35" dur="500"/>
                                        <p:tgtEl>
                                          <p:spTgt spid="46"/>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500"/>
                                        <p:tgtEl>
                                          <p:spTgt spid="47"/>
                                        </p:tgtEl>
                                        <p:attrNameLst>
                                          <p:attrName>ppt_y</p:attrName>
                                        </p:attrNameLst>
                                      </p:cBhvr>
                                      <p:tavLst>
                                        <p:tav tm="0">
                                          <p:val>
                                            <p:strVal val="#ppt_y-#ppt_h*1.125000"/>
                                          </p:val>
                                        </p:tav>
                                        <p:tav tm="100000">
                                          <p:val>
                                            <p:strVal val="#ppt_y"/>
                                          </p:val>
                                        </p:tav>
                                      </p:tavLst>
                                    </p:anim>
                                    <p:animEffect transition="in" filter="wipe(down)">
                                      <p:cBhvr>
                                        <p:cTn id="39" dur="500"/>
                                        <p:tgtEl>
                                          <p:spTgt spid="47"/>
                                        </p:tgtEl>
                                      </p:cBhvr>
                                    </p:animEffect>
                                  </p:childTnLst>
                                </p:cTn>
                              </p:par>
                            </p:childTnLst>
                          </p:cTn>
                        </p:par>
                        <p:par>
                          <p:cTn id="40" fill="hold">
                            <p:stCondLst>
                              <p:cond delay="2500"/>
                            </p:stCondLst>
                            <p:childTnLst>
                              <p:par>
                                <p:cTn id="41" presetID="12" presetClass="entr" presetSubtype="4" fill="hold" grpId="0" nodeType="after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p:tgtEl>
                                          <p:spTgt spid="58"/>
                                        </p:tgtEl>
                                        <p:attrNameLst>
                                          <p:attrName>ppt_y</p:attrName>
                                        </p:attrNameLst>
                                      </p:cBhvr>
                                      <p:tavLst>
                                        <p:tav tm="0">
                                          <p:val>
                                            <p:strVal val="#ppt_y+#ppt_h*1.125000"/>
                                          </p:val>
                                        </p:tav>
                                        <p:tav tm="100000">
                                          <p:val>
                                            <p:strVal val="#ppt_y"/>
                                          </p:val>
                                        </p:tav>
                                      </p:tavLst>
                                    </p:anim>
                                    <p:animEffect transition="in" filter="wipe(up)">
                                      <p:cBhvr>
                                        <p:cTn id="44" dur="500"/>
                                        <p:tgtEl>
                                          <p:spTgt spid="58"/>
                                        </p:tgtEl>
                                      </p:cBhvr>
                                    </p:animEffect>
                                  </p:childTnLst>
                                </p:cTn>
                              </p:par>
                              <p:par>
                                <p:cTn id="45" presetID="12" presetClass="entr" presetSubtype="1"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500"/>
                                        <p:tgtEl>
                                          <p:spTgt spid="59"/>
                                        </p:tgtEl>
                                        <p:attrNameLst>
                                          <p:attrName>ppt_y</p:attrName>
                                        </p:attrNameLst>
                                      </p:cBhvr>
                                      <p:tavLst>
                                        <p:tav tm="0">
                                          <p:val>
                                            <p:strVal val="#ppt_y-#ppt_h*1.125000"/>
                                          </p:val>
                                        </p:tav>
                                        <p:tav tm="100000">
                                          <p:val>
                                            <p:strVal val="#ppt_y"/>
                                          </p:val>
                                        </p:tav>
                                      </p:tavLst>
                                    </p:anim>
                                    <p:animEffect transition="in" filter="wipe(down)">
                                      <p:cBhvr>
                                        <p:cTn id="48" dur="500"/>
                                        <p:tgtEl>
                                          <p:spTgt spid="59"/>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down)">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58" grpId="0"/>
      <p:bldP spid="5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p:nvPr/>
        </p:nvSpPr>
        <p:spPr>
          <a:xfrm>
            <a:off x="4223911" y="727248"/>
            <a:ext cx="3744178" cy="553998"/>
          </a:xfrm>
          <a:prstGeom prst="rect">
            <a:avLst/>
          </a:prstGeom>
          <a:noFill/>
        </p:spPr>
        <p:txBody>
          <a:bodyPr wrap="square" lIns="0" tIns="0" rIns="0" bIns="0" rtlCol="0" anchor="ctr">
            <a:spAutoFit/>
          </a:bodyPr>
          <a:lstStyle/>
          <a:p>
            <a:pPr algn="ctr"/>
            <a:r>
              <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主要特征</a:t>
            </a:r>
            <a:endPar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6" name="等腰三角形 25"/>
          <p:cNvSpPr/>
          <p:nvPr/>
        </p:nvSpPr>
        <p:spPr>
          <a:xfrm rot="5400000">
            <a:off x="1320752" y="2156328"/>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1521373" y="1911990"/>
            <a:ext cx="4114800" cy="646331"/>
          </a:xfrm>
          <a:prstGeom prst="rect">
            <a:avLst/>
          </a:prstGeom>
          <a:noFill/>
        </p:spPr>
        <p:txBody>
          <a:bodyPr wrap="square" rtlCol="0">
            <a:spAutoFit/>
          </a:bodyPr>
          <a:lstStyle/>
          <a:p>
            <a:r>
              <a:rPr lang="en-US" altLang="zh-CN" dirty="0"/>
              <a:t>FE-1</a:t>
            </a:r>
            <a:r>
              <a:rPr lang="zh-CN" altLang="en-US" dirty="0"/>
              <a:t>：消费者可以查看商品相关信息，如：商品价格、名称、保质期等内容。</a:t>
            </a:r>
            <a:endParaRPr lang="zh-CN" altLang="en-US" dirty="0"/>
          </a:p>
        </p:txBody>
      </p:sp>
      <p:sp>
        <p:nvSpPr>
          <p:cNvPr id="30" name="等腰三角形 29"/>
          <p:cNvSpPr/>
          <p:nvPr/>
        </p:nvSpPr>
        <p:spPr>
          <a:xfrm rot="5400000">
            <a:off x="1320752" y="2924582"/>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文本框 30"/>
          <p:cNvSpPr txBox="1"/>
          <p:nvPr/>
        </p:nvSpPr>
        <p:spPr>
          <a:xfrm>
            <a:off x="1521373" y="2680244"/>
            <a:ext cx="4114800" cy="646331"/>
          </a:xfrm>
          <a:prstGeom prst="rect">
            <a:avLst/>
          </a:prstGeom>
          <a:noFill/>
        </p:spPr>
        <p:txBody>
          <a:bodyPr wrap="square" rtlCol="0">
            <a:spAutoFit/>
          </a:bodyPr>
          <a:lstStyle/>
          <a:p>
            <a:r>
              <a:rPr lang="en-US" altLang="zh-CN" dirty="0"/>
              <a:t>FE-2</a:t>
            </a:r>
            <a:r>
              <a:rPr lang="zh-CN" altLang="en-US" dirty="0"/>
              <a:t>：消费者可以查看物流配送的信息，如配送时间、位置等。</a:t>
            </a:r>
            <a:endParaRPr lang="zh-CN" altLang="en-US" dirty="0"/>
          </a:p>
        </p:txBody>
      </p:sp>
      <p:sp>
        <p:nvSpPr>
          <p:cNvPr id="37" name="等腰三角形 36"/>
          <p:cNvSpPr/>
          <p:nvPr/>
        </p:nvSpPr>
        <p:spPr>
          <a:xfrm rot="5400000">
            <a:off x="1320752" y="3536229"/>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8" name="文本框 37"/>
          <p:cNvSpPr txBox="1"/>
          <p:nvPr/>
        </p:nvSpPr>
        <p:spPr>
          <a:xfrm>
            <a:off x="1521373" y="3443492"/>
            <a:ext cx="4114800" cy="369332"/>
          </a:xfrm>
          <a:prstGeom prst="rect">
            <a:avLst/>
          </a:prstGeom>
          <a:noFill/>
        </p:spPr>
        <p:txBody>
          <a:bodyPr wrap="square" rtlCol="0">
            <a:spAutoFit/>
          </a:bodyPr>
          <a:lstStyle/>
          <a:p>
            <a:r>
              <a:rPr lang="en-US" altLang="zh-CN" dirty="0"/>
              <a:t>FE-3</a:t>
            </a:r>
            <a:r>
              <a:rPr lang="zh-CN" altLang="en-US" dirty="0"/>
              <a:t>：消费者可以在系统上自主结账。</a:t>
            </a:r>
            <a:endParaRPr lang="zh-CN" altLang="en-US" dirty="0"/>
          </a:p>
        </p:txBody>
      </p:sp>
      <p:sp>
        <p:nvSpPr>
          <p:cNvPr id="39" name="等腰三角形 38"/>
          <p:cNvSpPr/>
          <p:nvPr/>
        </p:nvSpPr>
        <p:spPr>
          <a:xfrm rot="5400000">
            <a:off x="1328635" y="4119861"/>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1521373" y="3938222"/>
            <a:ext cx="4114800" cy="645160"/>
          </a:xfrm>
          <a:prstGeom prst="rect">
            <a:avLst/>
          </a:prstGeom>
          <a:noFill/>
        </p:spPr>
        <p:txBody>
          <a:bodyPr wrap="square" rtlCol="0">
            <a:spAutoFit/>
          </a:bodyPr>
          <a:lstStyle/>
          <a:p>
            <a:r>
              <a:rPr lang="en-US" altLang="zh-CN" dirty="0"/>
              <a:t>FE-4</a:t>
            </a:r>
            <a:r>
              <a:rPr lang="zh-CN" altLang="en-US" dirty="0"/>
              <a:t>：超市工作人员可以通过系统查看</a:t>
            </a:r>
            <a:r>
              <a:rPr lang="zh-CN" altLang="en-US" dirty="0"/>
              <a:t>商品的库存状态及位置。</a:t>
            </a:r>
            <a:endParaRPr lang="zh-CN" altLang="en-US" dirty="0"/>
          </a:p>
        </p:txBody>
      </p:sp>
      <p:sp>
        <p:nvSpPr>
          <p:cNvPr id="41" name="等腰三角形 40"/>
          <p:cNvSpPr/>
          <p:nvPr/>
        </p:nvSpPr>
        <p:spPr>
          <a:xfrm rot="5400000">
            <a:off x="1320752" y="4786678"/>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2" name="文本框 41"/>
          <p:cNvSpPr txBox="1"/>
          <p:nvPr/>
        </p:nvSpPr>
        <p:spPr>
          <a:xfrm>
            <a:off x="1521373" y="4664133"/>
            <a:ext cx="4114800" cy="645160"/>
          </a:xfrm>
          <a:prstGeom prst="rect">
            <a:avLst/>
          </a:prstGeom>
          <a:noFill/>
        </p:spPr>
        <p:txBody>
          <a:bodyPr wrap="square" rtlCol="0">
            <a:spAutoFit/>
          </a:bodyPr>
          <a:lstStyle/>
          <a:p>
            <a:r>
              <a:rPr lang="en-US" altLang="zh-CN" dirty="0"/>
              <a:t>FE-5</a:t>
            </a:r>
            <a:r>
              <a:rPr lang="zh-CN" altLang="en-US" dirty="0"/>
              <a:t>：超市工作人员可以通过系统查看商品</a:t>
            </a:r>
            <a:r>
              <a:rPr lang="en-US" altLang="zh-CN" dirty="0"/>
              <a:t>5</a:t>
            </a:r>
            <a:r>
              <a:rPr lang="zh-CN" altLang="en-US" dirty="0"/>
              <a:t>的入库和出库记录。</a:t>
            </a:r>
            <a:endParaRPr lang="zh-CN" altLang="en-US" dirty="0"/>
          </a:p>
        </p:txBody>
      </p:sp>
      <p:sp>
        <p:nvSpPr>
          <p:cNvPr id="43" name="等腰三角形 42"/>
          <p:cNvSpPr/>
          <p:nvPr/>
        </p:nvSpPr>
        <p:spPr>
          <a:xfrm rot="5400000">
            <a:off x="6512862" y="2034535"/>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4" name="文本框 43"/>
          <p:cNvSpPr txBox="1"/>
          <p:nvPr/>
        </p:nvSpPr>
        <p:spPr>
          <a:xfrm>
            <a:off x="6713483" y="1911990"/>
            <a:ext cx="4114800" cy="646331"/>
          </a:xfrm>
          <a:prstGeom prst="rect">
            <a:avLst/>
          </a:prstGeom>
          <a:noFill/>
        </p:spPr>
        <p:txBody>
          <a:bodyPr wrap="square" rtlCol="0">
            <a:spAutoFit/>
          </a:bodyPr>
          <a:lstStyle/>
          <a:p>
            <a:r>
              <a:rPr lang="en-US" altLang="zh-CN" dirty="0"/>
              <a:t>FE-6</a:t>
            </a:r>
            <a:r>
              <a:rPr lang="zh-CN" altLang="en-US" dirty="0"/>
              <a:t>：超市工作人员可以通过系统完成电子收银工作。</a:t>
            </a:r>
            <a:endParaRPr lang="zh-CN" altLang="en-US" dirty="0"/>
          </a:p>
        </p:txBody>
      </p:sp>
      <p:sp>
        <p:nvSpPr>
          <p:cNvPr id="45" name="等腰三角形 44"/>
          <p:cNvSpPr/>
          <p:nvPr/>
        </p:nvSpPr>
        <p:spPr>
          <a:xfrm rot="5400000">
            <a:off x="6512862" y="2802789"/>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6" name="文本框 45"/>
          <p:cNvSpPr txBox="1"/>
          <p:nvPr/>
        </p:nvSpPr>
        <p:spPr>
          <a:xfrm>
            <a:off x="6721366" y="2698364"/>
            <a:ext cx="4114800" cy="369332"/>
          </a:xfrm>
          <a:prstGeom prst="rect">
            <a:avLst/>
          </a:prstGeom>
          <a:noFill/>
        </p:spPr>
        <p:txBody>
          <a:bodyPr wrap="square" rtlCol="0">
            <a:spAutoFit/>
          </a:bodyPr>
          <a:lstStyle/>
          <a:p>
            <a:r>
              <a:rPr lang="en-US" altLang="zh-CN" dirty="0"/>
              <a:t>FE-7</a:t>
            </a:r>
            <a:r>
              <a:rPr lang="zh-CN" altLang="en-US" dirty="0"/>
              <a:t>：超市经理可以查看商品销售情况。</a:t>
            </a:r>
            <a:endParaRPr lang="zh-CN" altLang="en-US" dirty="0"/>
          </a:p>
        </p:txBody>
      </p:sp>
      <p:sp>
        <p:nvSpPr>
          <p:cNvPr id="47" name="等腰三角形 46"/>
          <p:cNvSpPr/>
          <p:nvPr/>
        </p:nvSpPr>
        <p:spPr>
          <a:xfrm rot="5400000">
            <a:off x="6512862" y="3414436"/>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8" name="文本框 47"/>
          <p:cNvSpPr txBox="1"/>
          <p:nvPr/>
        </p:nvSpPr>
        <p:spPr>
          <a:xfrm>
            <a:off x="6721366" y="3326575"/>
            <a:ext cx="4114800" cy="646331"/>
          </a:xfrm>
          <a:prstGeom prst="rect">
            <a:avLst/>
          </a:prstGeom>
          <a:noFill/>
        </p:spPr>
        <p:txBody>
          <a:bodyPr wrap="square" rtlCol="0">
            <a:spAutoFit/>
          </a:bodyPr>
          <a:lstStyle/>
          <a:p>
            <a:r>
              <a:rPr lang="en-US" altLang="zh-CN" dirty="0"/>
              <a:t>FE-8</a:t>
            </a:r>
            <a:r>
              <a:rPr lang="zh-CN" altLang="en-US" dirty="0"/>
              <a:t>：超级经理可以通过系统发布超市促销活动。</a:t>
            </a:r>
            <a:endParaRPr lang="zh-CN" altLang="en-US" dirty="0"/>
          </a:p>
        </p:txBody>
      </p:sp>
      <p:sp>
        <p:nvSpPr>
          <p:cNvPr id="49" name="等腰三角形 48"/>
          <p:cNvSpPr/>
          <p:nvPr/>
        </p:nvSpPr>
        <p:spPr>
          <a:xfrm rot="5400000">
            <a:off x="6512862" y="4182559"/>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6721366" y="4060014"/>
            <a:ext cx="4114800" cy="646331"/>
          </a:xfrm>
          <a:prstGeom prst="rect">
            <a:avLst/>
          </a:prstGeom>
          <a:noFill/>
        </p:spPr>
        <p:txBody>
          <a:bodyPr wrap="square" rtlCol="0">
            <a:spAutoFit/>
          </a:bodyPr>
          <a:lstStyle/>
          <a:p>
            <a:r>
              <a:rPr lang="en-US" altLang="zh-CN" dirty="0"/>
              <a:t>FE-9</a:t>
            </a:r>
            <a:r>
              <a:rPr lang="zh-CN" altLang="en-US" dirty="0"/>
              <a:t>：超级经理可以对系统内用户账号等相关信息进行管理。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p:nvPr/>
        </p:nvSpPr>
        <p:spPr>
          <a:xfrm>
            <a:off x="4223911" y="727248"/>
            <a:ext cx="3744178" cy="553998"/>
          </a:xfrm>
          <a:prstGeom prst="rect">
            <a:avLst/>
          </a:prstGeom>
          <a:noFill/>
        </p:spPr>
        <p:txBody>
          <a:bodyPr wrap="square" lIns="0" tIns="0" rIns="0" bIns="0" rtlCol="0" anchor="ctr">
            <a:spAutoFit/>
          </a:bodyPr>
          <a:lstStyle/>
          <a:p>
            <a:pPr algn="ctr"/>
            <a:r>
              <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假设与依赖</a:t>
            </a:r>
            <a:endParaRPr lang="zh-CN" altLang="en-US" sz="3600" b="1"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6" name="等腰三角形 25"/>
          <p:cNvSpPr/>
          <p:nvPr/>
        </p:nvSpPr>
        <p:spPr>
          <a:xfrm rot="5400000">
            <a:off x="1320752" y="2156328"/>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1521373" y="1911990"/>
            <a:ext cx="4114800" cy="646331"/>
          </a:xfrm>
          <a:prstGeom prst="rect">
            <a:avLst/>
          </a:prstGeom>
          <a:noFill/>
        </p:spPr>
        <p:txBody>
          <a:bodyPr wrap="square" rtlCol="0">
            <a:spAutoFit/>
          </a:bodyPr>
          <a:lstStyle/>
          <a:p>
            <a:r>
              <a:rPr lang="en-US" altLang="zh-CN" dirty="0"/>
              <a:t>AS-1:</a:t>
            </a:r>
            <a:r>
              <a:rPr lang="zh-CN" altLang="en-US" dirty="0"/>
              <a:t>每次交易后都能进行数据信息的自动保存</a:t>
            </a:r>
            <a:endParaRPr lang="zh-CN" altLang="en-US" dirty="0"/>
          </a:p>
        </p:txBody>
      </p:sp>
      <p:sp>
        <p:nvSpPr>
          <p:cNvPr id="30" name="等腰三角形 29"/>
          <p:cNvSpPr/>
          <p:nvPr/>
        </p:nvSpPr>
        <p:spPr>
          <a:xfrm rot="5400000">
            <a:off x="1320752" y="2924582"/>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1" name="文本框 30"/>
          <p:cNvSpPr txBox="1"/>
          <p:nvPr/>
        </p:nvSpPr>
        <p:spPr>
          <a:xfrm>
            <a:off x="1521373" y="2680244"/>
            <a:ext cx="4114800" cy="646331"/>
          </a:xfrm>
          <a:prstGeom prst="rect">
            <a:avLst/>
          </a:prstGeom>
          <a:noFill/>
        </p:spPr>
        <p:txBody>
          <a:bodyPr wrap="square" rtlCol="0">
            <a:spAutoFit/>
          </a:bodyPr>
          <a:lstStyle/>
          <a:p>
            <a:r>
              <a:rPr lang="en-US" altLang="zh-CN" dirty="0"/>
              <a:t>AS-2:</a:t>
            </a:r>
            <a:r>
              <a:rPr lang="zh-CN" altLang="en-US" dirty="0"/>
              <a:t>意外断电情况下系统任能保存线管数据信息，甚至依旧能正常工作。</a:t>
            </a:r>
            <a:endParaRPr lang="zh-CN" altLang="en-US" dirty="0"/>
          </a:p>
        </p:txBody>
      </p:sp>
      <p:sp>
        <p:nvSpPr>
          <p:cNvPr id="37" name="等腰三角形 36"/>
          <p:cNvSpPr/>
          <p:nvPr/>
        </p:nvSpPr>
        <p:spPr>
          <a:xfrm rot="5400000">
            <a:off x="1320752" y="3671892"/>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8" name="文本框 37"/>
          <p:cNvSpPr txBox="1"/>
          <p:nvPr/>
        </p:nvSpPr>
        <p:spPr>
          <a:xfrm>
            <a:off x="1521373" y="3443492"/>
            <a:ext cx="4114800" cy="646331"/>
          </a:xfrm>
          <a:prstGeom prst="rect">
            <a:avLst/>
          </a:prstGeom>
          <a:noFill/>
        </p:spPr>
        <p:txBody>
          <a:bodyPr wrap="square" rtlCol="0">
            <a:spAutoFit/>
          </a:bodyPr>
          <a:lstStyle/>
          <a:p>
            <a:r>
              <a:rPr lang="en-US" altLang="zh-CN" dirty="0"/>
              <a:t>AS-3:</a:t>
            </a:r>
            <a:r>
              <a:rPr lang="zh-CN" altLang="en-US" dirty="0"/>
              <a:t>服务器</a:t>
            </a:r>
            <a:r>
              <a:rPr lang="en-US" altLang="zh-CN" dirty="0"/>
              <a:t>:</a:t>
            </a:r>
            <a:r>
              <a:rPr lang="zh-CN" altLang="en-US" dirty="0"/>
              <a:t>硬盘空间，内存空间要足够大。</a:t>
            </a:r>
            <a:endParaRPr lang="zh-CN" altLang="en-US" dirty="0"/>
          </a:p>
        </p:txBody>
      </p:sp>
      <p:sp>
        <p:nvSpPr>
          <p:cNvPr id="39" name="等腰三角形 38"/>
          <p:cNvSpPr/>
          <p:nvPr/>
        </p:nvSpPr>
        <p:spPr>
          <a:xfrm rot="5400000">
            <a:off x="1320752" y="4500849"/>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1521373" y="4198680"/>
            <a:ext cx="4114800" cy="923330"/>
          </a:xfrm>
          <a:prstGeom prst="rect">
            <a:avLst/>
          </a:prstGeom>
          <a:noFill/>
        </p:spPr>
        <p:txBody>
          <a:bodyPr wrap="square" rtlCol="0">
            <a:spAutoFit/>
          </a:bodyPr>
          <a:lstStyle/>
          <a:p>
            <a:r>
              <a:rPr lang="en-US" altLang="zh-CN" dirty="0"/>
              <a:t>AS-4:</a:t>
            </a:r>
            <a:r>
              <a:rPr lang="zh-CN" altLang="en-US" dirty="0"/>
              <a:t>每天工作完成后或断电前进行数据备份和统计计算分析，形成长期的销售数据分析表。</a:t>
            </a:r>
            <a:endParaRPr lang="zh-CN" altLang="en-US" dirty="0"/>
          </a:p>
        </p:txBody>
      </p:sp>
      <p:sp>
        <p:nvSpPr>
          <p:cNvPr id="43" name="等腰三角形 42"/>
          <p:cNvSpPr/>
          <p:nvPr/>
        </p:nvSpPr>
        <p:spPr>
          <a:xfrm rot="5400000">
            <a:off x="6512864" y="2924582"/>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4" name="文本框 43"/>
          <p:cNvSpPr txBox="1"/>
          <p:nvPr/>
        </p:nvSpPr>
        <p:spPr>
          <a:xfrm>
            <a:off x="6713485" y="2802037"/>
            <a:ext cx="4114800" cy="369332"/>
          </a:xfrm>
          <a:prstGeom prst="rect">
            <a:avLst/>
          </a:prstGeom>
          <a:noFill/>
        </p:spPr>
        <p:txBody>
          <a:bodyPr wrap="square" rtlCol="0">
            <a:spAutoFit/>
          </a:bodyPr>
          <a:lstStyle/>
          <a:p>
            <a:r>
              <a:rPr lang="en-US" altLang="zh-CN" dirty="0"/>
              <a:t>DE-1:</a:t>
            </a:r>
            <a:r>
              <a:rPr lang="zh-CN" altLang="en-US" dirty="0"/>
              <a:t>所有商品都统一进行入库登记。</a:t>
            </a:r>
            <a:endParaRPr lang="zh-CN" altLang="en-US" dirty="0"/>
          </a:p>
        </p:txBody>
      </p:sp>
      <p:sp>
        <p:nvSpPr>
          <p:cNvPr id="45" name="等腰三角形 44"/>
          <p:cNvSpPr/>
          <p:nvPr/>
        </p:nvSpPr>
        <p:spPr>
          <a:xfrm rot="5400000">
            <a:off x="6512864" y="3692836"/>
            <a:ext cx="243586" cy="157656"/>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6" name="文本框 45"/>
          <p:cNvSpPr txBox="1"/>
          <p:nvPr/>
        </p:nvSpPr>
        <p:spPr>
          <a:xfrm>
            <a:off x="6721368" y="3588411"/>
            <a:ext cx="4114800" cy="369332"/>
          </a:xfrm>
          <a:prstGeom prst="rect">
            <a:avLst/>
          </a:prstGeom>
          <a:noFill/>
        </p:spPr>
        <p:txBody>
          <a:bodyPr wrap="square" rtlCol="0">
            <a:spAutoFit/>
          </a:bodyPr>
          <a:lstStyle/>
          <a:p>
            <a:r>
              <a:rPr lang="en-US" altLang="zh-CN" dirty="0"/>
              <a:t>DE-2:</a:t>
            </a:r>
            <a:r>
              <a:rPr lang="zh-CN" altLang="en-US" dirty="0"/>
              <a:t>所有商品购买、促销情况都有记录。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项目前景</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THREE</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tags/tag1.xml><?xml version="1.0" encoding="utf-8"?>
<p:tagLst xmlns:p="http://schemas.openxmlformats.org/presentationml/2006/main">
  <p:tag name="PA" val="v4.3.1"/>
</p:tagLst>
</file>

<file path=ppt/tags/tag2.xml><?xml version="1.0" encoding="utf-8"?>
<p:tagLst xmlns:p="http://schemas.openxmlformats.org/presentationml/2006/main">
  <p:tag name="PA" val="v4.3.1"/>
</p:tagLst>
</file>

<file path=ppt/tags/tag3.xml><?xml version="1.0" encoding="utf-8"?>
<p:tagLst xmlns:p="http://schemas.openxmlformats.org/presentationml/2006/main">
  <p:tag name="PA" val="v4.3.1"/>
</p:tagLst>
</file>

<file path=ppt/tags/tag4.xml><?xml version="1.0" encoding="utf-8"?>
<p:tagLst xmlns:p="http://schemas.openxmlformats.org/presentationml/2006/main">
  <p:tag name="PA" val="v4.3.1"/>
</p:tagLst>
</file>

<file path=ppt/tags/tag5.xml><?xml version="1.0" encoding="utf-8"?>
<p:tagLst xmlns:p="http://schemas.openxmlformats.org/presentationml/2006/main">
  <p:tag name="PA" val="v4.3.1"/>
</p:tagLst>
</file>

<file path=ppt/tags/tag6.xml><?xml version="1.0" encoding="utf-8"?>
<p:tagLst xmlns:p="http://schemas.openxmlformats.org/presentationml/2006/main">
  <p:tag name="ISLIDE.DIAGRAM" val="4fa1beeb-2c3c-429c-8c7c-19408bb784df"/>
</p:tagLst>
</file>

<file path=ppt/tags/tag7.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648">
      <a:dk1>
        <a:sysClr val="windowText" lastClr="000000"/>
      </a:dk1>
      <a:lt1>
        <a:sysClr val="window" lastClr="FFFFFF"/>
      </a:lt1>
      <a:dk2>
        <a:srgbClr val="44546A"/>
      </a:dk2>
      <a:lt2>
        <a:srgbClr val="E7E6E6"/>
      </a:lt2>
      <a:accent1>
        <a:srgbClr val="D37979"/>
      </a:accent1>
      <a:accent2>
        <a:srgbClr val="44546A"/>
      </a:accent2>
      <a:accent3>
        <a:srgbClr val="D37979"/>
      </a:accent3>
      <a:accent4>
        <a:srgbClr val="44546A"/>
      </a:accent4>
      <a:accent5>
        <a:srgbClr val="D37979"/>
      </a:accent5>
      <a:accent6>
        <a:srgbClr val="44645E"/>
      </a:accent6>
      <a:hlink>
        <a:srgbClr val="0563C1"/>
      </a:hlink>
      <a:folHlink>
        <a:srgbClr val="954F72"/>
      </a:folHlink>
    </a:clrScheme>
    <a:fontScheme name="m42sp2mc">
      <a:majorFont>
        <a:latin typeface="庞门正道标题体"/>
        <a:ea typeface="庞门正道标题体"/>
        <a:cs typeface=""/>
      </a:majorFont>
      <a:minorFont>
        <a:latin typeface="庞门正道标题体"/>
        <a:ea typeface="庞门正道标题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1600</Words>
  <Application>WPS 演示</Application>
  <PresentationFormat>宽屏</PresentationFormat>
  <Paragraphs>170</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微软雅黑</vt:lpstr>
      <vt:lpstr>Calibri</vt:lpstr>
      <vt:lpstr>Arial Unicode MS</vt:lpstr>
      <vt:lpstr>庞门正道标题体</vt:lpstr>
      <vt:lpstr>Segoe Print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Calculus9</cp:lastModifiedBy>
  <cp:revision>46</cp:revision>
  <dcterms:created xsi:type="dcterms:W3CDTF">2019-05-07T15:53:00Z</dcterms:created>
  <dcterms:modified xsi:type="dcterms:W3CDTF">2021-05-25T12:05:34Z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1DD6CA6972334FA493E1C05D0221FE7D</vt:lpwstr>
  </property>
  <property fmtid="{D5CDD505-2E9C-101B-9397-08002B2CF9AE}" pid="3" name="KSOProductBuildVer">
    <vt:lpwstr>2052-11.1.0.10359</vt:lpwstr>
  </property>
</Properties>
</file>