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1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523" y="-72"/>
      </p:cViewPr>
      <p:guideLst>
        <p:guide orient="horz" pos="21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3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1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357993" y="1810657"/>
            <a:ext cx="51435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5358493" y="1810657"/>
            <a:ext cx="5143500" cy="3236686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2664278" y="1823125"/>
            <a:ext cx="3815444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2664278" y="1805851"/>
            <a:ext cx="848597" cy="1131462"/>
            <a:chOff x="4492171" y="2097770"/>
            <a:chExt cx="950686" cy="950686"/>
          </a:xfrm>
        </p:grpSpPr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 flipH="1" flipV="1">
            <a:off x="5631125" y="3601827"/>
            <a:ext cx="848597" cy="1131462"/>
            <a:chOff x="4492171" y="2097770"/>
            <a:chExt cx="950686" cy="950686"/>
          </a:xfrm>
        </p:grpSpPr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1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2664278" y="2181542"/>
            <a:ext cx="3815444" cy="86444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2664278" y="3710505"/>
            <a:ext cx="3815444" cy="64724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35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7"/>
            </p:custDataLst>
          </p:nvPr>
        </p:nvSpPr>
        <p:spPr>
          <a:xfrm>
            <a:off x="3024455" y="3201127"/>
            <a:ext cx="309603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3024455" y="3206305"/>
            <a:ext cx="1409972" cy="358976"/>
          </a:xfr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4446245" y="3206305"/>
            <a:ext cx="1674248" cy="358976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12984" y="1666240"/>
            <a:ext cx="7118033" cy="1470660"/>
          </a:xfrm>
        </p:spPr>
        <p:txBody>
          <a:bodyPr anchor="b">
            <a:noAutofit/>
          </a:bodyPr>
          <a:lstStyle>
            <a:lvl1pPr algn="ctr">
              <a:defRPr sz="495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357993" y="1810657"/>
            <a:ext cx="51435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5358493" y="1810657"/>
            <a:ext cx="5143500" cy="3236686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012984" y="3314700"/>
            <a:ext cx="7118033" cy="166687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357993" y="1810657"/>
            <a:ext cx="5143500" cy="32366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5358493" y="1810657"/>
            <a:ext cx="5143500" cy="32366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4278" y="2086951"/>
            <a:ext cx="3815445" cy="1041847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664278" y="3636235"/>
            <a:ext cx="3815444" cy="76336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664278" y="1823125"/>
            <a:ext cx="3815444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2664278" y="1805851"/>
            <a:ext cx="848597" cy="1131462"/>
            <a:chOff x="4492171" y="2097770"/>
            <a:chExt cx="950686" cy="950686"/>
          </a:xfrm>
        </p:grpSpPr>
        <p:cxnSp>
          <p:nvCxnSpPr>
            <p:cNvPr id="9" name="直接连接符 8"/>
            <p:cNvCxnSpPr/>
            <p:nvPr>
              <p:custDataLst>
                <p:tags r:id="rId12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3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 flipH="1" flipV="1">
            <a:off x="5631125" y="3601827"/>
            <a:ext cx="848597" cy="1131462"/>
            <a:chOff x="4492171" y="2097770"/>
            <a:chExt cx="950686" cy="950686"/>
          </a:xfrm>
        </p:grpSpPr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3024455" y="3211194"/>
            <a:ext cx="309603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736437"/>
            <a:ext cx="3868340" cy="740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736437"/>
            <a:ext cx="3887391" cy="740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558768" y="4744357"/>
            <a:ext cx="74295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842282" y="4744357"/>
            <a:ext cx="74295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504363" y="-686416"/>
            <a:ext cx="81915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810038" y="-686416"/>
            <a:ext cx="81915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9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557654" y="365125"/>
            <a:ext cx="957695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49" y="365125"/>
            <a:ext cx="677660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image" Target="../media/image4.png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 idx="13"/>
          </p:nvPr>
        </p:nvSpPr>
        <p:spPr>
          <a:xfrm>
            <a:off x="2123440" y="1917157"/>
            <a:ext cx="4762500" cy="1398905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>
              <a:buClrTx/>
              <a:buSzTx/>
              <a:buFontTx/>
            </a:pPr>
            <a:r>
              <a:rPr lang="en-US" altLang="zh-CN" sz="4890" dirty="0" smtClean="0">
                <a:sym typeface="+mn-ea"/>
              </a:rPr>
              <a:t>ATM</a:t>
            </a:r>
            <a:br>
              <a:rPr lang="en-US" altLang="zh-CN" sz="4890" dirty="0" smtClean="0">
                <a:sym typeface="+mn-ea"/>
              </a:rPr>
            </a:br>
            <a:r>
              <a:rPr lang="zh-CN" altLang="en-US" sz="4890" dirty="0">
                <a:sym typeface="+mn-ea"/>
              </a:rPr>
              <a:t>自动取款机</a:t>
            </a:r>
            <a:br>
              <a:rPr lang="zh-CN" altLang="en-US" sz="4890" dirty="0">
                <a:sym typeface="+mn-ea"/>
              </a:rPr>
            </a:br>
            <a:r>
              <a:rPr lang="zh-CN" altLang="en-US" sz="4890" dirty="0">
                <a:sym typeface="+mn-ea"/>
              </a:rPr>
              <a:t>系统</a:t>
            </a:r>
            <a:endParaRPr lang="zh-CN" altLang="en-US" sz="489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创建系统动态模型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1165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kern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000" b="1" kern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根据</a:t>
            </a:r>
            <a:r>
              <a:rPr lang="zh-CN" altLang="en-US" sz="2000" b="1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客户使用</a:t>
            </a:r>
            <a:r>
              <a:rPr lang="en-US" altLang="zh-CN" sz="2000" b="1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 b="1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自动存取款机取款</a:t>
            </a:r>
            <a:r>
              <a:rPr lang="zh-CN" altLang="en-US" sz="2000" b="1" kern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的活动步骤 ，我们可以创建的活动图。 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132965"/>
            <a:ext cx="4813300" cy="4464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创建系统动态模型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89138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系统状态图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 kern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自动取款机中，有明确状态转换的类是</a:t>
            </a:r>
            <a:r>
              <a:rPr lang="en-US" altLang="zh-CN" sz="2000" kern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 kern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类，整个对</a:t>
            </a:r>
            <a:r>
              <a:rPr lang="en-US" altLang="zh-CN" sz="2000" kern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 kern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进行操作的过程中，系统的状态图如下。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3357245"/>
            <a:ext cx="8134350" cy="1517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539750" y="188595"/>
            <a:ext cx="7886700" cy="13255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创建系统部署模型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11505" y="1628775"/>
            <a:ext cx="78867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lvl="0" indent="-609600" defTabSz="914400" fontAlgn="base"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2400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</a:t>
            </a:r>
            <a:r>
              <a:rPr lang="zh-CN" altLang="en-US" sz="2400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系统构件图</a:t>
            </a:r>
            <a:endParaRPr lang="zh-CN" altLang="en-US" sz="2400" b="1" kern="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lvl="0" indent="-609600" defTabSz="914400" fontAlgn="base"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自动取款机中，我们可以对客户类、</a:t>
            </a: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类、界面类、数据控制类和银行职员类分别创建对应的构件进行映射。</a:t>
            </a:r>
            <a:r>
              <a:rPr lang="zh-CN" altLang="en-US" sz="2400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2853055"/>
            <a:ext cx="49276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1691640" y="-242570"/>
            <a:ext cx="7886700" cy="13255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创建系统部署模型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605" y="981075"/>
            <a:ext cx="78867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defTabSz="914400" fontAlgn="base"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2800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2. </a:t>
            </a:r>
            <a:r>
              <a:rPr lang="zh-CN" altLang="en-US" sz="2800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系统部署图</a:t>
            </a:r>
            <a:endParaRPr lang="zh-CN" altLang="en-US" sz="2800" b="1" kern="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lvl="0" indent="-342900" defTabSz="914400" fontAlgn="base"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28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8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自动取款机的部署图描绘的是机器上运行资源的安排。包括四个节点，分别是：客户浏览界面、银行计算机后台服务器、数据库服务器和打印机。</a:t>
            </a:r>
            <a:r>
              <a:rPr lang="zh-CN" altLang="en-US" sz="2800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708910"/>
            <a:ext cx="5850890" cy="4038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400" dirty="0"/>
              <a:t>学习内容</a:t>
            </a:r>
            <a:endParaRPr lang="zh-CN" altLang="en-US" sz="4400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4800">
                <a:sym typeface="+mn-ea"/>
              </a:rPr>
              <a:t>需求分析</a:t>
            </a:r>
            <a:endParaRPr lang="zh-CN" altLang="en-US" sz="4800"/>
          </a:p>
          <a:p>
            <a:pPr eaLnBrk="1" hangingPunct="1"/>
            <a:r>
              <a:rPr lang="zh-CN" altLang="en-US" sz="4800">
                <a:sym typeface="+mn-ea"/>
              </a:rPr>
              <a:t>创建系统用例模型</a:t>
            </a:r>
            <a:endParaRPr lang="zh-CN" altLang="en-US" sz="4800"/>
          </a:p>
          <a:p>
            <a:pPr eaLnBrk="1" hangingPunct="1"/>
            <a:r>
              <a:rPr lang="zh-CN" altLang="en-US" sz="4800">
                <a:sym typeface="+mn-ea"/>
              </a:rPr>
              <a:t>创建系统静态模型</a:t>
            </a:r>
            <a:endParaRPr lang="zh-CN" altLang="en-US" sz="4800"/>
          </a:p>
          <a:p>
            <a:pPr eaLnBrk="1" hangingPunct="1"/>
            <a:r>
              <a:rPr lang="zh-CN" altLang="en-US" sz="4800">
                <a:sym typeface="+mn-ea"/>
              </a:rPr>
              <a:t>创建系统动态模型</a:t>
            </a:r>
            <a:endParaRPr lang="zh-CN" altLang="en-US" sz="4800"/>
          </a:p>
          <a:p>
            <a:pPr eaLnBrk="1" hangingPunct="1"/>
            <a:r>
              <a:rPr lang="zh-CN" altLang="en-US" sz="4800">
                <a:sym typeface="+mn-ea"/>
              </a:rPr>
              <a:t> 创建系统部署模型</a:t>
            </a:r>
            <a:endParaRPr lang="zh-CN" altLang="en-US" sz="48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683578" y="1844675"/>
            <a:ext cx="7772400" cy="4114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000"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自动取款机是银行在银行营业大厅、超市、商业机构、机场、车站、码头和闹市区设置的一种小型机器，利用一张信用卡大小的胶卡上的磁带</a:t>
            </a:r>
            <a:r>
              <a:rPr lang="en-US" altLang="zh-CN" sz="2000">
                <a:cs typeface="Times New Roman" panose="02020603050405020304" pitchFamily="18" charset="0"/>
                <a:sym typeface="+mn-ea"/>
              </a:rPr>
              <a:t>〔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或芯片卡上的芯片</a:t>
            </a:r>
            <a:r>
              <a:rPr lang="en-US" altLang="zh-CN" sz="2000">
                <a:cs typeface="Times New Roman" panose="02020603050405020304" pitchFamily="18" charset="0"/>
                <a:sym typeface="+mn-ea"/>
              </a:rPr>
              <a:t>〕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记录客户的基本户口资料，让客户可以透过机器进行提款、存款、转帐等银行柜台服务。</a:t>
            </a:r>
            <a:r>
              <a:rPr lang="zh-CN" altLang="en-US" sz="2000">
                <a:sym typeface="+mn-ea"/>
              </a:rPr>
              <a:t> 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+mn-ea"/>
              </a:rPr>
              <a:t>(1)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客户将银行卡插入读卡器，读卡器识别卡的真伪，并在显示器上提示输入密码。 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客户通过键盘输入密码，取款机验证密码是否有效。如果密码错误提示错误信息，如果正确，提示客户进行选择操作的业务。 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客户根据自己的需要可进行存款、取款、查询账户、转账、修改密码的操作。 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cs typeface="Times New Roman" panose="02020603050405020304" pitchFamily="18" charset="0"/>
                <a:sym typeface="+mn-ea"/>
              </a:rPr>
              <a:t>(4)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在客户选择后显示器进行交互提示和操作确认等信息。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cs typeface="Times New Roman" panose="02020603050405020304" pitchFamily="18" charset="0"/>
                <a:sym typeface="+mn-ea"/>
              </a:rPr>
              <a:t>(5) 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操作完毕后，客户可自由选择打印或不打印凭条。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cs typeface="Times New Roman" panose="02020603050405020304" pitchFamily="18" charset="0"/>
                <a:sym typeface="+mn-ea"/>
              </a:rPr>
              <a:t>(6)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银行职员可进行对</a:t>
            </a:r>
            <a:r>
              <a:rPr lang="en-US" altLang="zh-CN" sz="2000"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自动取款机的硬件维护和添加现金的操作。</a:t>
            </a:r>
            <a:r>
              <a:rPr lang="zh-CN" altLang="en-US" sz="2000">
                <a:sym typeface="+mn-ea"/>
              </a:rPr>
              <a:t> 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创建系统用例模型</a:t>
            </a:r>
            <a:endParaRPr lang="zh-CN" altLang="en-US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628333" y="1844358"/>
            <a:ext cx="7772400" cy="4114800"/>
          </a:xfrm>
        </p:spPr>
        <p:txBody>
          <a:bodyPr vert="horz" wrap="square" lIns="91440" tIns="45720" rIns="91440" bIns="45720" anchor="t" anchorCtr="0"/>
          <a:p>
            <a:pPr marL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dirty="0"/>
              <a:t>创建系统用例的第一步是确定系统的参与者。</a:t>
            </a:r>
            <a:r>
              <a:rPr lang="en-US" altLang="zh-CN" sz="2600" dirty="0">
                <a:latin typeface="+mj-ea"/>
                <a:ea typeface="+mj-ea"/>
                <a:cs typeface="+mj-ea"/>
                <a:sym typeface="+mn-ea"/>
              </a:rPr>
              <a:t>ATM</a:t>
            </a:r>
            <a:r>
              <a:rPr lang="zh-CN" altLang="en-US" sz="2600" dirty="0">
                <a:latin typeface="+mj-ea"/>
                <a:ea typeface="+mj-ea"/>
                <a:cs typeface="+mj-ea"/>
                <a:sym typeface="+mn-ea"/>
              </a:rPr>
              <a:t>自动取款机系统</a:t>
            </a:r>
            <a:r>
              <a:rPr lang="zh-CN" altLang="en-US" sz="2600" dirty="0">
                <a:latin typeface="+mj-ea"/>
                <a:ea typeface="+mj-ea"/>
                <a:cs typeface="+mj-ea"/>
                <a:sym typeface="+mn-ea"/>
              </a:rPr>
              <a:t>的参与者包含以下二种：</a:t>
            </a:r>
            <a:endParaRPr lang="zh-CN" altLang="en-US" sz="2600" dirty="0">
              <a:latin typeface="+mj-ea"/>
              <a:ea typeface="+mj-ea"/>
              <a:cs typeface="+mj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>
                <a:sym typeface="+mn-ea"/>
              </a:rPr>
              <a:t>（</a:t>
            </a:r>
            <a:r>
              <a:rPr lang="en-US" altLang="zh-CN" sz="2600" dirty="0">
                <a:sym typeface="+mn-ea"/>
              </a:rPr>
              <a:t>1</a:t>
            </a:r>
            <a:r>
              <a:rPr lang="zh-CN" altLang="en-US" sz="2600" dirty="0">
                <a:sym typeface="+mn-ea"/>
              </a:rPr>
              <a:t>）</a:t>
            </a:r>
            <a:r>
              <a:rPr lang="en-US" altLang="zh-CN" sz="2600" dirty="0">
                <a:sym typeface="+mn-ea"/>
              </a:rPr>
              <a:t>Clerk(</a:t>
            </a:r>
            <a:r>
              <a:rPr lang="zh-CN" altLang="en-US" sz="2600">
                <a:cs typeface="Times New Roman" panose="02020603050405020304" pitchFamily="18" charset="0"/>
                <a:sym typeface="+mn-ea"/>
              </a:rPr>
              <a:t>银行职员</a:t>
            </a:r>
            <a:r>
              <a:rPr lang="en-US" altLang="zh-CN" sz="2600" dirty="0">
                <a:sym typeface="+mn-ea"/>
              </a:rPr>
              <a:t>)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>
                <a:sym typeface="+mn-ea"/>
              </a:rPr>
              <a:t>（</a:t>
            </a:r>
            <a:r>
              <a:rPr lang="en-US" altLang="zh-CN" sz="2600" dirty="0">
                <a:sym typeface="+mn-ea"/>
              </a:rPr>
              <a:t>2</a:t>
            </a:r>
            <a:r>
              <a:rPr lang="zh-CN" altLang="en-US" sz="2600" dirty="0">
                <a:sym typeface="+mn-ea"/>
              </a:rPr>
              <a:t>）</a:t>
            </a:r>
            <a:r>
              <a:rPr lang="en-US" altLang="zh-CN" sz="2600" dirty="0">
                <a:sym typeface="+mn-ea"/>
              </a:rPr>
              <a:t>Client(</a:t>
            </a:r>
            <a:r>
              <a:rPr lang="zh-CN" altLang="en-US" sz="2600" dirty="0">
                <a:sym typeface="+mn-ea"/>
              </a:rPr>
              <a:t>客户</a:t>
            </a:r>
            <a:r>
              <a:rPr lang="en-US" altLang="zh-CN" sz="2600" dirty="0">
                <a:sym typeface="+mn-ea"/>
              </a:rPr>
              <a:t>)</a:t>
            </a:r>
            <a:endParaRPr lang="zh-CN" altLang="en-US" sz="26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3485" y="3717290"/>
            <a:ext cx="3746500" cy="2089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2123440" y="-315595"/>
            <a:ext cx="7886700" cy="13255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创建系统用例模型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3895" y="1772603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1.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银行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职员用例图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>
                <a:cs typeface="Times New Roman" panose="02020603050405020304" pitchFamily="18" charset="0"/>
                <a:sym typeface="+mn-ea"/>
              </a:rPr>
              <a:t>银行职员可以进行对</a:t>
            </a:r>
            <a:r>
              <a:rPr lang="en-US" altLang="zh-CN" sz="2000"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>
                <a:cs typeface="Times New Roman" panose="02020603050405020304" pitchFamily="18" charset="0"/>
                <a:sym typeface="+mn-ea"/>
              </a:rPr>
              <a:t>自动取款机的硬件维护和添加现金的操作。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708910"/>
            <a:ext cx="5367655" cy="2992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2123440" y="-315595"/>
            <a:ext cx="7886700" cy="13255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创建系统用例模型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333" y="1690688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2.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客户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用例图：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latin typeface="+mj-ea"/>
                <a:ea typeface="+mj-ea"/>
                <a:cs typeface="+mj-ea"/>
                <a:sym typeface="+mn-ea"/>
              </a:rPr>
              <a:t>客户在</a:t>
            </a:r>
            <a:r>
              <a:rPr lang="en-US" altLang="zh-CN" sz="2200" dirty="0">
                <a:latin typeface="+mj-ea"/>
                <a:ea typeface="+mj-ea"/>
                <a:cs typeface="+mj-ea"/>
                <a:sym typeface="+mn-ea"/>
              </a:rPr>
              <a:t>ATM</a:t>
            </a:r>
            <a:r>
              <a:rPr lang="zh-CN" altLang="en-US" sz="2200" dirty="0">
                <a:latin typeface="+mj-ea"/>
                <a:ea typeface="+mj-ea"/>
                <a:cs typeface="+mj-ea"/>
                <a:sym typeface="+mn-ea"/>
              </a:rPr>
              <a:t>中可以进行插入银行卡验证，提款，存款，查询账户，转账，修改密码，打印凭条的操作</a:t>
            </a:r>
            <a:endParaRPr lang="zh-CN" altLang="en-US" sz="22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200" b="0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924810"/>
            <a:ext cx="6407150" cy="330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2124075" y="-314960"/>
            <a:ext cx="7886700" cy="13255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创建系统静态模型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685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系统类图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从前面的需求分析中，我们可以根据主要的五个类对象：</a:t>
            </a:r>
            <a:r>
              <a:rPr lang="zh-CN" altLang="en-US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客户类</a:t>
            </a:r>
            <a:r>
              <a:rPr lang="en-US" altLang="zh-CN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(Client)</a:t>
            </a:r>
            <a:r>
              <a:rPr lang="zh-CN" altLang="en-US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、银行职员类</a:t>
            </a:r>
            <a:r>
              <a:rPr lang="en-US" altLang="zh-CN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(Clerk)</a:t>
            </a:r>
            <a:r>
              <a:rPr lang="zh-CN" altLang="en-US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类、数据控制类和界面类</a:t>
            </a:r>
            <a:r>
              <a:rPr lang="en-US" altLang="zh-CN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000" kern="0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创建完整的类图。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348865"/>
            <a:ext cx="6997700" cy="4210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1150938" y="238125"/>
            <a:ext cx="7793037" cy="146208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创建系统动态模型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1143" y="2061210"/>
            <a:ext cx="3455988" cy="41148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kern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200" b="1" kern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客户使用</a:t>
            </a:r>
            <a:r>
              <a:rPr lang="en-US" altLang="zh-CN" sz="2200" b="1" kern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200" b="1" kern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自动取款机取款的活动步骤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(1)</a:t>
            </a:r>
            <a:r>
              <a:rPr lang="zh-CN" altLang="en-US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插卡，读卡器识别真伪，并提示</a:t>
            </a:r>
            <a:r>
              <a:rPr lang="zh-CN" altLang="en-US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输入银行卡密码。</a:t>
            </a:r>
            <a:endParaRPr lang="zh-CN" altLang="en-US" sz="2200" kern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(2)</a:t>
            </a:r>
            <a:r>
              <a:rPr lang="zh-CN" altLang="en-US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输入银行卡密码并判断正误。</a:t>
            </a:r>
            <a:endParaRPr lang="en-US" altLang="zh-CN" sz="2200" kern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(3)</a:t>
            </a:r>
            <a:r>
              <a:rPr lang="zh-CN" altLang="en-US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选择操作业务。</a:t>
            </a:r>
            <a:endParaRPr lang="zh-CN" altLang="en-US" sz="2200" kern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(4)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交互提示和操作确认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(5)</a:t>
            </a:r>
            <a:r>
              <a:rPr lang="zh-CN" altLang="en-US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返回操作成功的信息</a:t>
            </a:r>
            <a:endParaRPr kumimoji="0" lang="zh-CN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(6)</a:t>
            </a:r>
            <a:r>
              <a:rPr lang="zh-CN" altLang="en-US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在界面显示操作成功的信息</a:t>
            </a:r>
            <a:r>
              <a:rPr lang="zh-CN" altLang="en-US" sz="2200" kern="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 sz="2200" kern="0" noProof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marR="0" lvl="0" indent="-34290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kern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(7)</a:t>
            </a: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选择打印或不打印凭条。</a:t>
            </a:r>
            <a:endParaRPr kumimoji="0" lang="zh-CN" altLang="en-US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1773555"/>
            <a:ext cx="5097780" cy="4690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28333" y="1628458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根据客户使用</a:t>
            </a:r>
            <a:r>
              <a:rPr lang="en-US" altLang="zh-CN" sz="2000" b="1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ATM</a:t>
            </a:r>
            <a:r>
              <a:rPr lang="zh-CN" altLang="en-US" sz="2000" b="1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  <a:sym typeface="+mn-ea"/>
              </a:rPr>
              <a:t>自动存取款机取款的活动步骤 ，我们可以创建协作图。 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创建系统动态模型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368550"/>
            <a:ext cx="7192010" cy="4253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393_1"/>
  <p:tag name="KSO_WM_TEMPLATE_CATEGORY" val="custom"/>
  <p:tag name="KSO_WM_TEMPLATE_INDEX" val="20177133"/>
  <p:tag name="KSO_WM_TEMPLATE_SUBCATEGORY" val="0"/>
  <p:tag name="KSO_WM_TEMPLATE_THUMBS_INDEX" val="1、3、6、12、13、19、20、25、30、31、32"/>
</p:tagLst>
</file>

<file path=ppt/tags/tag107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08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09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3290,&quot;width&quot;:5900}"/>
</p:tagLst>
</file>

<file path=ppt/tags/tag111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2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3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4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5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6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7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8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19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17713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731pm1">
      <a:dk1>
        <a:sysClr val="windowText" lastClr="000000"/>
      </a:dk1>
      <a:lt1>
        <a:sysClr val="window" lastClr="FFFFFF"/>
      </a:lt1>
      <a:dk2>
        <a:srgbClr val="8569B8"/>
      </a:dk2>
      <a:lt2>
        <a:srgbClr val="E3F0F3"/>
      </a:lt2>
      <a:accent1>
        <a:srgbClr val="8569B8"/>
      </a:accent1>
      <a:accent2>
        <a:srgbClr val="C5C5D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1108</Words>
  <Application>WPS 演示</Application>
  <PresentationFormat>全屏显示(4:3)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Tahoma</vt:lpstr>
      <vt:lpstr>微软雅黑</vt:lpstr>
      <vt:lpstr>Times New Roman</vt:lpstr>
      <vt:lpstr>黑体</vt:lpstr>
      <vt:lpstr>Arial Unicode MS</vt:lpstr>
      <vt:lpstr>Calibri</vt:lpstr>
      <vt:lpstr>自定义设计方案</vt:lpstr>
      <vt:lpstr>ATM 自动取款机 系统</vt:lpstr>
      <vt:lpstr>学习内容</vt:lpstr>
      <vt:lpstr>需求分析</vt:lpstr>
      <vt:lpstr>创建系统用例模型</vt:lpstr>
      <vt:lpstr>创建系统用例模型</vt:lpstr>
      <vt:lpstr>创建系统用例模型</vt:lpstr>
      <vt:lpstr>创建系统静态模型</vt:lpstr>
      <vt:lpstr>创建系统动态模型</vt:lpstr>
      <vt:lpstr>创建系统动态模型</vt:lpstr>
      <vt:lpstr>创建系统动态模型</vt:lpstr>
      <vt:lpstr>创建系统动态模型</vt:lpstr>
      <vt:lpstr>创建系统部署模型</vt:lpstr>
      <vt:lpstr>创建系统部署模型</vt:lpstr>
    </vt:vector>
  </TitlesOfParts>
  <Company>www.in9.cn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附录1  考试成绩管理系统</dc:title>
  <dc:creator>999宝藏网</dc:creator>
  <cp:lastModifiedBy>YuuY^huang</cp:lastModifiedBy>
  <cp:revision>34</cp:revision>
  <dcterms:created xsi:type="dcterms:W3CDTF">2010-04-19T12:09:00Z</dcterms:created>
  <dcterms:modified xsi:type="dcterms:W3CDTF">2021-04-19T14:01:41Z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A193A77D4EFC4123A8FE93FC3AAD8223</vt:lpwstr>
  </property>
  <property fmtid="{D5CDD505-2E9C-101B-9397-08002B2CF9AE}" pid="3" name="KSOProductBuildVer">
    <vt:lpwstr>2052-11.1.0.10359</vt:lpwstr>
  </property>
</Properties>
</file>