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7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6" d="100"/>
          <a:sy n="76" d="100"/>
        </p:scale>
        <p:origin x="-595"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9205D31-A60D-4DFB-9925-E36D24AA9FE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89B0D-95B7-499E-B3C6-9287E33B37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05D31-A60D-4DFB-9925-E36D24AA9FE7}"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89B0D-95B7-499E-B3C6-9287E33B37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00108"/>
            <a:ext cx="8229600" cy="4525963"/>
          </a:xfrm>
        </p:spPr>
        <p:txBody>
          <a:bodyPr/>
          <a:lstStyle/>
          <a:p>
            <a:r>
              <a:rPr lang="en-US" altLang="zh-CN" dirty="0" smtClean="0"/>
              <a:t>1 </a:t>
            </a:r>
            <a:r>
              <a:rPr lang="zh-CN" altLang="en-US" dirty="0" smtClean="0"/>
              <a:t>、考试成绩管理系统</a:t>
            </a:r>
            <a:endParaRPr lang="en-US" altLang="zh-CN" dirty="0" smtClean="0"/>
          </a:p>
          <a:p>
            <a:r>
              <a:rPr lang="en-US" altLang="zh-CN" dirty="0" smtClean="0"/>
              <a:t>2</a:t>
            </a:r>
            <a:r>
              <a:rPr lang="zh-CN" altLang="en-US" dirty="0" smtClean="0"/>
              <a:t>、高校教材管理系统</a:t>
            </a:r>
            <a:endParaRPr lang="en-US" altLang="zh-CN" dirty="0" smtClean="0"/>
          </a:p>
          <a:p>
            <a:r>
              <a:rPr lang="en-US" altLang="zh-CN" dirty="0" smtClean="0"/>
              <a:t>3</a:t>
            </a:r>
            <a:r>
              <a:rPr lang="zh-CN" altLang="en-US" dirty="0" smtClean="0"/>
              <a:t>、网上教学系统</a:t>
            </a:r>
            <a:endParaRPr lang="en-US" altLang="zh-CN" dirty="0" smtClean="0"/>
          </a:p>
          <a:p>
            <a:r>
              <a:rPr lang="en-US" altLang="zh-CN" dirty="0" smtClean="0"/>
              <a:t>4</a:t>
            </a:r>
            <a:r>
              <a:rPr lang="zh-CN" altLang="en-US" dirty="0" smtClean="0"/>
              <a:t>、汽车租赁系统</a:t>
            </a:r>
            <a:endParaRPr lang="en-US" altLang="zh-CN" dirty="0" smtClean="0"/>
          </a:p>
          <a:p>
            <a:r>
              <a:rPr lang="en-US" altLang="zh-CN" dirty="0" smtClean="0"/>
              <a:t>5</a:t>
            </a:r>
            <a:r>
              <a:rPr lang="zh-CN" altLang="en-US" dirty="0" smtClean="0"/>
              <a:t>、</a:t>
            </a:r>
            <a:r>
              <a:rPr lang="en-US" altLang="zh-CN" dirty="0" smtClean="0"/>
              <a:t>ATM</a:t>
            </a:r>
            <a:r>
              <a:rPr lang="zh-CN" altLang="en-US" dirty="0" smtClean="0"/>
              <a:t>自动取款机</a:t>
            </a:r>
            <a:r>
              <a:rPr lang="zh-CN" altLang="en-US" dirty="0" smtClean="0"/>
              <a:t>系统</a:t>
            </a:r>
            <a:endParaRPr lang="zh-CN" altLang="en-US" dirty="0" smtClean="0"/>
          </a:p>
          <a:p>
            <a:endParaRPr lang="en-US" altLang="zh-C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需求分析</a:t>
            </a:r>
            <a:endParaRPr lang="zh-CN" altLang="en-US"/>
          </a:p>
        </p:txBody>
      </p:sp>
      <p:sp>
        <p:nvSpPr>
          <p:cNvPr id="8195" name="Rectangle 3"/>
          <p:cNvSpPr>
            <a:spLocks noGrp="1" noChangeArrowheads="1"/>
          </p:cNvSpPr>
          <p:nvPr>
            <p:ph type="body" idx="1"/>
          </p:nvPr>
        </p:nvSpPr>
        <p:spPr>
          <a:xfrm>
            <a:off x="684213" y="2133600"/>
            <a:ext cx="7772400" cy="4114800"/>
          </a:xfrm>
        </p:spPr>
        <p:txBody>
          <a:bodyPr/>
          <a:lstStyle/>
          <a:p>
            <a:pPr>
              <a:lnSpc>
                <a:spcPct val="80000"/>
              </a:lnSpc>
            </a:pPr>
            <a:r>
              <a:rPr lang="zh-CN" altLang="en-US" sz="2000">
                <a:cs typeface="Times New Roman" panose="02020603050405020304" pitchFamily="18" charset="0"/>
              </a:rPr>
              <a:t>网上教学系统是在网络环境下</a:t>
            </a:r>
            <a:r>
              <a:rPr lang="en-US" altLang="zh-CN" sz="2000">
                <a:cs typeface="Times New Roman" panose="02020603050405020304" pitchFamily="18" charset="0"/>
              </a:rPr>
              <a:t>,</a:t>
            </a:r>
            <a:r>
              <a:rPr lang="zh-CN" altLang="en-US" sz="2000">
                <a:cs typeface="Times New Roman" panose="02020603050405020304" pitchFamily="18" charset="0"/>
              </a:rPr>
              <a:t>充分发挥网络的教育功能和教育资源优势</a:t>
            </a:r>
            <a:r>
              <a:rPr lang="en-US" altLang="zh-CN" sz="2000">
                <a:cs typeface="Times New Roman" panose="02020603050405020304" pitchFamily="18" charset="0"/>
              </a:rPr>
              <a:t>,</a:t>
            </a:r>
            <a:r>
              <a:rPr lang="zh-CN" altLang="en-US" sz="2000">
                <a:cs typeface="Times New Roman" panose="02020603050405020304" pitchFamily="18" charset="0"/>
              </a:rPr>
              <a:t>向教育者和学习者提供的一种教和学的环境</a:t>
            </a:r>
            <a:r>
              <a:rPr lang="en-US" altLang="zh-CN" sz="2000">
                <a:cs typeface="Times New Roman" panose="02020603050405020304" pitchFamily="18" charset="0"/>
              </a:rPr>
              <a:t>,</a:t>
            </a:r>
            <a:r>
              <a:rPr lang="zh-CN" altLang="en-US" sz="2000">
                <a:cs typeface="Times New Roman" panose="02020603050405020304" pitchFamily="18" charset="0"/>
              </a:rPr>
              <a:t>通过传递数字化教育信息</a:t>
            </a:r>
            <a:r>
              <a:rPr lang="en-US" altLang="zh-CN" sz="2000">
                <a:cs typeface="Times New Roman" panose="02020603050405020304" pitchFamily="18" charset="0"/>
              </a:rPr>
              <a:t>,</a:t>
            </a:r>
            <a:r>
              <a:rPr lang="zh-CN" altLang="en-US" sz="2000">
                <a:cs typeface="Times New Roman" panose="02020603050405020304" pitchFamily="18" charset="0"/>
              </a:rPr>
              <a:t>开展交互式的同步或异步的教学活动。由于其具有教学资源共享、学习时空不限、交流多向互动和便于学习合作的特点与优势，作为传统教育的补充目前在我国的高校中得到了广泛推广。</a:t>
            </a:r>
            <a:endParaRPr lang="zh-CN" altLang="en-US" sz="2000"/>
          </a:p>
          <a:p>
            <a:pPr>
              <a:lnSpc>
                <a:spcPct val="80000"/>
              </a:lnSpc>
              <a:buFont typeface="Wingdings" panose="05000000000000000000" pitchFamily="2" charset="2"/>
              <a:buNone/>
            </a:pPr>
            <a:r>
              <a:rPr lang="en-US" altLang="zh-CN" sz="2000"/>
              <a:t>(1)</a:t>
            </a:r>
            <a:r>
              <a:rPr lang="zh-CN" altLang="en-US" sz="2000">
                <a:cs typeface="Times New Roman" panose="02020603050405020304" pitchFamily="18" charset="0"/>
              </a:rPr>
              <a:t>学员登录本系统后可以浏览网站的网页信息、选择和查找自己所需要学习文章和课件并进行下载。</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(2)</a:t>
            </a:r>
            <a:r>
              <a:rPr lang="zh-CN" altLang="en-US" sz="2000">
                <a:cs typeface="Times New Roman" panose="02020603050405020304" pitchFamily="18" charset="0"/>
              </a:rPr>
              <a:t>教师可以登录本系统，在网站上输入课程介绍、上传课程的课件、发布、更新和修改消息。</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(3)</a:t>
            </a:r>
            <a:r>
              <a:rPr lang="zh-CN" altLang="en-US" sz="2000">
                <a:cs typeface="Times New Roman" panose="02020603050405020304" pitchFamily="18" charset="0"/>
              </a:rPr>
              <a:t>系统管理员可以进行对本系统网站页面的维护和执行批准用户申请注册的操作。 </a:t>
            </a:r>
            <a:endParaRPr lang="zh-CN" altLang="en-US" sz="2000">
              <a:cs typeface="Times New Roman" panose="02020603050405020304" pitchFamily="18" charset="0"/>
            </a:endParaRPr>
          </a:p>
          <a:p>
            <a:pPr>
              <a:lnSpc>
                <a:spcPct val="80000"/>
              </a:lnSpc>
              <a:buFont typeface="Wingdings" panose="05000000000000000000" pitchFamily="2" charset="2"/>
              <a:buNone/>
            </a:pPr>
            <a:endParaRPr lang="en-US" altLang="zh-CN" sz="200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800" dirty="0" smtClean="0"/>
              <a:t>4</a:t>
            </a:r>
            <a:r>
              <a:rPr lang="zh-CN" altLang="en-US" sz="4800" dirty="0" smtClean="0"/>
              <a:t>、汽车</a:t>
            </a:r>
            <a:r>
              <a:rPr lang="zh-CN" altLang="en-US" sz="4800" dirty="0"/>
              <a:t>租赁系统</a:t>
            </a:r>
            <a:endParaRPr lang="zh-CN" altLang="en-US"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学习内容</a:t>
            </a:r>
            <a:endParaRPr lang="zh-CN" altLang="en-US"/>
          </a:p>
        </p:txBody>
      </p:sp>
      <p:sp>
        <p:nvSpPr>
          <p:cNvPr id="7171" name="Rectangle 3"/>
          <p:cNvSpPr>
            <a:spLocks noGrp="1" noChangeArrowheads="1"/>
          </p:cNvSpPr>
          <p:nvPr>
            <p:ph type="body" idx="1"/>
          </p:nvPr>
        </p:nvSpPr>
        <p:spPr/>
        <p:txBody>
          <a:bodyPr/>
          <a:lstStyle/>
          <a:p>
            <a:r>
              <a:rPr lang="zh-CN" altLang="en-US"/>
              <a:t>需求分析</a:t>
            </a:r>
            <a:endParaRPr lang="zh-CN" altLang="en-US"/>
          </a:p>
          <a:p>
            <a:r>
              <a:rPr lang="zh-CN" altLang="en-US"/>
              <a:t>创建系统用例模型</a:t>
            </a:r>
            <a:endParaRPr lang="zh-CN" altLang="en-US"/>
          </a:p>
          <a:p>
            <a:r>
              <a:rPr lang="zh-CN" altLang="en-US"/>
              <a:t>创建系统静态模型</a:t>
            </a:r>
            <a:endParaRPr lang="zh-CN" altLang="en-US"/>
          </a:p>
          <a:p>
            <a:r>
              <a:rPr lang="zh-CN" altLang="en-US"/>
              <a:t>创建系统动态模型</a:t>
            </a:r>
            <a:endParaRPr lang="zh-CN" altLang="en-US"/>
          </a:p>
          <a:p>
            <a:r>
              <a:rPr lang="zh-CN" altLang="en-US"/>
              <a:t> 创建系统部署模型</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需求分析</a:t>
            </a:r>
            <a:endParaRPr lang="zh-CN" altLang="en-US"/>
          </a:p>
        </p:txBody>
      </p:sp>
      <p:sp>
        <p:nvSpPr>
          <p:cNvPr id="8195" name="Rectangle 3"/>
          <p:cNvSpPr>
            <a:spLocks noGrp="1" noChangeArrowheads="1"/>
          </p:cNvSpPr>
          <p:nvPr>
            <p:ph type="body" idx="1"/>
          </p:nvPr>
        </p:nvSpPr>
        <p:spPr>
          <a:xfrm>
            <a:off x="684213" y="2133600"/>
            <a:ext cx="7772400" cy="4114800"/>
          </a:xfrm>
        </p:spPr>
        <p:txBody>
          <a:bodyPr/>
          <a:lstStyle/>
          <a:p>
            <a:pPr>
              <a:lnSpc>
                <a:spcPct val="80000"/>
              </a:lnSpc>
            </a:pPr>
            <a:r>
              <a:rPr lang="zh-CN" altLang="en-US" sz="2000">
                <a:cs typeface="Times New Roman" panose="02020603050405020304" pitchFamily="18" charset="0"/>
              </a:rPr>
              <a:t>汽车租赁系统是专门针对汽车租赁企业所开发的一种实现以经营管理为基础、以决策分析为核心的企业信息管理系统，它涵盖了汽车租赁业务的所有环节，将原始的人工统计方法转换为先进的电脑管理模式。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(1)</a:t>
            </a:r>
            <a:r>
              <a:rPr lang="zh-CN" altLang="en-US" sz="2000">
                <a:cs typeface="Times New Roman" panose="02020603050405020304" pitchFamily="18" charset="0"/>
              </a:rPr>
              <a:t>客户可以通过电话、网上和前台预订租借车辆。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(2)</a:t>
            </a:r>
            <a:r>
              <a:rPr lang="zh-CN" altLang="en-US" sz="2000">
                <a:cs typeface="Times New Roman" panose="02020603050405020304" pitchFamily="18" charset="0"/>
              </a:rPr>
              <a:t>客户填写预订单后，职员查看客户租赁记录，如果记录无问题，同意客户的预订。如果记录情况不佳，拒绝预订的请求。如果没有客户记录查到，建立新的客户记录后，办理租借手续，并通知客户。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(3)</a:t>
            </a:r>
            <a:r>
              <a:rPr lang="zh-CN" altLang="en-US" sz="2000">
                <a:cs typeface="Times New Roman" panose="02020603050405020304" pitchFamily="18" charset="0"/>
              </a:rPr>
              <a:t>客户取车时出示通知，职员查看无误后，要求客户支付押金，填写工作记录并更新车辆状态，将车借于客户。</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(4)</a:t>
            </a:r>
            <a:r>
              <a:rPr lang="zh-CN" altLang="en-US" sz="2000">
                <a:cs typeface="Times New Roman" panose="02020603050405020304" pitchFamily="18" charset="0"/>
              </a:rPr>
              <a:t>客户换还车时，结清租借车辆的金额，职员更新车辆状态，填写客户记录，更新工作记录。</a:t>
            </a:r>
            <a:endParaRPr lang="zh-CN" altLang="en-US" sz="200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dirty="0" smtClean="0"/>
              <a:t>5</a:t>
            </a:r>
            <a:r>
              <a:rPr lang="zh-CN" altLang="en-US" dirty="0" smtClean="0"/>
              <a:t>、</a:t>
            </a:r>
            <a:r>
              <a:rPr lang="en-US" altLang="zh-CN" dirty="0" smtClean="0"/>
              <a:t>ATM</a:t>
            </a:r>
            <a:r>
              <a:rPr lang="zh-CN" altLang="en-US" dirty="0"/>
              <a:t>自动取款机系统</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学习内容</a:t>
            </a:r>
            <a:endParaRPr lang="zh-CN" altLang="en-US"/>
          </a:p>
        </p:txBody>
      </p:sp>
      <p:sp>
        <p:nvSpPr>
          <p:cNvPr id="7171" name="Rectangle 3"/>
          <p:cNvSpPr>
            <a:spLocks noGrp="1" noChangeArrowheads="1"/>
          </p:cNvSpPr>
          <p:nvPr>
            <p:ph type="body" idx="1"/>
          </p:nvPr>
        </p:nvSpPr>
        <p:spPr/>
        <p:txBody>
          <a:bodyPr/>
          <a:lstStyle/>
          <a:p>
            <a:r>
              <a:rPr lang="zh-CN" altLang="en-US"/>
              <a:t>需求分析</a:t>
            </a:r>
            <a:endParaRPr lang="zh-CN" altLang="en-US"/>
          </a:p>
          <a:p>
            <a:r>
              <a:rPr lang="zh-CN" altLang="en-US"/>
              <a:t>创建系统用例模型</a:t>
            </a:r>
            <a:endParaRPr lang="zh-CN" altLang="en-US"/>
          </a:p>
          <a:p>
            <a:r>
              <a:rPr lang="zh-CN" altLang="en-US"/>
              <a:t>创建系统静态模型</a:t>
            </a:r>
            <a:endParaRPr lang="zh-CN" altLang="en-US"/>
          </a:p>
          <a:p>
            <a:r>
              <a:rPr lang="zh-CN" altLang="en-US"/>
              <a:t>创建系统动态模型</a:t>
            </a:r>
            <a:endParaRPr lang="zh-CN" altLang="en-US"/>
          </a:p>
          <a:p>
            <a:r>
              <a:rPr lang="zh-CN" altLang="en-US"/>
              <a:t> 创建系统部署模型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需求分析</a:t>
            </a:r>
            <a:endParaRPr lang="zh-CN" altLang="en-US"/>
          </a:p>
        </p:txBody>
      </p:sp>
      <p:sp>
        <p:nvSpPr>
          <p:cNvPr id="8195" name="Rectangle 3"/>
          <p:cNvSpPr>
            <a:spLocks noGrp="1" noChangeArrowheads="1"/>
          </p:cNvSpPr>
          <p:nvPr>
            <p:ph type="body" idx="1"/>
          </p:nvPr>
        </p:nvSpPr>
        <p:spPr>
          <a:xfrm>
            <a:off x="684213" y="2133600"/>
            <a:ext cx="7772400" cy="4114800"/>
          </a:xfrm>
        </p:spPr>
        <p:txBody>
          <a:bodyPr/>
          <a:lstStyle/>
          <a:p>
            <a:pPr>
              <a:lnSpc>
                <a:spcPct val="80000"/>
              </a:lnSpc>
            </a:pPr>
            <a:r>
              <a:rPr lang="en-US" altLang="zh-CN" sz="2000">
                <a:cs typeface="Times New Roman" panose="02020603050405020304" pitchFamily="18" charset="0"/>
              </a:rPr>
              <a:t>ATM</a:t>
            </a:r>
            <a:r>
              <a:rPr lang="zh-CN" altLang="en-US" sz="2000">
                <a:cs typeface="Times New Roman" panose="02020603050405020304" pitchFamily="18" charset="0"/>
              </a:rPr>
              <a:t>自动取款机是银行在银行营业大厅、超市、商业机构、机场、车站、码头和闹市区设置的一种小型机器，利用一张信用卡大小的胶卡上的磁带</a:t>
            </a:r>
            <a:r>
              <a:rPr lang="en-US" altLang="zh-CN" sz="2000">
                <a:cs typeface="Times New Roman" panose="02020603050405020304" pitchFamily="18" charset="0"/>
              </a:rPr>
              <a:t>〔</a:t>
            </a:r>
            <a:r>
              <a:rPr lang="zh-CN" altLang="en-US" sz="2000">
                <a:cs typeface="Times New Roman" panose="02020603050405020304" pitchFamily="18" charset="0"/>
              </a:rPr>
              <a:t>或芯片卡上的芯片</a:t>
            </a:r>
            <a:r>
              <a:rPr lang="en-US" altLang="zh-CN" sz="2000">
                <a:cs typeface="Times New Roman" panose="02020603050405020304" pitchFamily="18" charset="0"/>
              </a:rPr>
              <a:t>〕</a:t>
            </a:r>
            <a:r>
              <a:rPr lang="zh-CN" altLang="en-US" sz="2000">
                <a:cs typeface="Times New Roman" panose="02020603050405020304" pitchFamily="18" charset="0"/>
              </a:rPr>
              <a:t>记录客户的基本户口资料，让客户可以透过机器进行提款、存款、转帐等银行柜台服务。</a:t>
            </a:r>
            <a:r>
              <a:rPr lang="zh-CN" altLang="en-US"/>
              <a:t>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t>(1)</a:t>
            </a:r>
            <a:r>
              <a:rPr lang="zh-CN" altLang="en-US" sz="2000">
                <a:cs typeface="Times New Roman" panose="02020603050405020304" pitchFamily="18" charset="0"/>
              </a:rPr>
              <a:t>客户将银行卡插入读卡器，读卡器识别卡的真伪，并在显示器上提示输入密码。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(2)</a:t>
            </a:r>
            <a:r>
              <a:rPr lang="zh-CN" altLang="en-US" sz="2000">
                <a:cs typeface="Times New Roman" panose="02020603050405020304" pitchFamily="18" charset="0"/>
              </a:rPr>
              <a:t>客户通过键盘输入密码，取款机验证密码是否有效。如果密码错误提示错误信息，如果正确，提示客户进行选择操作的业务。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(3)</a:t>
            </a:r>
            <a:r>
              <a:rPr lang="zh-CN" altLang="en-US" sz="2000">
                <a:cs typeface="Times New Roman" panose="02020603050405020304" pitchFamily="18" charset="0"/>
              </a:rPr>
              <a:t>客户根据自己的需要可进行存款、取款、查询账户、转账、修改密码的操作。 </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(4)</a:t>
            </a:r>
            <a:r>
              <a:rPr lang="zh-CN" altLang="en-US" sz="2000">
                <a:cs typeface="Times New Roman" panose="02020603050405020304" pitchFamily="18" charset="0"/>
              </a:rPr>
              <a:t>在客户选择后显示器进行交互提示和操作确认等信息。</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(5) </a:t>
            </a:r>
            <a:r>
              <a:rPr lang="zh-CN" altLang="en-US" sz="2000">
                <a:cs typeface="Times New Roman" panose="02020603050405020304" pitchFamily="18" charset="0"/>
              </a:rPr>
              <a:t>操作完毕后，客户可自由选择打印或不打印凭条。</a:t>
            </a:r>
            <a:endParaRPr lang="zh-CN" altLang="en-US" sz="2000">
              <a:cs typeface="Times New Roman" panose="02020603050405020304" pitchFamily="18" charset="0"/>
            </a:endParaRPr>
          </a:p>
          <a:p>
            <a:pPr>
              <a:lnSpc>
                <a:spcPct val="80000"/>
              </a:lnSpc>
              <a:buFont typeface="Wingdings" panose="05000000000000000000" pitchFamily="2" charset="2"/>
              <a:buNone/>
            </a:pPr>
            <a:r>
              <a:rPr lang="en-US" altLang="zh-CN" sz="2000">
                <a:cs typeface="Times New Roman" panose="02020603050405020304" pitchFamily="18" charset="0"/>
              </a:rPr>
              <a:t>(6)</a:t>
            </a:r>
            <a:r>
              <a:rPr lang="zh-CN" altLang="en-US" sz="2000">
                <a:cs typeface="Times New Roman" panose="02020603050405020304" pitchFamily="18" charset="0"/>
              </a:rPr>
              <a:t>银行职员可进行对</a:t>
            </a:r>
            <a:r>
              <a:rPr lang="en-US" altLang="zh-CN" sz="2000">
                <a:cs typeface="Times New Roman" panose="02020603050405020304" pitchFamily="18" charset="0"/>
              </a:rPr>
              <a:t>ATM</a:t>
            </a:r>
            <a:r>
              <a:rPr lang="zh-CN" altLang="en-US" sz="2000">
                <a:cs typeface="Times New Roman" panose="02020603050405020304" pitchFamily="18" charset="0"/>
              </a:rPr>
              <a:t>自动取款机的硬件维护和添加现金的操作。</a:t>
            </a:r>
            <a:r>
              <a:rPr lang="zh-CN" altLang="en-US" sz="2000"/>
              <a:t> </a:t>
            </a:r>
            <a:endParaRPr lang="zh-CN" altLang="en-US" sz="2000"/>
          </a:p>
          <a:p>
            <a:pPr>
              <a:lnSpc>
                <a:spcPct val="80000"/>
              </a:lnSpc>
              <a:buFont typeface="Wingdings" panose="05000000000000000000" pitchFamily="2" charset="2"/>
              <a:buNone/>
            </a:pPr>
            <a:endParaRPr lang="zh-CN" altLang="en-US" sz="2000"/>
          </a:p>
          <a:p>
            <a:pPr>
              <a:lnSpc>
                <a:spcPct val="80000"/>
              </a:lnSpc>
              <a:buFont typeface="Wingdings" panose="05000000000000000000" pitchFamily="2" charset="2"/>
              <a:buNone/>
            </a:pPr>
            <a:endParaRPr lang="en-US" altLang="zh-C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altLang="zh-CN" sz="4800" dirty="0" smtClean="0"/>
              <a:t>1 </a:t>
            </a:r>
            <a:r>
              <a:rPr lang="zh-CN" altLang="en-US" sz="4800" dirty="0" smtClean="0"/>
              <a:t>、考试</a:t>
            </a:r>
            <a:r>
              <a:rPr lang="zh-CN" altLang="en-US" sz="4800" dirty="0"/>
              <a:t>成绩</a:t>
            </a:r>
            <a:r>
              <a:rPr lang="zh-CN" altLang="en-US" sz="4800" dirty="0" smtClean="0"/>
              <a:t>管理系统</a:t>
            </a:r>
            <a:br>
              <a:rPr lang="en-US" altLang="zh-CN" sz="4800" dirty="0" smtClean="0"/>
            </a:br>
            <a:endParaRPr lang="zh-CN" altLang="en-US"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学习内容</a:t>
            </a:r>
            <a:endParaRPr lang="zh-CN" altLang="en-US"/>
          </a:p>
        </p:txBody>
      </p:sp>
      <p:sp>
        <p:nvSpPr>
          <p:cNvPr id="7171" name="Rectangle 3"/>
          <p:cNvSpPr>
            <a:spLocks noGrp="1" noChangeArrowheads="1"/>
          </p:cNvSpPr>
          <p:nvPr>
            <p:ph type="body" idx="1"/>
          </p:nvPr>
        </p:nvSpPr>
        <p:spPr/>
        <p:txBody>
          <a:bodyPr/>
          <a:lstStyle/>
          <a:p>
            <a:r>
              <a:rPr lang="zh-CN" altLang="en-US"/>
              <a:t>需求分析</a:t>
            </a:r>
            <a:endParaRPr lang="zh-CN" altLang="en-US"/>
          </a:p>
          <a:p>
            <a:r>
              <a:rPr lang="zh-CN" altLang="en-US"/>
              <a:t>创建系统用例模型</a:t>
            </a:r>
            <a:endParaRPr lang="zh-CN" altLang="en-US"/>
          </a:p>
          <a:p>
            <a:r>
              <a:rPr lang="zh-CN" altLang="en-US"/>
              <a:t>创建系统静态模型</a:t>
            </a:r>
            <a:endParaRPr lang="zh-CN" altLang="en-US"/>
          </a:p>
          <a:p>
            <a:r>
              <a:rPr lang="zh-CN" altLang="en-US"/>
              <a:t>创建系统动态模型</a:t>
            </a:r>
            <a:endParaRPr lang="zh-CN" altLang="en-US"/>
          </a:p>
          <a:p>
            <a:r>
              <a:rPr lang="zh-CN" altLang="en-US"/>
              <a:t> 创建系统部署模型</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需求分析</a:t>
            </a:r>
            <a:endParaRPr lang="zh-CN" altLang="en-US"/>
          </a:p>
        </p:txBody>
      </p:sp>
      <p:sp>
        <p:nvSpPr>
          <p:cNvPr id="8195" name="Rectangle 3"/>
          <p:cNvSpPr>
            <a:spLocks noGrp="1" noChangeArrowheads="1"/>
          </p:cNvSpPr>
          <p:nvPr>
            <p:ph type="body" idx="1"/>
          </p:nvPr>
        </p:nvSpPr>
        <p:spPr>
          <a:xfrm>
            <a:off x="971550" y="1989138"/>
            <a:ext cx="7772400" cy="4114800"/>
          </a:xfrm>
        </p:spPr>
        <p:txBody>
          <a:bodyPr/>
          <a:lstStyle/>
          <a:p>
            <a:pPr>
              <a:lnSpc>
                <a:spcPct val="80000"/>
              </a:lnSpc>
            </a:pPr>
            <a:r>
              <a:rPr lang="zh-CN" altLang="en-US" sz="2000"/>
              <a:t>考试成绩管理系统是举行成人高考、自学考试等成人高校对每个参与考试的学员成绩进行综合管理的一个系统。本系统的功能性需求如下：</a:t>
            </a:r>
            <a:endParaRPr lang="zh-CN" altLang="en-US" sz="2000"/>
          </a:p>
          <a:p>
            <a:pPr>
              <a:lnSpc>
                <a:spcPct val="80000"/>
              </a:lnSpc>
              <a:buFont typeface="Wingdings" panose="05000000000000000000" pitchFamily="2" charset="2"/>
              <a:buNone/>
            </a:pPr>
            <a:r>
              <a:rPr lang="en-US" altLang="zh-CN" sz="2000"/>
              <a:t>(1) </a:t>
            </a:r>
            <a:r>
              <a:rPr lang="zh-CN" altLang="en-US" sz="2000"/>
              <a:t>学员报名参加相应的科目考试，通过考试成绩管理系统办理考试报名手续，并产生相应的考试编号。</a:t>
            </a:r>
            <a:endParaRPr lang="zh-CN" altLang="en-US" sz="2000"/>
          </a:p>
          <a:p>
            <a:pPr>
              <a:lnSpc>
                <a:spcPct val="80000"/>
              </a:lnSpc>
              <a:buFont typeface="Wingdings" panose="05000000000000000000" pitchFamily="2" charset="2"/>
              <a:buNone/>
            </a:pPr>
            <a:r>
              <a:rPr lang="en-US" altLang="zh-CN" sz="2000"/>
              <a:t>(2) </a:t>
            </a:r>
            <a:r>
              <a:rPr lang="zh-CN" altLang="en-US" sz="2000"/>
              <a:t>每次考试完毕后，系统管理员及时将参加考试学员的考试最终成绩输入到考试成绩管理系统中。</a:t>
            </a:r>
            <a:endParaRPr lang="zh-CN" altLang="en-US" sz="2000"/>
          </a:p>
          <a:p>
            <a:pPr>
              <a:lnSpc>
                <a:spcPct val="80000"/>
              </a:lnSpc>
              <a:buFont typeface="Wingdings" panose="05000000000000000000" pitchFamily="2" charset="2"/>
              <a:buNone/>
            </a:pPr>
            <a:r>
              <a:rPr lang="en-US" altLang="zh-CN" sz="2000"/>
              <a:t>(3) </a:t>
            </a:r>
            <a:r>
              <a:rPr lang="zh-CN" altLang="en-US" sz="2000"/>
              <a:t>考试成绩管理系统可以供学员和系统管理人员查询考试的成绩，学员可以根据自己的考试编号查询成绩，系统管理人员可以根据自己的编号查询成绩。</a:t>
            </a:r>
            <a:endParaRPr lang="zh-CN" altLang="en-US" sz="2000"/>
          </a:p>
          <a:p>
            <a:pPr>
              <a:lnSpc>
                <a:spcPct val="80000"/>
              </a:lnSpc>
              <a:buFont typeface="Wingdings" panose="05000000000000000000" pitchFamily="2" charset="2"/>
              <a:buNone/>
            </a:pPr>
            <a:r>
              <a:rPr lang="en-US" altLang="zh-CN" sz="2000"/>
              <a:t>(4) </a:t>
            </a:r>
            <a:r>
              <a:rPr lang="zh-CN" altLang="en-US" sz="2000"/>
              <a:t>系统管理人员可以根据自己的权限通过考试成绩管理系统添加，删除，修改各种数据库中的数据。</a:t>
            </a:r>
            <a:endParaRPr lang="zh-CN" altLang="en-US" sz="2000"/>
          </a:p>
          <a:p>
            <a:pPr>
              <a:lnSpc>
                <a:spcPct val="80000"/>
              </a:lnSpc>
              <a:buFont typeface="Wingdings" panose="05000000000000000000" pitchFamily="2" charset="2"/>
              <a:buNone/>
            </a:pPr>
            <a:r>
              <a:rPr lang="en-US" altLang="zh-CN" sz="2000"/>
              <a:t>(5) </a:t>
            </a:r>
            <a:r>
              <a:rPr lang="zh-CN" altLang="en-US" sz="2000"/>
              <a:t>考试成绩管理系统能够根据数据库中的学员考试成绩，自动加以分类统计，进行排序显示。</a:t>
            </a:r>
            <a:endParaRPr lang="zh-CN" alt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800" dirty="0" smtClean="0"/>
              <a:t>2</a:t>
            </a:r>
            <a:r>
              <a:rPr lang="zh-CN" altLang="en-US" sz="4800" dirty="0" smtClean="0"/>
              <a:t>、高校</a:t>
            </a:r>
            <a:r>
              <a:rPr lang="zh-CN" altLang="en-US" sz="4800" dirty="0"/>
              <a:t>教材管理系统</a:t>
            </a:r>
            <a:endParaRPr lang="zh-CN" altLang="en-US" sz="4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学习内容</a:t>
            </a:r>
            <a:endParaRPr lang="zh-CN" altLang="en-US"/>
          </a:p>
        </p:txBody>
      </p:sp>
      <p:sp>
        <p:nvSpPr>
          <p:cNvPr id="7171" name="Rectangle 3"/>
          <p:cNvSpPr>
            <a:spLocks noGrp="1" noChangeArrowheads="1"/>
          </p:cNvSpPr>
          <p:nvPr>
            <p:ph type="body" idx="1"/>
          </p:nvPr>
        </p:nvSpPr>
        <p:spPr/>
        <p:txBody>
          <a:bodyPr/>
          <a:lstStyle/>
          <a:p>
            <a:r>
              <a:rPr lang="zh-CN" altLang="en-US"/>
              <a:t>需求分析</a:t>
            </a:r>
            <a:endParaRPr lang="zh-CN" altLang="en-US"/>
          </a:p>
          <a:p>
            <a:r>
              <a:rPr lang="zh-CN" altLang="en-US"/>
              <a:t>创建系统用例模型</a:t>
            </a:r>
            <a:endParaRPr lang="zh-CN" altLang="en-US"/>
          </a:p>
          <a:p>
            <a:r>
              <a:rPr lang="zh-CN" altLang="en-US"/>
              <a:t>创建系统静态模型</a:t>
            </a:r>
            <a:endParaRPr lang="zh-CN" altLang="en-US"/>
          </a:p>
          <a:p>
            <a:r>
              <a:rPr lang="zh-CN" altLang="en-US"/>
              <a:t>创建系统动态模型</a:t>
            </a:r>
            <a:endParaRPr lang="zh-CN" altLang="en-US"/>
          </a:p>
          <a:p>
            <a:r>
              <a:rPr lang="zh-CN" altLang="en-US"/>
              <a:t> 创建系统部署模型</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需求分析</a:t>
            </a:r>
            <a:endParaRPr lang="zh-CN" altLang="en-US"/>
          </a:p>
        </p:txBody>
      </p:sp>
      <p:sp>
        <p:nvSpPr>
          <p:cNvPr id="8195" name="Rectangle 3"/>
          <p:cNvSpPr>
            <a:spLocks noGrp="1" noChangeArrowheads="1"/>
          </p:cNvSpPr>
          <p:nvPr>
            <p:ph type="body" idx="1"/>
          </p:nvPr>
        </p:nvSpPr>
        <p:spPr>
          <a:xfrm>
            <a:off x="684213" y="2133600"/>
            <a:ext cx="7772400" cy="4114800"/>
          </a:xfrm>
        </p:spPr>
        <p:txBody>
          <a:bodyPr/>
          <a:lstStyle/>
          <a:p>
            <a:pPr>
              <a:lnSpc>
                <a:spcPct val="80000"/>
              </a:lnSpc>
            </a:pPr>
            <a:r>
              <a:rPr lang="zh-CN" altLang="en-US" sz="2000"/>
              <a:t>随着高等学校扩大招生情况的出现，每一个高校需要处理的各种教材的数量逐年倍增。如何改变低效率的原始教材管理方式，成为摆在高校管理人员面前的一个重要课题。而建立高效的教材管理系统就是一个解决此根本问题的思路这里为读者介绍一个高校教材管理系统的建模实例。</a:t>
            </a:r>
            <a:endParaRPr lang="zh-CN" altLang="en-US" sz="2000"/>
          </a:p>
          <a:p>
            <a:pPr>
              <a:lnSpc>
                <a:spcPct val="80000"/>
              </a:lnSpc>
              <a:buFont typeface="Wingdings" panose="05000000000000000000" pitchFamily="2" charset="2"/>
              <a:buNone/>
            </a:pPr>
            <a:r>
              <a:rPr lang="en-US" altLang="zh-CN" sz="2000"/>
              <a:t>(1)</a:t>
            </a:r>
            <a:r>
              <a:rPr lang="zh-CN" altLang="en-US" sz="2000"/>
              <a:t>高校的每个学生使用自己的姓名和学号登陆系统之后，可以查询自己每个学期的教材使用情况，也能够查询自己的教材费用。</a:t>
            </a:r>
            <a:endParaRPr lang="zh-CN" altLang="en-US" sz="2000"/>
          </a:p>
          <a:p>
            <a:pPr>
              <a:lnSpc>
                <a:spcPct val="80000"/>
              </a:lnSpc>
              <a:buFont typeface="Wingdings" panose="05000000000000000000" pitchFamily="2" charset="2"/>
              <a:buNone/>
            </a:pPr>
            <a:r>
              <a:rPr lang="en-US" altLang="zh-CN" sz="2000"/>
              <a:t>(2)</a:t>
            </a:r>
            <a:r>
              <a:rPr lang="zh-CN" altLang="en-US" sz="2000"/>
              <a:t>高校的每个老师使用自己的姓名和密码登陆系统后，能够查询自己教材的使用情况，也可查询自己的教材费用（供报销用）。</a:t>
            </a:r>
            <a:endParaRPr lang="zh-CN" altLang="en-US" sz="2000"/>
          </a:p>
          <a:p>
            <a:pPr>
              <a:lnSpc>
                <a:spcPct val="80000"/>
              </a:lnSpc>
              <a:buFont typeface="Wingdings" panose="05000000000000000000" pitchFamily="2" charset="2"/>
              <a:buNone/>
            </a:pPr>
            <a:r>
              <a:rPr lang="en-US" altLang="zh-CN" sz="2000"/>
              <a:t>(3)</a:t>
            </a:r>
            <a:r>
              <a:rPr lang="zh-CN" altLang="en-US" sz="2000"/>
              <a:t>系统管理员通过用户名和密码登陆系统后</a:t>
            </a:r>
            <a:r>
              <a:rPr lang="en-US" altLang="zh-CN" sz="2000"/>
              <a:t>,</a:t>
            </a:r>
            <a:r>
              <a:rPr lang="zh-CN" altLang="en-US" sz="2000"/>
              <a:t>能够输入教材订购计划</a:t>
            </a:r>
            <a:r>
              <a:rPr lang="en-US" altLang="zh-CN" sz="2000"/>
              <a:t>,</a:t>
            </a:r>
            <a:r>
              <a:rPr lang="zh-CN" altLang="en-US" sz="2000"/>
              <a:t>生成订购单</a:t>
            </a:r>
            <a:r>
              <a:rPr lang="en-US" altLang="zh-CN" sz="2000"/>
              <a:t>,</a:t>
            </a:r>
            <a:r>
              <a:rPr lang="zh-CN" altLang="en-US" sz="2000"/>
              <a:t>统计各个班级教材费用和教材使用情况</a:t>
            </a:r>
            <a:r>
              <a:rPr lang="en-US" altLang="zh-CN" sz="2000"/>
              <a:t>,</a:t>
            </a:r>
            <a:r>
              <a:rPr lang="zh-CN" altLang="en-US" sz="2000"/>
              <a:t>同时，还可以更新删除学生</a:t>
            </a:r>
            <a:r>
              <a:rPr lang="en-US" altLang="zh-CN" sz="2000"/>
              <a:t>﹑</a:t>
            </a:r>
            <a:r>
              <a:rPr lang="zh-CN" altLang="en-US" sz="2000"/>
              <a:t>教师</a:t>
            </a:r>
            <a:r>
              <a:rPr lang="en-US" altLang="zh-CN" sz="2000"/>
              <a:t>﹑</a:t>
            </a:r>
            <a:r>
              <a:rPr lang="zh-CN" altLang="en-US" sz="2000"/>
              <a:t>教材等各类信息。</a:t>
            </a:r>
            <a:endParaRPr lang="zh-CN" altLang="en-US" sz="2000"/>
          </a:p>
          <a:p>
            <a:pPr>
              <a:lnSpc>
                <a:spcPct val="80000"/>
              </a:lnSpc>
              <a:buFont typeface="Wingdings" panose="05000000000000000000" pitchFamily="2" charset="2"/>
              <a:buNone/>
            </a:pPr>
            <a:endParaRPr lang="en-US" altLang="zh-CN" sz="2000">
              <a:solidFill>
                <a:schemeClr val="folHlink"/>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800" dirty="0" smtClean="0"/>
              <a:t>3</a:t>
            </a:r>
            <a:r>
              <a:rPr lang="zh-CN" altLang="en-US" sz="4800" dirty="0" smtClean="0"/>
              <a:t>、网上</a:t>
            </a:r>
            <a:r>
              <a:rPr lang="zh-CN" altLang="en-US" sz="4800" dirty="0"/>
              <a:t>教学系统</a:t>
            </a:r>
            <a:endParaRPr lang="zh-CN" altLang="en-US" sz="4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学习内容</a:t>
            </a:r>
            <a:endParaRPr lang="zh-CN" altLang="en-US"/>
          </a:p>
        </p:txBody>
      </p:sp>
      <p:sp>
        <p:nvSpPr>
          <p:cNvPr id="7171" name="Rectangle 3"/>
          <p:cNvSpPr>
            <a:spLocks noGrp="1" noChangeArrowheads="1"/>
          </p:cNvSpPr>
          <p:nvPr>
            <p:ph type="body" idx="1"/>
          </p:nvPr>
        </p:nvSpPr>
        <p:spPr/>
        <p:txBody>
          <a:bodyPr/>
          <a:lstStyle/>
          <a:p>
            <a:r>
              <a:rPr lang="zh-CN" altLang="en-US"/>
              <a:t>需求分析</a:t>
            </a:r>
            <a:endParaRPr lang="zh-CN" altLang="en-US"/>
          </a:p>
          <a:p>
            <a:r>
              <a:rPr lang="zh-CN" altLang="en-US"/>
              <a:t>创建系统用例模型</a:t>
            </a:r>
            <a:endParaRPr lang="zh-CN" altLang="en-US"/>
          </a:p>
          <a:p>
            <a:r>
              <a:rPr lang="zh-CN" altLang="en-US"/>
              <a:t>创建系统静态模型</a:t>
            </a:r>
            <a:endParaRPr lang="zh-CN" altLang="en-US"/>
          </a:p>
          <a:p>
            <a:r>
              <a:rPr lang="zh-CN" altLang="en-US"/>
              <a:t>创建系统动态模型</a:t>
            </a:r>
            <a:endParaRPr lang="zh-CN" altLang="en-US"/>
          </a:p>
          <a:p>
            <a:r>
              <a:rPr lang="zh-CN" altLang="en-US"/>
              <a:t> 创建系统部署模型</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1876</Words>
  <Application>WPS 演示</Application>
  <PresentationFormat>全屏显示(4:3)</PresentationFormat>
  <Paragraphs>102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宋体</vt:lpstr>
      <vt:lpstr>Wingdings</vt:lpstr>
      <vt:lpstr>Times New Roman</vt:lpstr>
      <vt:lpstr>Calibri</vt:lpstr>
      <vt:lpstr>微软雅黑</vt:lpstr>
      <vt:lpstr>Arial Unicode MS</vt:lpstr>
      <vt:lpstr>Office 主题</vt:lpstr>
      <vt:lpstr>PowerPoint 演示文稿</vt:lpstr>
      <vt:lpstr>1 、考试成绩管理系统 </vt:lpstr>
      <vt:lpstr>学习内容</vt:lpstr>
      <vt:lpstr>需求分析</vt:lpstr>
      <vt:lpstr>2、高校教材管理系统</vt:lpstr>
      <vt:lpstr>学习内容</vt:lpstr>
      <vt:lpstr>需求分析</vt:lpstr>
      <vt:lpstr>3、网上教学系统</vt:lpstr>
      <vt:lpstr>学习内容</vt:lpstr>
      <vt:lpstr>需求分析</vt:lpstr>
      <vt:lpstr>4、汽车租赁系统</vt:lpstr>
      <vt:lpstr>学习内容</vt:lpstr>
      <vt:lpstr>需求分析</vt:lpstr>
      <vt:lpstr>5、ATM自动取款机系统</vt:lpstr>
      <vt:lpstr>学习内容</vt:lpstr>
      <vt:lpstr>需求分析</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考试成绩管理系统</dc:title>
  <dc:creator>Administrator</dc:creator>
  <cp:lastModifiedBy>zjf</cp:lastModifiedBy>
  <cp:revision>10</cp:revision>
  <dcterms:created xsi:type="dcterms:W3CDTF">2019-03-14T06:35:00Z</dcterms:created>
  <dcterms:modified xsi:type="dcterms:W3CDTF">2021-04-12T03:48:50Z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EFBF2F49440C470585CA9348F1C2BAF7</vt:lpwstr>
  </property>
  <property fmtid="{D5CDD505-2E9C-101B-9397-08002B2CF9AE}" pid="3" name="KSOProductBuildVer">
    <vt:lpwstr>2052-11.1.0.10356</vt:lpwstr>
  </property>
</Properties>
</file>