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03" r:id="rId3"/>
    <p:sldId id="404" r:id="rId4"/>
    <p:sldId id="405" r:id="rId5"/>
    <p:sldId id="406" r:id="rId6"/>
    <p:sldId id="407" r:id="rId7"/>
    <p:sldId id="353" r:id="rId8"/>
    <p:sldId id="293" r:id="rId9"/>
    <p:sldId id="336" r:id="rId10"/>
    <p:sldId id="339" r:id="rId11"/>
    <p:sldId id="294" r:id="rId12"/>
    <p:sldId id="337" r:id="rId13"/>
    <p:sldId id="352" r:id="rId14"/>
    <p:sldId id="340" r:id="rId15"/>
    <p:sldId id="341" r:id="rId16"/>
    <p:sldId id="351" r:id="rId17"/>
    <p:sldId id="347" r:id="rId18"/>
    <p:sldId id="350" r:id="rId19"/>
    <p:sldId id="331" r:id="rId20"/>
    <p:sldId id="319" r:id="rId21"/>
    <p:sldId id="329" r:id="rId22"/>
    <p:sldId id="330" r:id="rId23"/>
    <p:sldId id="425" r:id="rId24"/>
    <p:sldId id="424" r:id="rId2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3" d="100"/>
          <a:sy n="63" d="100"/>
        </p:scale>
        <p:origin x="-1032"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ln>
        </p:spPr>
        <p:txBody>
          <a:bodyPr/>
          <a:lstStyle/>
          <a:p>
            <a:pPr>
              <a:defRPr/>
            </a:pPr>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ln>
          <a:effectLst/>
        </p:spPr>
        <p:txBody>
          <a:bodyPr/>
          <a:lstStyle/>
          <a:p>
            <a:pPr>
              <a:defRPr/>
            </a:pPr>
            <a:endParaRPr lang="zh-CN" altLang="en-US"/>
          </a:p>
        </p:txBody>
      </p:sp>
      <p:sp>
        <p:nvSpPr>
          <p:cNvPr id="8194"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smtClean="0"/>
              <a:t>单击此处编辑母版标题样式</a:t>
            </a:r>
            <a:endParaRPr lang="zh-CN" altLang="en-US"/>
          </a:p>
        </p:txBody>
      </p:sp>
      <p:sp>
        <p:nvSpPr>
          <p:cNvPr id="8195"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zh-CN" altLang="en-US" smtClean="0"/>
              <a:t>单击此处编辑母版副标题样式</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626E161E-FCAC-4850-9161-AAFD3D60AABB}"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2B981FFB-D3AF-44DC-A0F2-20081D811A82}"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C44F4296-E059-403C-BC2F-1DF6DAA9367F}"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表格占位符 2"/>
          <p:cNvSpPr>
            <a:spLocks noGrp="1"/>
          </p:cNvSpPr>
          <p:nvPr>
            <p:ph type="tbl" idx="1" hasCustomPrompt="1"/>
          </p:nvPr>
        </p:nvSpPr>
        <p:spPr>
          <a:xfrm>
            <a:off x="457200" y="1600200"/>
            <a:ext cx="8229600" cy="4530725"/>
          </a:xfrm>
        </p:spPr>
        <p:txBody>
          <a:bodyPr/>
          <a:lstStyle/>
          <a:p>
            <a:pPr lvl="0"/>
            <a:r>
              <a:rPr lang="zh-CN" altLang="en-US" noProof="0" smtClean="0"/>
              <a:t>单击图标添加表格</a:t>
            </a:r>
            <a:endParaRPr lang="zh-CN" altLang="en-US" noProof="0"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DC89210-A41D-4502-8321-540B91A803AC}"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491B8B12-CE8C-4C71-ADBD-FE66632E8659}"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2E9B428A-743F-4527-9F72-9B5F61DB5A5F}"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0FF5330-4CA4-4EF7-94AC-DBDF4D2BC6DB}"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28234E12-2B39-4CC8-A2A8-F874CE3ED248}"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F6A92DEB-957D-44A4-8DC3-3BACB32491C9}"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18455193-E50D-45B8-8C16-92525F4D4414}"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58E2D5D9-8783-4808-85D6-B7353290CFD4}"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46DBC21B-0F4D-4D94-90F9-793BBB991002}"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A60C01DC-C0C2-4DF5-89A3-A476DEED7563}"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7813"/>
            <a:ext cx="8229600" cy="1139825"/>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单击此处编辑母版标题样式</a:t>
            </a:r>
            <a:endParaRPr lang="zh-CN" altLang="en-US" smtClean="0"/>
          </a:p>
        </p:txBody>
      </p:sp>
      <p:sp>
        <p:nvSpPr>
          <p:cNvPr id="7171" name="Rectangle 3"/>
          <p:cNvSpPr>
            <a:spLocks noGrp="1" noChangeArrowheads="1"/>
          </p:cNvSpPr>
          <p:nvPr>
            <p:ph type="body" idx="1"/>
          </p:nvPr>
        </p:nvSpPr>
        <p:spPr bwMode="auto">
          <a:xfrm>
            <a:off x="457200" y="1600200"/>
            <a:ext cx="8229600" cy="4530725"/>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7172"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mj-lt"/>
              </a:defRPr>
            </a:lvl1pPr>
          </a:lstStyle>
          <a:p>
            <a:pPr>
              <a:defRPr/>
            </a:pPr>
            <a:endParaRPr lang="en-US" altLang="zh-CN"/>
          </a:p>
        </p:txBody>
      </p:sp>
      <p:sp>
        <p:nvSpPr>
          <p:cNvPr id="7173"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200">
                <a:latin typeface="+mj-lt"/>
              </a:defRPr>
            </a:lvl1pPr>
          </a:lstStyle>
          <a:p>
            <a:pPr>
              <a:defRPr/>
            </a:pPr>
            <a:endParaRPr lang="en-US" altLang="zh-CN"/>
          </a:p>
        </p:txBody>
      </p:sp>
      <p:sp>
        <p:nvSpPr>
          <p:cNvPr id="7174"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mj-lt"/>
              </a:defRPr>
            </a:lvl1pPr>
          </a:lstStyle>
          <a:p>
            <a:pPr>
              <a:defRPr/>
            </a:pPr>
            <a:fld id="{EE39B77E-2BF3-410A-9E2A-94C91622D1FB}" type="slidenum">
              <a:rPr lang="en-US" altLang="zh-CN"/>
            </a:fld>
            <a:endParaRPr lang="en-US" altLang="zh-CN"/>
          </a:p>
        </p:txBody>
      </p:sp>
      <p:sp>
        <p:nvSpPr>
          <p:cNvPr id="7175"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ln>
        </p:spPr>
        <p:txBody>
          <a:bodyPr/>
          <a:lstStyle/>
          <a:p>
            <a:pPr>
              <a:defRPr/>
            </a:pPr>
            <a:endParaRPr lang="zh-CN" altLang="en-US"/>
          </a:p>
        </p:txBody>
      </p:sp>
      <p:sp>
        <p:nvSpPr>
          <p:cNvPr id="7176" name="Line 8"/>
          <p:cNvSpPr>
            <a:spLocks noChangeShapeType="1"/>
          </p:cNvSpPr>
          <p:nvPr/>
        </p:nvSpPr>
        <p:spPr bwMode="auto">
          <a:xfrm>
            <a:off x="457200" y="6172200"/>
            <a:ext cx="8229600" cy="0"/>
          </a:xfrm>
          <a:prstGeom prst="line">
            <a:avLst/>
          </a:prstGeom>
          <a:noFill/>
          <a:ln w="19050">
            <a:solidFill>
              <a:schemeClr val="accent1"/>
            </a:solidFill>
            <a:round/>
          </a:ln>
          <a:effectLst/>
        </p:spPr>
        <p:txBody>
          <a:body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1" fontAlgn="base" hangingPunct="1">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1" fontAlgn="base" hangingPunct="1">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1" fontAlgn="base" hangingPunct="1">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381000" y="1581150"/>
            <a:ext cx="8686800" cy="2076450"/>
          </a:xfrm>
        </p:spPr>
        <p:txBody>
          <a:bodyPr/>
          <a:lstStyle/>
          <a:p>
            <a:pPr algn="ctr" eaLnBrk="1" hangingPunct="1"/>
            <a:br>
              <a:rPr lang="en-US" altLang="zh-CN" sz="4800" dirty="0" smtClean="0"/>
            </a:br>
            <a:r>
              <a:rPr lang="zh-CN" altLang="en-US" sz="3600" dirty="0" smtClean="0"/>
              <a:t>需求工程作业一</a:t>
            </a:r>
            <a:br>
              <a:rPr lang="zh-CN" altLang="en-US" sz="3600" dirty="0" smtClean="0"/>
            </a:br>
            <a:r>
              <a:rPr lang="zh-CN" altLang="en-US" sz="3600" dirty="0" smtClean="0"/>
              <a:t>需求获取</a:t>
            </a:r>
            <a:endParaRPr lang="zh-CN" altLang="en-US" sz="3600" dirty="0" smtClean="0">
              <a:solidFill>
                <a:srgbClr val="FC2508"/>
              </a:solidFill>
            </a:endParaRPr>
          </a:p>
        </p:txBody>
      </p:sp>
      <p:sp>
        <p:nvSpPr>
          <p:cNvPr id="9219" name="Rectangle 3"/>
          <p:cNvSpPr>
            <a:spLocks noGrp="1" noChangeArrowheads="1"/>
          </p:cNvSpPr>
          <p:nvPr>
            <p:ph type="subTitle" idx="1"/>
          </p:nvPr>
        </p:nvSpPr>
        <p:spPr>
          <a:xfrm>
            <a:off x="1371600" y="4419600"/>
            <a:ext cx="6553200" cy="1752600"/>
          </a:xfrm>
        </p:spPr>
        <p:txBody>
          <a:bodyPr/>
          <a:lstStyle/>
          <a:p>
            <a:pPr algn="ctr" eaLnBrk="1" hangingPunct="1"/>
            <a:endParaRPr lang="zh-CN" alt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293799"/>
          </a:xfrm>
        </p:spPr>
        <p:txBody>
          <a:bodyPr/>
          <a:lstStyle/>
          <a:p>
            <a:r>
              <a:rPr lang="en-US" dirty="0" smtClean="0">
                <a:solidFill>
                  <a:schemeClr val="tx1"/>
                </a:solidFill>
                <a:latin typeface="+mn-lt"/>
                <a:ea typeface="+mn-ea"/>
                <a:cs typeface="+mn-cs"/>
              </a:rPr>
              <a:t>5</a:t>
            </a:r>
            <a:r>
              <a:rPr lang="zh-CN" dirty="0" smtClean="0">
                <a:solidFill>
                  <a:schemeClr val="tx1"/>
                </a:solidFill>
                <a:latin typeface="+mn-lt"/>
                <a:ea typeface="+mn-ea"/>
                <a:cs typeface="+mn-cs"/>
              </a:rPr>
              <a:t>、需求获取活动包括那几个部分，并对每一部分活动作简要解释？</a:t>
            </a:r>
            <a:br>
              <a:rPr lang="zh-CN" dirty="0" smtClean="0">
                <a:solidFill>
                  <a:schemeClr val="tx1"/>
                </a:solidFill>
                <a:latin typeface="+mn-lt"/>
                <a:ea typeface="+mn-ea"/>
                <a:cs typeface="+mn-cs"/>
              </a:rPr>
            </a:br>
            <a:endParaRPr lang="zh-CN" altLang="en-US" dirty="0"/>
          </a:p>
        </p:txBody>
      </p:sp>
      <p:sp>
        <p:nvSpPr>
          <p:cNvPr id="3" name="内容占位符 2"/>
          <p:cNvSpPr>
            <a:spLocks noGrp="1"/>
          </p:cNvSpPr>
          <p:nvPr>
            <p:ph idx="1"/>
          </p:nvPr>
        </p:nvSpPr>
        <p:spPr>
          <a:xfrm>
            <a:off x="500034" y="1928803"/>
            <a:ext cx="8229600" cy="3571900"/>
          </a:xfrm>
        </p:spPr>
        <p:txBody>
          <a:bodyPr/>
          <a:lstStyle/>
          <a:p>
            <a:pPr>
              <a:buNone/>
            </a:pPr>
            <a:r>
              <a:rPr lang="zh-CN" dirty="0" smtClean="0">
                <a:solidFill>
                  <a:schemeClr val="tx1"/>
                </a:solidFill>
                <a:latin typeface="+mn-lt"/>
                <a:ea typeface="+mn-ea"/>
                <a:cs typeface="+mn-cs"/>
              </a:rPr>
              <a:t>答：</a:t>
            </a:r>
            <a:r>
              <a:rPr lang="en-US" dirty="0" smtClean="0">
                <a:solidFill>
                  <a:schemeClr val="tx1"/>
                </a:solidFill>
                <a:latin typeface="+mn-lt"/>
                <a:ea typeface="+mn-ea"/>
                <a:cs typeface="+mn-cs"/>
              </a:rPr>
              <a:t>1</a:t>
            </a:r>
            <a:r>
              <a:rPr lang="zh-CN" altLang="en-US" dirty="0" smtClean="0">
                <a:solidFill>
                  <a:schemeClr val="tx1"/>
                </a:solidFill>
                <a:latin typeface="+mn-lt"/>
                <a:ea typeface="+mn-ea"/>
                <a:cs typeface="+mn-cs"/>
              </a:rPr>
              <a:t>）</a:t>
            </a:r>
            <a:r>
              <a:rPr lang="zh-CN" dirty="0" smtClean="0">
                <a:solidFill>
                  <a:schemeClr val="tx1"/>
                </a:solidFill>
                <a:latin typeface="+mn-lt"/>
                <a:ea typeface="+mn-ea"/>
                <a:cs typeface="+mn-cs"/>
              </a:rPr>
              <a:t>、确定获取信息的内容</a:t>
            </a:r>
            <a:endParaRPr lang="zh-CN" dirty="0" smtClean="0">
              <a:solidFill>
                <a:schemeClr val="tx1"/>
              </a:solidFill>
              <a:latin typeface="+mn-lt"/>
              <a:ea typeface="+mn-ea"/>
              <a:cs typeface="+mn-cs"/>
            </a:endParaRPr>
          </a:p>
          <a:p>
            <a:pPr>
              <a:buNone/>
            </a:pPr>
            <a:r>
              <a:rPr lang="en-US" dirty="0" smtClean="0">
                <a:solidFill>
                  <a:schemeClr val="tx1"/>
                </a:solidFill>
                <a:latin typeface="+mn-lt"/>
                <a:ea typeface="+mn-ea"/>
                <a:cs typeface="+mn-cs"/>
              </a:rPr>
              <a:t>2</a:t>
            </a:r>
            <a:r>
              <a:rPr lang="zh-CN" altLang="en-US" dirty="0" smtClean="0">
                <a:solidFill>
                  <a:schemeClr val="tx1"/>
                </a:solidFill>
                <a:latin typeface="+mn-lt"/>
                <a:ea typeface="+mn-ea"/>
                <a:cs typeface="+mn-cs"/>
              </a:rPr>
              <a:t>）</a:t>
            </a:r>
            <a:r>
              <a:rPr lang="zh-CN" dirty="0" smtClean="0">
                <a:solidFill>
                  <a:schemeClr val="tx1"/>
                </a:solidFill>
                <a:latin typeface="+mn-lt"/>
                <a:ea typeface="+mn-ea"/>
                <a:cs typeface="+mn-cs"/>
              </a:rPr>
              <a:t>、确定待获取信息的来源</a:t>
            </a:r>
            <a:endParaRPr lang="zh-CN" dirty="0" smtClean="0">
              <a:solidFill>
                <a:schemeClr val="tx1"/>
              </a:solidFill>
              <a:latin typeface="+mn-lt"/>
              <a:ea typeface="+mn-ea"/>
              <a:cs typeface="+mn-cs"/>
            </a:endParaRPr>
          </a:p>
          <a:p>
            <a:pPr>
              <a:buNone/>
            </a:pPr>
            <a:r>
              <a:rPr lang="en-US" dirty="0" smtClean="0">
                <a:solidFill>
                  <a:schemeClr val="tx1"/>
                </a:solidFill>
                <a:latin typeface="+mn-lt"/>
                <a:ea typeface="+mn-ea"/>
                <a:cs typeface="+mn-cs"/>
              </a:rPr>
              <a:t>3</a:t>
            </a:r>
            <a:r>
              <a:rPr lang="zh-CN" altLang="en-US" dirty="0" smtClean="0">
                <a:solidFill>
                  <a:schemeClr val="tx1"/>
                </a:solidFill>
                <a:latin typeface="+mn-lt"/>
                <a:ea typeface="+mn-ea"/>
                <a:cs typeface="+mn-cs"/>
              </a:rPr>
              <a:t>）</a:t>
            </a:r>
            <a:r>
              <a:rPr lang="zh-CN" dirty="0" smtClean="0">
                <a:solidFill>
                  <a:schemeClr val="tx1"/>
                </a:solidFill>
                <a:latin typeface="+mn-lt"/>
                <a:ea typeface="+mn-ea"/>
                <a:cs typeface="+mn-cs"/>
              </a:rPr>
              <a:t>、确定应采用的获取方法</a:t>
            </a:r>
            <a:endParaRPr lang="zh-CN" dirty="0" smtClean="0">
              <a:solidFill>
                <a:schemeClr val="tx1"/>
              </a:solidFill>
              <a:latin typeface="+mn-lt"/>
              <a:ea typeface="+mn-ea"/>
              <a:cs typeface="+mn-cs"/>
            </a:endParaRPr>
          </a:p>
          <a:p>
            <a:pPr>
              <a:buNone/>
            </a:pPr>
            <a:r>
              <a:rPr lang="en-US" dirty="0" smtClean="0">
                <a:solidFill>
                  <a:schemeClr val="tx1"/>
                </a:solidFill>
                <a:latin typeface="+mn-lt"/>
                <a:ea typeface="+mn-ea"/>
                <a:cs typeface="+mn-cs"/>
              </a:rPr>
              <a:t>4</a:t>
            </a:r>
            <a:r>
              <a:rPr lang="zh-CN" altLang="en-US" dirty="0" smtClean="0">
                <a:solidFill>
                  <a:schemeClr val="tx1"/>
                </a:solidFill>
                <a:latin typeface="+mn-lt"/>
                <a:ea typeface="+mn-ea"/>
                <a:cs typeface="+mn-cs"/>
              </a:rPr>
              <a:t>）</a:t>
            </a:r>
            <a:r>
              <a:rPr lang="zh-CN" dirty="0" smtClean="0">
                <a:solidFill>
                  <a:schemeClr val="tx1"/>
                </a:solidFill>
                <a:latin typeface="+mn-lt"/>
                <a:ea typeface="+mn-ea"/>
                <a:cs typeface="+mn-cs"/>
              </a:rPr>
              <a:t>、执行获取</a:t>
            </a:r>
            <a:endParaRPr lang="zh-CN" dirty="0" smtClean="0">
              <a:solidFill>
                <a:schemeClr val="tx1"/>
              </a:solidFill>
              <a:latin typeface="+mn-lt"/>
              <a:ea typeface="+mn-ea"/>
              <a:cs typeface="+mn-cs"/>
            </a:endParaRPr>
          </a:p>
          <a:p>
            <a:pPr>
              <a:buNone/>
            </a:pPr>
            <a:r>
              <a:rPr lang="en-US" dirty="0" smtClean="0">
                <a:solidFill>
                  <a:schemeClr val="tx1"/>
                </a:solidFill>
                <a:latin typeface="+mn-lt"/>
                <a:ea typeface="+mn-ea"/>
                <a:cs typeface="+mn-cs"/>
              </a:rPr>
              <a:t>5</a:t>
            </a:r>
            <a:r>
              <a:rPr lang="zh-CN" altLang="en-US" dirty="0" smtClean="0">
                <a:solidFill>
                  <a:schemeClr val="tx1"/>
                </a:solidFill>
                <a:latin typeface="+mn-lt"/>
                <a:ea typeface="+mn-ea"/>
                <a:cs typeface="+mn-cs"/>
              </a:rPr>
              <a:t>）</a:t>
            </a:r>
            <a:r>
              <a:rPr lang="zh-CN" dirty="0" smtClean="0">
                <a:solidFill>
                  <a:schemeClr val="tx1"/>
                </a:solidFill>
                <a:latin typeface="+mn-lt"/>
                <a:ea typeface="+mn-ea"/>
                <a:cs typeface="+mn-cs"/>
              </a:rPr>
              <a:t>、获取的结果</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85750"/>
            <a:ext cx="8229600" cy="5725795"/>
          </a:xfrm>
        </p:spPr>
        <p:txBody>
          <a:bodyPr/>
          <a:lstStyle/>
          <a:p>
            <a:pPr>
              <a:buNone/>
            </a:pPr>
            <a:r>
              <a:rPr lang="en-US" sz="2000" dirty="0" smtClean="0">
                <a:solidFill>
                  <a:schemeClr val="tx1"/>
                </a:solidFill>
                <a:latin typeface="+mn-ea"/>
                <a:cs typeface="+mn-cs"/>
              </a:rPr>
              <a:t>6</a:t>
            </a:r>
            <a:r>
              <a:rPr lang="zh-CN" sz="2000" dirty="0" smtClean="0">
                <a:solidFill>
                  <a:schemeClr val="tx1"/>
                </a:solidFill>
                <a:latin typeface="+mn-ea"/>
                <a:cs typeface="+mn-cs"/>
              </a:rPr>
              <a:t>、什么是面谈中的开放式问题？什么是封闭式问题？并比较二者的优缺点？</a:t>
            </a:r>
            <a:endParaRPr lang="zh-CN" sz="2000" dirty="0" smtClean="0">
              <a:solidFill>
                <a:schemeClr val="tx1"/>
              </a:solidFill>
              <a:latin typeface="+mn-ea"/>
              <a:cs typeface="+mn-cs"/>
            </a:endParaRPr>
          </a:p>
          <a:p>
            <a:pPr marL="0" indent="457200">
              <a:buNone/>
            </a:pPr>
            <a:r>
              <a:rPr lang="zh-CN" sz="2000" dirty="0" smtClean="0">
                <a:solidFill>
                  <a:schemeClr val="tx1"/>
                </a:solidFill>
                <a:latin typeface="+mn-ea"/>
                <a:cs typeface="+mn-cs"/>
              </a:rPr>
              <a:t>答：</a:t>
            </a:r>
            <a:r>
              <a:rPr lang="en-US" sz="2000" dirty="0" smtClean="0">
                <a:solidFill>
                  <a:schemeClr val="tx1"/>
                </a:solidFill>
                <a:latin typeface="+mn-ea"/>
                <a:cs typeface="+mn-cs"/>
              </a:rPr>
              <a:t>1</a:t>
            </a:r>
            <a:r>
              <a:rPr lang="zh-CN" sz="2000" dirty="0" smtClean="0">
                <a:solidFill>
                  <a:schemeClr val="tx1"/>
                </a:solidFill>
                <a:latin typeface="+mn-ea"/>
                <a:cs typeface="+mn-cs"/>
              </a:rPr>
              <a:t>）、开放式问题</a:t>
            </a:r>
            <a:r>
              <a:rPr lang="en-US" sz="2000" dirty="0" smtClean="0">
                <a:solidFill>
                  <a:schemeClr val="tx1"/>
                </a:solidFill>
                <a:latin typeface="+mn-ea"/>
                <a:cs typeface="+mn-cs"/>
              </a:rPr>
              <a:t>:</a:t>
            </a:r>
            <a:r>
              <a:rPr lang="zh-CN" sz="2000" dirty="0" smtClean="0">
                <a:solidFill>
                  <a:schemeClr val="tx1"/>
                </a:solidFill>
                <a:latin typeface="+mn-ea"/>
                <a:cs typeface="+mn-cs"/>
              </a:rPr>
              <a:t>指被会见者对答复的选择可以是开放和不受限制的，他们可能答复两个词，也可能答复两段话；</a:t>
            </a:r>
            <a:endParaRPr lang="zh-CN" sz="2000" dirty="0" smtClean="0">
              <a:solidFill>
                <a:schemeClr val="tx1"/>
              </a:solidFill>
              <a:latin typeface="+mn-ea"/>
              <a:cs typeface="+mn-cs"/>
            </a:endParaRPr>
          </a:p>
          <a:p>
            <a:pPr marL="0" indent="457200">
              <a:buNone/>
            </a:pPr>
            <a:r>
              <a:rPr lang="en-US" altLang="zh-CN" sz="2000" dirty="0" smtClean="0">
                <a:solidFill>
                  <a:schemeClr val="tx1"/>
                </a:solidFill>
                <a:latin typeface="+mn-ea"/>
                <a:cs typeface="+mn-cs"/>
              </a:rPr>
              <a:t> </a:t>
            </a:r>
            <a:r>
              <a:rPr lang="zh-CN" sz="2000" dirty="0" smtClean="0">
                <a:solidFill>
                  <a:schemeClr val="tx1"/>
                </a:solidFill>
                <a:latin typeface="+mn-ea"/>
                <a:cs typeface="+mn-cs"/>
              </a:rPr>
              <a:t>封闭式问题：指答案有基本的形式，被会见者的回答是受到限制的</a:t>
            </a:r>
            <a:r>
              <a:rPr lang="en-US" sz="2000" dirty="0" smtClean="0">
                <a:solidFill>
                  <a:schemeClr val="tx1"/>
                </a:solidFill>
                <a:latin typeface="+mn-ea"/>
                <a:cs typeface="+mn-cs"/>
              </a:rPr>
              <a:t>; </a:t>
            </a:r>
            <a:endParaRPr lang="zh-CN" sz="2000" dirty="0" smtClean="0">
              <a:solidFill>
                <a:schemeClr val="tx1"/>
              </a:solidFill>
              <a:latin typeface="+mn-ea"/>
              <a:cs typeface="+mn-cs"/>
            </a:endParaRPr>
          </a:p>
          <a:p>
            <a:pPr marL="0" indent="457200">
              <a:buNone/>
            </a:pPr>
            <a:r>
              <a:rPr lang="en-US" sz="2000" dirty="0" smtClean="0">
                <a:solidFill>
                  <a:schemeClr val="tx1"/>
                </a:solidFill>
                <a:latin typeface="+mn-ea"/>
                <a:cs typeface="+mn-cs"/>
              </a:rPr>
              <a:t>2</a:t>
            </a:r>
            <a:r>
              <a:rPr lang="zh-CN" sz="2000" dirty="0" smtClean="0">
                <a:solidFill>
                  <a:schemeClr val="tx1"/>
                </a:solidFill>
                <a:latin typeface="+mn-ea"/>
                <a:cs typeface="+mn-cs"/>
              </a:rPr>
              <a:t>）、优缺点：</a:t>
            </a:r>
            <a:endParaRPr lang="zh-CN" sz="2000" dirty="0" smtClean="0">
              <a:solidFill>
                <a:schemeClr val="tx1"/>
              </a:solidFill>
              <a:latin typeface="+mn-ea"/>
              <a:cs typeface="+mn-cs"/>
            </a:endParaRPr>
          </a:p>
          <a:p>
            <a:pPr marL="0" indent="457200">
              <a:buNone/>
            </a:pPr>
            <a:r>
              <a:rPr lang="zh-CN" sz="2000" dirty="0" smtClean="0">
                <a:solidFill>
                  <a:schemeClr val="tx1"/>
                </a:solidFill>
                <a:latin typeface="+mn-ea"/>
                <a:cs typeface="+mn-cs"/>
              </a:rPr>
              <a:t>开放式问题的优点：让被会见者感到自在；会见者可以收集被会见者使用的词汇，这能反应他的教育、价值标准、态度和信念；提供丰富的细节；对没采用的进一步的提问有启迪作用；被会见者更感兴趣；容许更多的自发性；会见者可以在没有太多准备的情况下进行面谈。</a:t>
            </a:r>
            <a:endParaRPr lang="zh-CN" sz="2000" dirty="0" smtClean="0">
              <a:solidFill>
                <a:schemeClr val="tx1"/>
              </a:solidFill>
              <a:latin typeface="+mn-ea"/>
              <a:cs typeface="+mn-cs"/>
            </a:endParaRPr>
          </a:p>
          <a:p>
            <a:pPr marL="0" indent="457200">
              <a:buNone/>
            </a:pPr>
            <a:r>
              <a:rPr lang="zh-CN" sz="2000" dirty="0" smtClean="0">
                <a:solidFill>
                  <a:schemeClr val="tx1"/>
                </a:solidFill>
                <a:latin typeface="+mn-ea"/>
                <a:cs typeface="+mn-cs"/>
              </a:rPr>
              <a:t>开放式问题的缺点：提此类问题可能会产生太多不相干的细节；面谈可能失控；开放式的回答会花费大量的时间才能获得有用的信息量；可能会使会见者看上去没有准备。</a:t>
            </a:r>
            <a:endParaRPr lang="zh-CN" sz="2000" dirty="0" smtClean="0">
              <a:solidFill>
                <a:schemeClr val="tx1"/>
              </a:solidFill>
              <a:latin typeface="+mn-ea"/>
              <a:cs typeface="+mn-cs"/>
            </a:endParaRPr>
          </a:p>
          <a:p>
            <a:pPr marL="0" indent="457200">
              <a:buNone/>
            </a:pPr>
            <a:r>
              <a:rPr lang="zh-CN" sz="2000" dirty="0" smtClean="0">
                <a:solidFill>
                  <a:schemeClr val="tx1"/>
                </a:solidFill>
                <a:latin typeface="+mn-ea"/>
                <a:cs typeface="+mn-cs"/>
              </a:rPr>
              <a:t>封闭式问题的优点：节省时间；切中要点；保持对面谈的控制；快速探讨大范围问题；得到贴切的数据</a:t>
            </a:r>
            <a:r>
              <a:rPr lang="en-US" sz="2000" dirty="0" smtClean="0">
                <a:solidFill>
                  <a:schemeClr val="tx1"/>
                </a:solidFill>
                <a:latin typeface="+mn-ea"/>
                <a:cs typeface="+mn-cs"/>
              </a:rPr>
              <a:t>;</a:t>
            </a:r>
            <a:endParaRPr lang="zh-CN" sz="2000" dirty="0" smtClean="0">
              <a:solidFill>
                <a:schemeClr val="tx1"/>
              </a:solidFill>
              <a:latin typeface="+mn-ea"/>
              <a:cs typeface="+mn-cs"/>
            </a:endParaRPr>
          </a:p>
          <a:p>
            <a:pPr marL="0" indent="457200">
              <a:buNone/>
            </a:pPr>
            <a:r>
              <a:rPr lang="zh-CN" sz="2000" dirty="0" smtClean="0">
                <a:solidFill>
                  <a:schemeClr val="tx1"/>
                </a:solidFill>
                <a:latin typeface="+mn-ea"/>
                <a:cs typeface="+mn-cs"/>
              </a:rPr>
              <a:t>封闭式问题的缺点：使得被会见者厌烦；得不到丰富的细节；不能建立和面谈者的友好关系。</a:t>
            </a:r>
            <a:endParaRPr lang="zh-CN" altLang="en-US" sz="2000" dirty="0">
              <a:latin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00042"/>
            <a:ext cx="8229600" cy="5630883"/>
          </a:xfrm>
        </p:spPr>
        <p:txBody>
          <a:bodyPr/>
          <a:lstStyle/>
          <a:p>
            <a:pPr marL="0" indent="0">
              <a:buNone/>
            </a:pPr>
            <a:r>
              <a:rPr lang="en-US" dirty="0" smtClean="0">
                <a:solidFill>
                  <a:schemeClr val="tx1"/>
                </a:solidFill>
                <a:latin typeface="+mn-lt"/>
                <a:ea typeface="+mn-ea"/>
                <a:cs typeface="+mn-cs"/>
              </a:rPr>
              <a:t>7</a:t>
            </a:r>
            <a:r>
              <a:rPr lang="zh-CN" dirty="0" smtClean="0">
                <a:solidFill>
                  <a:schemeClr val="tx1"/>
                </a:solidFill>
                <a:latin typeface="+mn-lt"/>
                <a:ea typeface="+mn-ea"/>
                <a:cs typeface="+mn-cs"/>
              </a:rPr>
              <a:t>、金字塔结构、漏斗结构、菱形结构定义？</a:t>
            </a:r>
            <a:endParaRPr lang="zh-CN" dirty="0" smtClean="0">
              <a:solidFill>
                <a:schemeClr val="tx1"/>
              </a:solidFill>
              <a:latin typeface="+mn-lt"/>
              <a:ea typeface="+mn-ea"/>
              <a:cs typeface="+mn-cs"/>
            </a:endParaRPr>
          </a:p>
          <a:p>
            <a:pPr marL="0" indent="0">
              <a:buNone/>
            </a:pPr>
            <a:r>
              <a:rPr lang="zh-CN" sz="2400" dirty="0" smtClean="0">
                <a:solidFill>
                  <a:schemeClr val="tx1"/>
                </a:solidFill>
                <a:latin typeface="+mn-lt"/>
                <a:ea typeface="+mn-ea"/>
                <a:cs typeface="+mn-cs"/>
              </a:rPr>
              <a:t>答： 金字塔组织形式：会见者以很具体的问题开始，然后逐渐提高问题的开放度，同时允许被会见者越来越笼统的答案来回答问题；</a:t>
            </a:r>
            <a:endParaRPr lang="zh-CN" sz="2400" dirty="0" smtClean="0">
              <a:solidFill>
                <a:schemeClr val="tx1"/>
              </a:solidFill>
              <a:latin typeface="+mn-lt"/>
              <a:ea typeface="+mn-ea"/>
              <a:cs typeface="+mn-cs"/>
            </a:endParaRPr>
          </a:p>
          <a:p>
            <a:pPr marL="0" indent="0">
              <a:buNone/>
            </a:pPr>
            <a:r>
              <a:rPr lang="zh-CN" sz="2400" dirty="0" smtClean="0">
                <a:solidFill>
                  <a:schemeClr val="tx1"/>
                </a:solidFill>
                <a:latin typeface="+mn-lt"/>
                <a:ea typeface="+mn-ea"/>
                <a:cs typeface="+mn-cs"/>
              </a:rPr>
              <a:t>漏斗结构：以一般、开放式的问题开始，然后采用封闭式的问题缩小可能的答复；这种面谈结构可以看作一个漏斗型；</a:t>
            </a:r>
            <a:endParaRPr lang="zh-CN" sz="2400" dirty="0" smtClean="0">
              <a:solidFill>
                <a:schemeClr val="tx1"/>
              </a:solidFill>
              <a:latin typeface="+mn-lt"/>
              <a:ea typeface="+mn-ea"/>
              <a:cs typeface="+mn-cs"/>
            </a:endParaRPr>
          </a:p>
          <a:p>
            <a:pPr marL="0" indent="0">
              <a:buNone/>
            </a:pPr>
            <a:r>
              <a:rPr lang="zh-CN" sz="2400" dirty="0" smtClean="0">
                <a:solidFill>
                  <a:schemeClr val="tx1"/>
                </a:solidFill>
                <a:latin typeface="+mn-lt"/>
                <a:ea typeface="+mn-ea"/>
                <a:cs typeface="+mn-cs"/>
              </a:rPr>
              <a:t>菱形结构：就是将上述</a:t>
            </a:r>
            <a:r>
              <a:rPr lang="en-US" sz="2400" dirty="0" smtClean="0">
                <a:solidFill>
                  <a:schemeClr val="tx1"/>
                </a:solidFill>
                <a:latin typeface="+mn-lt"/>
                <a:ea typeface="+mn-ea"/>
                <a:cs typeface="+mn-cs"/>
              </a:rPr>
              <a:t>2</a:t>
            </a:r>
            <a:r>
              <a:rPr lang="zh-CN" sz="2400" dirty="0" smtClean="0">
                <a:solidFill>
                  <a:schemeClr val="tx1"/>
                </a:solidFill>
                <a:latin typeface="+mn-lt"/>
                <a:ea typeface="+mn-ea"/>
                <a:cs typeface="+mn-cs"/>
              </a:rPr>
              <a:t>中方法集合起来使用；该结构会见者首先提出一些简单、封闭式的问题，为面谈过程做好铺垫；在面谈中间阶段向被会见者提出明显没有“正确答案”的一般话题看法；然后会见者再次限制问题以获得明确答复；</a:t>
            </a:r>
            <a:endParaRPr lang="zh-CN" sz="2400" dirty="0" smtClean="0">
              <a:solidFill>
                <a:schemeClr val="tx1"/>
              </a:solidFill>
              <a:latin typeface="+mn-lt"/>
              <a:ea typeface="+mn-ea"/>
              <a:cs typeface="+mn-cs"/>
            </a:endParaRP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928670"/>
            <a:ext cx="8229600" cy="4530725"/>
          </a:xfrm>
        </p:spPr>
        <p:txBody>
          <a:bodyPr/>
          <a:lstStyle/>
          <a:p>
            <a:pPr marL="0" indent="0">
              <a:buNone/>
            </a:pPr>
            <a:r>
              <a:rPr lang="en-US" dirty="0" smtClean="0">
                <a:solidFill>
                  <a:schemeClr val="tx1"/>
                </a:solidFill>
                <a:latin typeface="+mn-lt"/>
                <a:ea typeface="+mn-ea"/>
                <a:cs typeface="+mn-cs"/>
              </a:rPr>
              <a:t>8</a:t>
            </a:r>
            <a:r>
              <a:rPr lang="zh-CN" dirty="0" smtClean="0">
                <a:solidFill>
                  <a:schemeClr val="tx1"/>
                </a:solidFill>
                <a:latin typeface="+mn-lt"/>
                <a:ea typeface="+mn-ea"/>
                <a:cs typeface="+mn-cs"/>
              </a:rPr>
              <a:t>、在需求获取中获取信息的主要来源有哪些？</a:t>
            </a:r>
            <a:r>
              <a:rPr lang="en-US" dirty="0" smtClean="0">
                <a:solidFill>
                  <a:schemeClr val="tx1"/>
                </a:solidFill>
                <a:latin typeface="+mn-lt"/>
                <a:ea typeface="+mn-ea"/>
                <a:cs typeface="+mn-cs"/>
              </a:rPr>
              <a:t> </a:t>
            </a:r>
            <a:endParaRPr lang="zh-CN" dirty="0" smtClean="0">
              <a:solidFill>
                <a:schemeClr val="tx1"/>
              </a:solidFill>
              <a:latin typeface="+mn-lt"/>
              <a:ea typeface="+mn-ea"/>
              <a:cs typeface="+mn-cs"/>
            </a:endParaRPr>
          </a:p>
          <a:p>
            <a:pPr marL="0" indent="0">
              <a:buNone/>
            </a:pPr>
            <a:r>
              <a:rPr lang="zh-CN" dirty="0" smtClean="0">
                <a:solidFill>
                  <a:schemeClr val="tx1"/>
                </a:solidFill>
                <a:latin typeface="+mn-lt"/>
                <a:ea typeface="+mn-ea"/>
                <a:cs typeface="+mn-cs"/>
              </a:rPr>
              <a:t>答：获取信息的主要来源有：</a:t>
            </a:r>
            <a:r>
              <a:rPr lang="en-US" dirty="0" smtClean="0">
                <a:solidFill>
                  <a:schemeClr val="tx1"/>
                </a:solidFill>
                <a:latin typeface="+mn-lt"/>
                <a:ea typeface="+mn-ea"/>
                <a:cs typeface="+mn-cs"/>
              </a:rPr>
              <a:t>1</a:t>
            </a:r>
            <a:r>
              <a:rPr lang="zh-CN" dirty="0" smtClean="0">
                <a:solidFill>
                  <a:schemeClr val="tx1"/>
                </a:solidFill>
                <a:latin typeface="+mn-lt"/>
                <a:ea typeface="+mn-ea"/>
                <a:cs typeface="+mn-cs"/>
              </a:rPr>
              <a:t>、涉众</a:t>
            </a:r>
            <a:r>
              <a:rPr lang="en-US" dirty="0" smtClean="0">
                <a:solidFill>
                  <a:schemeClr val="tx1"/>
                </a:solidFill>
                <a:latin typeface="+mn-lt"/>
                <a:ea typeface="+mn-ea"/>
                <a:cs typeface="+mn-cs"/>
              </a:rPr>
              <a:t> 2</a:t>
            </a:r>
            <a:r>
              <a:rPr lang="zh-CN" dirty="0" smtClean="0">
                <a:solidFill>
                  <a:schemeClr val="tx1"/>
                </a:solidFill>
                <a:latin typeface="+mn-lt"/>
                <a:ea typeface="+mn-ea"/>
                <a:cs typeface="+mn-cs"/>
              </a:rPr>
              <a:t>、硬数据</a:t>
            </a:r>
            <a:r>
              <a:rPr lang="en-US" dirty="0" smtClean="0">
                <a:solidFill>
                  <a:schemeClr val="tx1"/>
                </a:solidFill>
                <a:latin typeface="+mn-lt"/>
                <a:ea typeface="+mn-ea"/>
                <a:cs typeface="+mn-cs"/>
              </a:rPr>
              <a:t>  3</a:t>
            </a:r>
            <a:r>
              <a:rPr lang="zh-CN" dirty="0" smtClean="0">
                <a:solidFill>
                  <a:schemeClr val="tx1"/>
                </a:solidFill>
                <a:latin typeface="+mn-lt"/>
                <a:ea typeface="+mn-ea"/>
                <a:cs typeface="+mn-cs"/>
              </a:rPr>
              <a:t>、相关产品</a:t>
            </a:r>
            <a:r>
              <a:rPr lang="en-US" dirty="0" smtClean="0">
                <a:solidFill>
                  <a:schemeClr val="tx1"/>
                </a:solidFill>
                <a:latin typeface="+mn-lt"/>
                <a:ea typeface="+mn-ea"/>
                <a:cs typeface="+mn-cs"/>
              </a:rPr>
              <a:t>  4</a:t>
            </a:r>
            <a:r>
              <a:rPr lang="zh-CN" dirty="0" smtClean="0">
                <a:solidFill>
                  <a:schemeClr val="tx1"/>
                </a:solidFill>
                <a:latin typeface="+mn-lt"/>
                <a:ea typeface="+mn-ea"/>
                <a:cs typeface="+mn-cs"/>
              </a:rPr>
              <a:t>、重要文档</a:t>
            </a:r>
            <a:r>
              <a:rPr lang="en-US" dirty="0" smtClean="0">
                <a:solidFill>
                  <a:schemeClr val="tx1"/>
                </a:solidFill>
                <a:latin typeface="+mn-lt"/>
                <a:ea typeface="+mn-ea"/>
                <a:cs typeface="+mn-cs"/>
              </a:rPr>
              <a:t> 5</a:t>
            </a:r>
            <a:r>
              <a:rPr lang="zh-CN" dirty="0" smtClean="0">
                <a:solidFill>
                  <a:schemeClr val="tx1"/>
                </a:solidFill>
                <a:latin typeface="+mn-lt"/>
                <a:ea typeface="+mn-ea"/>
                <a:cs typeface="+mn-cs"/>
              </a:rPr>
              <a:t>、相关技术标准和法规</a:t>
            </a:r>
            <a:endParaRPr lang="zh-CN" dirty="0" smtClean="0">
              <a:solidFill>
                <a:schemeClr val="tx1"/>
              </a:solidFill>
              <a:latin typeface="+mn-lt"/>
              <a:ea typeface="+mn-ea"/>
              <a:cs typeface="+mn-cs"/>
            </a:endParaRPr>
          </a:p>
          <a:p>
            <a:pPr marL="0" indent="0">
              <a:buNone/>
            </a:pPr>
            <a:r>
              <a:rPr lang="en-US" dirty="0" smtClean="0">
                <a:solidFill>
                  <a:schemeClr val="tx1"/>
                </a:solidFill>
                <a:latin typeface="+mn-lt"/>
                <a:ea typeface="+mn-ea"/>
                <a:cs typeface="+mn-cs"/>
              </a:rPr>
              <a:t> </a:t>
            </a:r>
            <a:endParaRPr lang="zh-CN" dirty="0" smtClean="0">
              <a:solidFill>
                <a:schemeClr val="tx1"/>
              </a:solidFill>
              <a:latin typeface="+mn-lt"/>
              <a:ea typeface="+mn-ea"/>
              <a:cs typeface="+mn-cs"/>
            </a:endParaRPr>
          </a:p>
          <a:p>
            <a:pPr marL="0" indent="0">
              <a:buNone/>
            </a:pPr>
            <a:r>
              <a:rPr lang="en-US" dirty="0" smtClean="0">
                <a:solidFill>
                  <a:schemeClr val="tx1"/>
                </a:solidFill>
                <a:latin typeface="+mn-lt"/>
                <a:ea typeface="+mn-ea"/>
                <a:cs typeface="+mn-cs"/>
              </a:rPr>
              <a:t>9</a:t>
            </a:r>
            <a:r>
              <a:rPr lang="zh-CN" dirty="0" smtClean="0">
                <a:solidFill>
                  <a:schemeClr val="tx1"/>
                </a:solidFill>
                <a:latin typeface="+mn-lt"/>
                <a:ea typeface="+mn-ea"/>
                <a:cs typeface="+mn-cs"/>
              </a:rPr>
              <a:t>、什么是前景？ 什么是范围？</a:t>
            </a:r>
            <a:endParaRPr lang="zh-CN" dirty="0" smtClean="0">
              <a:solidFill>
                <a:schemeClr val="tx1"/>
              </a:solidFill>
              <a:latin typeface="+mn-lt"/>
              <a:ea typeface="+mn-ea"/>
              <a:cs typeface="+mn-cs"/>
            </a:endParaRPr>
          </a:p>
          <a:p>
            <a:pPr marL="0" indent="0">
              <a:buNone/>
            </a:pPr>
            <a:r>
              <a:rPr lang="zh-CN" dirty="0" smtClean="0">
                <a:solidFill>
                  <a:schemeClr val="tx1"/>
                </a:solidFill>
                <a:latin typeface="+mn-lt"/>
                <a:ea typeface="+mn-ea"/>
                <a:cs typeface="+mn-cs"/>
              </a:rPr>
              <a:t>答： 前景：描述了产品的作用以及最终的功能；</a:t>
            </a:r>
            <a:endParaRPr lang="zh-CN" dirty="0" smtClean="0">
              <a:solidFill>
                <a:schemeClr val="tx1"/>
              </a:solidFill>
              <a:latin typeface="+mn-lt"/>
              <a:ea typeface="+mn-ea"/>
              <a:cs typeface="+mn-cs"/>
            </a:endParaRPr>
          </a:p>
          <a:p>
            <a:pPr marL="0" indent="0">
              <a:buNone/>
            </a:pPr>
            <a:r>
              <a:rPr lang="en-US" dirty="0" smtClean="0">
                <a:solidFill>
                  <a:schemeClr val="tx1"/>
                </a:solidFill>
                <a:latin typeface="+mn-lt"/>
                <a:ea typeface="+mn-ea"/>
                <a:cs typeface="+mn-cs"/>
              </a:rPr>
              <a:t>     </a:t>
            </a:r>
            <a:r>
              <a:rPr lang="zh-CN" dirty="0" smtClean="0">
                <a:solidFill>
                  <a:schemeClr val="tx1"/>
                </a:solidFill>
                <a:latin typeface="+mn-lt"/>
                <a:ea typeface="+mn-ea"/>
                <a:cs typeface="+mn-cs"/>
              </a:rPr>
              <a:t>范围：为项目划定了需求的界限；</a:t>
            </a:r>
            <a:endParaRPr lang="zh-CN" dirty="0" smtClean="0">
              <a:solidFill>
                <a:schemeClr val="tx1"/>
              </a:solidFill>
              <a:latin typeface="+mn-lt"/>
              <a:ea typeface="+mn-ea"/>
              <a:cs typeface="+mn-cs"/>
            </a:endParaRPr>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dirty="0" smtClean="0">
                <a:solidFill>
                  <a:schemeClr val="tx1"/>
                </a:solidFill>
                <a:latin typeface="+mn-lt"/>
                <a:ea typeface="+mn-ea"/>
                <a:cs typeface="+mn-cs"/>
              </a:rPr>
              <a:t>10</a:t>
            </a:r>
            <a:r>
              <a:rPr lang="zh-CN" dirty="0" smtClean="0">
                <a:solidFill>
                  <a:schemeClr val="tx1"/>
                </a:solidFill>
                <a:latin typeface="+mn-lt"/>
                <a:ea typeface="+mn-ea"/>
                <a:cs typeface="+mn-cs"/>
              </a:rPr>
              <a:t>、确定项目前景与范围的流程？（步骤）</a:t>
            </a:r>
            <a:endParaRPr lang="zh-CN" dirty="0" smtClean="0">
              <a:solidFill>
                <a:schemeClr val="tx1"/>
              </a:solidFill>
              <a:latin typeface="+mn-lt"/>
              <a:ea typeface="+mn-ea"/>
              <a:cs typeface="+mn-cs"/>
            </a:endParaRPr>
          </a:p>
          <a:p>
            <a:pPr marL="0" indent="0">
              <a:buNone/>
            </a:pPr>
            <a:r>
              <a:rPr lang="zh-CN" dirty="0" smtClean="0">
                <a:solidFill>
                  <a:schemeClr val="tx1"/>
                </a:solidFill>
                <a:latin typeface="+mn-lt"/>
                <a:ea typeface="+mn-ea"/>
                <a:cs typeface="+mn-cs"/>
              </a:rPr>
              <a:t>答：问题分析</a:t>
            </a:r>
            <a:r>
              <a:rPr lang="en-US" dirty="0" smtClean="0">
                <a:solidFill>
                  <a:schemeClr val="tx1"/>
                </a:solidFill>
                <a:latin typeface="+mn-lt"/>
                <a:ea typeface="+mn-ea"/>
                <a:cs typeface="+mn-cs"/>
              </a:rPr>
              <a:t>    </a:t>
            </a:r>
            <a:r>
              <a:rPr lang="zh-CN" dirty="0" smtClean="0">
                <a:solidFill>
                  <a:schemeClr val="tx1"/>
                </a:solidFill>
                <a:latin typeface="+mn-lt"/>
                <a:ea typeface="+mn-ea"/>
                <a:cs typeface="+mn-cs"/>
              </a:rPr>
              <a:t>发现业务需求</a:t>
            </a:r>
            <a:r>
              <a:rPr lang="en-US" dirty="0" smtClean="0">
                <a:solidFill>
                  <a:schemeClr val="tx1"/>
                </a:solidFill>
                <a:latin typeface="+mn-lt"/>
                <a:ea typeface="+mn-ea"/>
                <a:cs typeface="+mn-cs"/>
              </a:rPr>
              <a:t>   </a:t>
            </a:r>
            <a:r>
              <a:rPr lang="zh-CN" dirty="0" smtClean="0">
                <a:solidFill>
                  <a:schemeClr val="tx1"/>
                </a:solidFill>
                <a:latin typeface="+mn-lt"/>
                <a:ea typeface="+mn-ea"/>
                <a:cs typeface="+mn-cs"/>
              </a:rPr>
              <a:t>定义解决方案及系统特性</a:t>
            </a:r>
            <a:endParaRPr lang="zh-CN" dirty="0" smtClean="0">
              <a:solidFill>
                <a:schemeClr val="tx1"/>
              </a:solidFill>
              <a:latin typeface="+mn-lt"/>
              <a:ea typeface="+mn-ea"/>
              <a:cs typeface="+mn-cs"/>
            </a:endParaRPr>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000108"/>
            <a:ext cx="8229600" cy="4530725"/>
          </a:xfrm>
        </p:spPr>
        <p:txBody>
          <a:bodyPr/>
          <a:lstStyle/>
          <a:p>
            <a:pPr>
              <a:buNone/>
            </a:pPr>
            <a:r>
              <a:rPr lang="en-US" dirty="0" smtClean="0">
                <a:solidFill>
                  <a:schemeClr val="tx1"/>
                </a:solidFill>
                <a:latin typeface="+mn-lt"/>
                <a:ea typeface="+mn-ea"/>
                <a:cs typeface="+mn-cs"/>
              </a:rPr>
              <a:t>11</a:t>
            </a:r>
            <a:r>
              <a:rPr lang="zh-CN" dirty="0" smtClean="0">
                <a:solidFill>
                  <a:schemeClr val="tx1"/>
                </a:solidFill>
                <a:latin typeface="+mn-lt"/>
                <a:ea typeface="+mn-ea"/>
                <a:cs typeface="+mn-cs"/>
              </a:rPr>
              <a:t>、什么是硬数据？分为哪两类，分别说明？</a:t>
            </a:r>
            <a:endParaRPr lang="zh-CN" dirty="0" smtClean="0">
              <a:solidFill>
                <a:schemeClr val="tx1"/>
              </a:solidFill>
              <a:latin typeface="+mn-lt"/>
              <a:ea typeface="+mn-ea"/>
              <a:cs typeface="+mn-cs"/>
            </a:endParaRPr>
          </a:p>
          <a:p>
            <a:pPr>
              <a:buNone/>
            </a:pPr>
            <a:r>
              <a:rPr lang="zh-CN" dirty="0" smtClean="0">
                <a:solidFill>
                  <a:schemeClr val="tx1"/>
                </a:solidFill>
                <a:latin typeface="+mn-lt"/>
                <a:ea typeface="+mn-ea"/>
                <a:cs typeface="+mn-cs"/>
              </a:rPr>
              <a:t>答：</a:t>
            </a:r>
            <a:r>
              <a:rPr lang="en-US" dirty="0" smtClean="0">
                <a:solidFill>
                  <a:schemeClr val="tx1"/>
                </a:solidFill>
                <a:latin typeface="+mn-lt"/>
                <a:ea typeface="+mn-ea"/>
                <a:cs typeface="+mn-cs"/>
              </a:rPr>
              <a:t>  </a:t>
            </a:r>
            <a:r>
              <a:rPr lang="zh-CN" dirty="0" smtClean="0">
                <a:solidFill>
                  <a:schemeClr val="tx1"/>
                </a:solidFill>
                <a:latin typeface="+mn-lt"/>
                <a:ea typeface="+mn-ea"/>
                <a:cs typeface="+mn-cs"/>
              </a:rPr>
              <a:t>硬数据：人们在实际工作中产生的各种各样的表格和文档资料；</a:t>
            </a:r>
            <a:endParaRPr lang="zh-CN" dirty="0" smtClean="0">
              <a:solidFill>
                <a:schemeClr val="tx1"/>
              </a:solidFill>
              <a:latin typeface="+mn-lt"/>
              <a:ea typeface="+mn-ea"/>
              <a:cs typeface="+mn-cs"/>
            </a:endParaRPr>
          </a:p>
          <a:p>
            <a:pPr>
              <a:buNone/>
            </a:pPr>
            <a:r>
              <a:rPr lang="en-US" dirty="0" smtClean="0">
                <a:solidFill>
                  <a:schemeClr val="tx1"/>
                </a:solidFill>
                <a:latin typeface="+mn-lt"/>
                <a:ea typeface="+mn-ea"/>
                <a:cs typeface="+mn-cs"/>
              </a:rPr>
              <a:t>      </a:t>
            </a:r>
            <a:r>
              <a:rPr lang="zh-CN" dirty="0" smtClean="0">
                <a:solidFill>
                  <a:schemeClr val="tx1"/>
                </a:solidFill>
                <a:latin typeface="+mn-lt"/>
                <a:ea typeface="+mn-ea"/>
                <a:cs typeface="+mn-cs"/>
              </a:rPr>
              <a:t>常见硬数据分为定量硬数据和定性硬数据两种类型；</a:t>
            </a:r>
            <a:endParaRPr lang="zh-CN" dirty="0" smtClean="0">
              <a:solidFill>
                <a:schemeClr val="tx1"/>
              </a:solidFill>
              <a:latin typeface="+mn-lt"/>
              <a:ea typeface="+mn-ea"/>
              <a:cs typeface="+mn-cs"/>
            </a:endParaRPr>
          </a:p>
          <a:p>
            <a:pPr>
              <a:buNone/>
            </a:pPr>
            <a:r>
              <a:rPr lang="en-US" dirty="0" smtClean="0">
                <a:solidFill>
                  <a:schemeClr val="tx1"/>
                </a:solidFill>
                <a:latin typeface="+mn-lt"/>
                <a:ea typeface="+mn-ea"/>
                <a:cs typeface="+mn-cs"/>
              </a:rPr>
              <a:t>      </a:t>
            </a:r>
            <a:r>
              <a:rPr lang="zh-CN" dirty="0" smtClean="0">
                <a:solidFill>
                  <a:schemeClr val="tx1"/>
                </a:solidFill>
                <a:latin typeface="+mn-lt"/>
                <a:ea typeface="+mn-ea"/>
                <a:cs typeface="+mn-cs"/>
              </a:rPr>
              <a:t>定量硬数据</a:t>
            </a:r>
            <a:r>
              <a:rPr lang="en-US" dirty="0" smtClean="0">
                <a:solidFill>
                  <a:schemeClr val="tx1"/>
                </a:solidFill>
                <a:latin typeface="+mn-lt"/>
                <a:ea typeface="+mn-ea"/>
                <a:cs typeface="+mn-cs"/>
              </a:rPr>
              <a:t>:</a:t>
            </a:r>
            <a:r>
              <a:rPr lang="zh-CN" dirty="0" smtClean="0">
                <a:solidFill>
                  <a:schemeClr val="tx1"/>
                </a:solidFill>
                <a:latin typeface="+mn-lt"/>
                <a:ea typeface="+mn-ea"/>
                <a:cs typeface="+mn-cs"/>
              </a:rPr>
              <a:t>指经过仔细设计、具有严格规范要求的格式化文档；</a:t>
            </a:r>
            <a:endParaRPr lang="zh-CN" dirty="0" smtClean="0">
              <a:solidFill>
                <a:schemeClr val="tx1"/>
              </a:solidFill>
              <a:latin typeface="+mn-lt"/>
              <a:ea typeface="+mn-ea"/>
              <a:cs typeface="+mn-cs"/>
            </a:endParaRPr>
          </a:p>
          <a:p>
            <a:pPr>
              <a:buNone/>
            </a:pPr>
            <a:r>
              <a:rPr lang="en-US" dirty="0" smtClean="0">
                <a:solidFill>
                  <a:schemeClr val="tx1"/>
                </a:solidFill>
                <a:latin typeface="+mn-lt"/>
                <a:ea typeface="+mn-ea"/>
                <a:cs typeface="+mn-cs"/>
              </a:rPr>
              <a:t>      </a:t>
            </a:r>
            <a:r>
              <a:rPr lang="zh-CN" dirty="0" smtClean="0">
                <a:solidFill>
                  <a:schemeClr val="tx1"/>
                </a:solidFill>
                <a:latin typeface="+mn-lt"/>
                <a:ea typeface="+mn-ea"/>
                <a:cs typeface="+mn-cs"/>
              </a:rPr>
              <a:t>定性硬数据：使用自然语言进行描述的文本资料。</a:t>
            </a:r>
            <a:endParaRPr lang="zh-CN" dirty="0" smtClean="0">
              <a:solidFill>
                <a:schemeClr val="tx1"/>
              </a:solidFill>
              <a:latin typeface="+mn-lt"/>
              <a:ea typeface="+mn-ea"/>
              <a:cs typeface="+mn-cs"/>
            </a:endParaRPr>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57166"/>
            <a:ext cx="8229600" cy="6072230"/>
          </a:xfrm>
        </p:spPr>
        <p:txBody>
          <a:bodyPr/>
          <a:lstStyle/>
          <a:p>
            <a:pPr>
              <a:buNone/>
            </a:pPr>
            <a:r>
              <a:rPr lang="en-US" dirty="0" smtClean="0">
                <a:solidFill>
                  <a:schemeClr val="tx1"/>
                </a:solidFill>
                <a:latin typeface="+mn-lt"/>
                <a:ea typeface="+mn-ea"/>
                <a:cs typeface="+mn-cs"/>
              </a:rPr>
              <a:t>12</a:t>
            </a:r>
            <a:r>
              <a:rPr lang="zh-CN" dirty="0" smtClean="0">
                <a:solidFill>
                  <a:schemeClr val="tx1"/>
                </a:solidFill>
                <a:latin typeface="+mn-lt"/>
                <a:ea typeface="+mn-ea"/>
                <a:cs typeface="+mn-cs"/>
              </a:rPr>
              <a:t>、涉众分析有哪些活动？解释每一个活动的具体内容？</a:t>
            </a:r>
            <a:r>
              <a:rPr lang="en-US" dirty="0" smtClean="0">
                <a:solidFill>
                  <a:schemeClr val="tx1"/>
                </a:solidFill>
                <a:latin typeface="+mn-lt"/>
                <a:ea typeface="+mn-ea"/>
                <a:cs typeface="+mn-cs"/>
              </a:rPr>
              <a:t> </a:t>
            </a:r>
            <a:endParaRPr lang="zh-CN" dirty="0" smtClean="0">
              <a:solidFill>
                <a:schemeClr val="tx1"/>
              </a:solidFill>
              <a:latin typeface="+mn-lt"/>
              <a:ea typeface="+mn-ea"/>
              <a:cs typeface="+mn-cs"/>
            </a:endParaRPr>
          </a:p>
          <a:p>
            <a:pPr>
              <a:buNone/>
            </a:pPr>
            <a:r>
              <a:rPr lang="zh-CN" dirty="0" smtClean="0">
                <a:solidFill>
                  <a:schemeClr val="tx1"/>
                </a:solidFill>
                <a:latin typeface="+mn-lt"/>
                <a:ea typeface="+mn-ea"/>
                <a:cs typeface="+mn-cs"/>
              </a:rPr>
              <a:t>答：</a:t>
            </a:r>
            <a:r>
              <a:rPr lang="en-US" dirty="0" smtClean="0">
                <a:solidFill>
                  <a:schemeClr val="tx1"/>
                </a:solidFill>
                <a:latin typeface="+mn-lt"/>
                <a:ea typeface="+mn-ea"/>
                <a:cs typeface="+mn-cs"/>
              </a:rPr>
              <a:t>1</a:t>
            </a:r>
            <a:r>
              <a:rPr lang="zh-CN" altLang="en-US" dirty="0" smtClean="0">
                <a:solidFill>
                  <a:schemeClr val="tx1"/>
                </a:solidFill>
                <a:latin typeface="+mn-lt"/>
                <a:ea typeface="+mn-ea"/>
                <a:cs typeface="+mn-cs"/>
              </a:rPr>
              <a:t>）</a:t>
            </a:r>
            <a:r>
              <a:rPr lang="zh-CN" dirty="0" smtClean="0">
                <a:solidFill>
                  <a:schemeClr val="tx1"/>
                </a:solidFill>
                <a:latin typeface="+mn-lt"/>
                <a:ea typeface="+mn-ea"/>
                <a:cs typeface="+mn-cs"/>
              </a:rPr>
              <a:t>、涉众识别：目的是寻找和发现各种涉众类别；</a:t>
            </a:r>
            <a:endParaRPr lang="zh-CN" dirty="0" smtClean="0">
              <a:solidFill>
                <a:schemeClr val="tx1"/>
              </a:solidFill>
              <a:latin typeface="+mn-lt"/>
              <a:ea typeface="+mn-ea"/>
              <a:cs typeface="+mn-cs"/>
            </a:endParaRPr>
          </a:p>
          <a:p>
            <a:pPr>
              <a:buNone/>
            </a:pPr>
            <a:r>
              <a:rPr lang="en-US" dirty="0" smtClean="0">
                <a:solidFill>
                  <a:schemeClr val="tx1"/>
                </a:solidFill>
                <a:latin typeface="+mn-lt"/>
                <a:ea typeface="+mn-ea"/>
                <a:cs typeface="+mn-cs"/>
              </a:rPr>
              <a:t>2</a:t>
            </a:r>
            <a:r>
              <a:rPr lang="zh-CN" altLang="en-US" dirty="0" smtClean="0">
                <a:solidFill>
                  <a:schemeClr val="tx1"/>
                </a:solidFill>
                <a:latin typeface="+mn-lt"/>
                <a:ea typeface="+mn-ea"/>
                <a:cs typeface="+mn-cs"/>
              </a:rPr>
              <a:t>）</a:t>
            </a:r>
            <a:r>
              <a:rPr lang="zh-CN" dirty="0" smtClean="0">
                <a:solidFill>
                  <a:schemeClr val="tx1"/>
                </a:solidFill>
                <a:latin typeface="+mn-lt"/>
                <a:ea typeface="+mn-ea"/>
                <a:cs typeface="+mn-cs"/>
              </a:rPr>
              <a:t>、涉众描述：描述对涉众的基本特征描述、也会包括地理和社会特征；</a:t>
            </a:r>
            <a:endParaRPr lang="zh-CN" dirty="0" smtClean="0">
              <a:solidFill>
                <a:schemeClr val="tx1"/>
              </a:solidFill>
              <a:latin typeface="+mn-lt"/>
              <a:ea typeface="+mn-ea"/>
              <a:cs typeface="+mn-cs"/>
            </a:endParaRPr>
          </a:p>
          <a:p>
            <a:pPr>
              <a:buNone/>
            </a:pPr>
            <a:r>
              <a:rPr lang="en-US" dirty="0" smtClean="0">
                <a:solidFill>
                  <a:schemeClr val="tx1"/>
                </a:solidFill>
                <a:latin typeface="+mn-lt"/>
                <a:ea typeface="+mn-ea"/>
                <a:cs typeface="+mn-cs"/>
              </a:rPr>
              <a:t>3</a:t>
            </a:r>
            <a:r>
              <a:rPr lang="zh-CN" altLang="en-US" dirty="0" smtClean="0">
                <a:solidFill>
                  <a:schemeClr val="tx1"/>
                </a:solidFill>
                <a:latin typeface="+mn-lt"/>
                <a:ea typeface="+mn-ea"/>
                <a:cs typeface="+mn-cs"/>
              </a:rPr>
              <a:t>）</a:t>
            </a:r>
            <a:r>
              <a:rPr lang="zh-CN" dirty="0" smtClean="0">
                <a:solidFill>
                  <a:schemeClr val="tx1"/>
                </a:solidFill>
                <a:latin typeface="+mn-lt"/>
                <a:ea typeface="+mn-ea"/>
                <a:cs typeface="+mn-cs"/>
              </a:rPr>
              <a:t>、涉众评估：是将孤立的描述信息联合起来进行分析，以便得到更深层次信息的过程；</a:t>
            </a:r>
            <a:endParaRPr lang="zh-CN" dirty="0" smtClean="0">
              <a:solidFill>
                <a:schemeClr val="tx1"/>
              </a:solidFill>
              <a:latin typeface="+mn-lt"/>
              <a:ea typeface="+mn-ea"/>
              <a:cs typeface="+mn-cs"/>
            </a:endParaRPr>
          </a:p>
          <a:p>
            <a:pPr>
              <a:buNone/>
            </a:pPr>
            <a:r>
              <a:rPr lang="en-US" dirty="0" smtClean="0">
                <a:solidFill>
                  <a:schemeClr val="tx1"/>
                </a:solidFill>
                <a:latin typeface="+mn-lt"/>
                <a:ea typeface="+mn-ea"/>
                <a:cs typeface="+mn-cs"/>
              </a:rPr>
              <a:t>4</a:t>
            </a:r>
            <a:r>
              <a:rPr lang="zh-CN" altLang="en-US" dirty="0" smtClean="0">
                <a:solidFill>
                  <a:schemeClr val="tx1"/>
                </a:solidFill>
                <a:latin typeface="+mn-lt"/>
                <a:ea typeface="+mn-ea"/>
                <a:cs typeface="+mn-cs"/>
              </a:rPr>
              <a:t>）</a:t>
            </a:r>
            <a:r>
              <a:rPr lang="zh-CN" dirty="0" smtClean="0">
                <a:solidFill>
                  <a:schemeClr val="tx1"/>
                </a:solidFill>
                <a:latin typeface="+mn-lt"/>
                <a:ea typeface="+mn-ea"/>
                <a:cs typeface="+mn-cs"/>
              </a:rPr>
              <a:t>、涉众选择： 在发现关键涉众类别，完成对他们角色和职责的定义之后，还需要为每个涉众类别选择合适的代表，为项目的最终成功起到应有的作用。</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42918"/>
            <a:ext cx="8401080" cy="5715040"/>
          </a:xfrm>
        </p:spPr>
        <p:txBody>
          <a:bodyPr/>
          <a:lstStyle/>
          <a:p>
            <a:pPr>
              <a:buNone/>
            </a:pPr>
            <a:r>
              <a:rPr lang="en-US" dirty="0" smtClean="0">
                <a:solidFill>
                  <a:schemeClr val="tx1"/>
                </a:solidFill>
                <a:latin typeface="+mn-lt"/>
                <a:ea typeface="+mn-ea"/>
                <a:cs typeface="+mn-cs"/>
              </a:rPr>
              <a:t>13</a:t>
            </a:r>
            <a:r>
              <a:rPr lang="zh-CN" dirty="0" smtClean="0">
                <a:solidFill>
                  <a:schemeClr val="tx1"/>
                </a:solidFill>
                <a:latin typeface="+mn-lt"/>
                <a:ea typeface="+mn-ea"/>
                <a:cs typeface="+mn-cs"/>
              </a:rPr>
              <a:t>、涉众分析的主要任务</a:t>
            </a:r>
            <a:r>
              <a:rPr lang="en-US" dirty="0" smtClean="0">
                <a:solidFill>
                  <a:schemeClr val="tx1"/>
                </a:solidFill>
                <a:latin typeface="+mn-lt"/>
                <a:ea typeface="+mn-ea"/>
                <a:cs typeface="+mn-cs"/>
              </a:rPr>
              <a:t>?</a:t>
            </a:r>
            <a:endParaRPr lang="zh-CN" dirty="0" smtClean="0">
              <a:solidFill>
                <a:schemeClr val="tx1"/>
              </a:solidFill>
              <a:latin typeface="+mn-lt"/>
              <a:ea typeface="+mn-ea"/>
              <a:cs typeface="+mn-cs"/>
            </a:endParaRPr>
          </a:p>
          <a:p>
            <a:pPr>
              <a:buNone/>
            </a:pPr>
            <a:r>
              <a:rPr lang="zh-CN" dirty="0" smtClean="0">
                <a:solidFill>
                  <a:schemeClr val="tx1"/>
                </a:solidFill>
                <a:latin typeface="+mn-lt"/>
                <a:ea typeface="+mn-ea"/>
                <a:cs typeface="+mn-cs"/>
              </a:rPr>
              <a:t>答：涉众分析主要任务：</a:t>
            </a:r>
            <a:endParaRPr lang="zh-CN" dirty="0" smtClean="0">
              <a:solidFill>
                <a:schemeClr val="tx1"/>
              </a:solidFill>
              <a:latin typeface="+mn-lt"/>
              <a:ea typeface="+mn-ea"/>
              <a:cs typeface="+mn-cs"/>
            </a:endParaRPr>
          </a:p>
          <a:p>
            <a:pPr>
              <a:buNone/>
            </a:pPr>
            <a:r>
              <a:rPr lang="en-US" altLang="zh-CN" dirty="0" smtClean="0">
                <a:solidFill>
                  <a:schemeClr val="tx1"/>
                </a:solidFill>
                <a:latin typeface="+mn-lt"/>
                <a:ea typeface="+mn-ea"/>
                <a:cs typeface="+mn-cs"/>
              </a:rPr>
              <a:t>1</a:t>
            </a:r>
            <a:r>
              <a:rPr lang="zh-CN" altLang="en-US" dirty="0" smtClean="0">
                <a:solidFill>
                  <a:schemeClr val="tx1"/>
                </a:solidFill>
                <a:latin typeface="+mn-lt"/>
                <a:ea typeface="+mn-ea"/>
                <a:cs typeface="+mn-cs"/>
              </a:rPr>
              <a:t>）</a:t>
            </a:r>
            <a:r>
              <a:rPr lang="zh-CN" dirty="0" smtClean="0">
                <a:solidFill>
                  <a:schemeClr val="tx1"/>
                </a:solidFill>
                <a:latin typeface="+mn-lt"/>
                <a:ea typeface="+mn-ea"/>
                <a:cs typeface="+mn-cs"/>
              </a:rPr>
              <a:t>寻找软件系统的涉众类别，辨别关键的涉众类别；</a:t>
            </a:r>
            <a:endParaRPr lang="zh-CN" dirty="0" smtClean="0">
              <a:solidFill>
                <a:schemeClr val="tx1"/>
              </a:solidFill>
              <a:latin typeface="+mn-lt"/>
              <a:ea typeface="+mn-ea"/>
              <a:cs typeface="+mn-cs"/>
            </a:endParaRPr>
          </a:p>
          <a:p>
            <a:pPr>
              <a:buNone/>
            </a:pPr>
            <a:r>
              <a:rPr lang="en-US" altLang="zh-CN" dirty="0" smtClean="0">
                <a:solidFill>
                  <a:schemeClr val="tx1"/>
                </a:solidFill>
                <a:latin typeface="+mn-lt"/>
                <a:ea typeface="+mn-ea"/>
                <a:cs typeface="+mn-cs"/>
              </a:rPr>
              <a:t>2</a:t>
            </a:r>
            <a:r>
              <a:rPr lang="zh-CN" altLang="en-US" dirty="0" smtClean="0">
                <a:solidFill>
                  <a:schemeClr val="tx1"/>
                </a:solidFill>
                <a:latin typeface="+mn-lt"/>
                <a:ea typeface="+mn-ea"/>
                <a:cs typeface="+mn-cs"/>
              </a:rPr>
              <a:t>）</a:t>
            </a:r>
            <a:r>
              <a:rPr lang="zh-CN" dirty="0" smtClean="0">
                <a:solidFill>
                  <a:schemeClr val="tx1"/>
                </a:solidFill>
                <a:latin typeface="+mn-lt"/>
                <a:ea typeface="+mn-ea"/>
                <a:cs typeface="+mn-cs"/>
              </a:rPr>
              <a:t>描述不同涉众类别的特征，包括个人特征、工作特征；</a:t>
            </a:r>
            <a:endParaRPr lang="zh-CN" dirty="0" smtClean="0">
              <a:solidFill>
                <a:schemeClr val="tx1"/>
              </a:solidFill>
              <a:latin typeface="+mn-lt"/>
              <a:ea typeface="+mn-ea"/>
              <a:cs typeface="+mn-cs"/>
            </a:endParaRPr>
          </a:p>
          <a:p>
            <a:pPr>
              <a:buNone/>
            </a:pPr>
            <a:r>
              <a:rPr lang="en-US" altLang="zh-CN" dirty="0" smtClean="0">
                <a:solidFill>
                  <a:schemeClr val="tx1"/>
                </a:solidFill>
                <a:latin typeface="+mn-lt"/>
                <a:ea typeface="+mn-ea"/>
                <a:cs typeface="+mn-cs"/>
              </a:rPr>
              <a:t>3</a:t>
            </a:r>
            <a:r>
              <a:rPr lang="zh-CN" altLang="en-US" dirty="0" smtClean="0">
                <a:solidFill>
                  <a:schemeClr val="tx1"/>
                </a:solidFill>
                <a:latin typeface="+mn-lt"/>
                <a:ea typeface="+mn-ea"/>
                <a:cs typeface="+mn-cs"/>
              </a:rPr>
              <a:t>）</a:t>
            </a:r>
            <a:r>
              <a:rPr lang="zh-CN" dirty="0" smtClean="0">
                <a:solidFill>
                  <a:schemeClr val="tx1"/>
                </a:solidFill>
                <a:latin typeface="+mn-lt"/>
                <a:ea typeface="+mn-ea"/>
                <a:cs typeface="+mn-cs"/>
              </a:rPr>
              <a:t>分析不同涉众类别的输赢条件和受影响程度；</a:t>
            </a:r>
            <a:r>
              <a:rPr lang="en-US" dirty="0" smtClean="0">
                <a:solidFill>
                  <a:schemeClr val="tx1"/>
                </a:solidFill>
                <a:latin typeface="+mn-lt"/>
                <a:ea typeface="+mn-ea"/>
                <a:cs typeface="+mn-cs"/>
              </a:rPr>
              <a:t> </a:t>
            </a:r>
            <a:endParaRPr lang="zh-CN" dirty="0" smtClean="0">
              <a:solidFill>
                <a:schemeClr val="tx1"/>
              </a:solidFill>
              <a:latin typeface="+mn-lt"/>
              <a:ea typeface="+mn-ea"/>
              <a:cs typeface="+mn-cs"/>
            </a:endParaRPr>
          </a:p>
          <a:p>
            <a:pPr>
              <a:buNone/>
            </a:pPr>
            <a:r>
              <a:rPr lang="en-US" altLang="zh-CN" dirty="0" smtClean="0">
                <a:solidFill>
                  <a:schemeClr val="tx1"/>
                </a:solidFill>
                <a:latin typeface="+mn-lt"/>
                <a:ea typeface="+mn-ea"/>
                <a:cs typeface="+mn-cs"/>
              </a:rPr>
              <a:t>4</a:t>
            </a:r>
            <a:r>
              <a:rPr lang="zh-CN" altLang="en-US" dirty="0" smtClean="0">
                <a:solidFill>
                  <a:schemeClr val="tx1"/>
                </a:solidFill>
                <a:latin typeface="+mn-lt"/>
                <a:ea typeface="+mn-ea"/>
                <a:cs typeface="+mn-cs"/>
              </a:rPr>
              <a:t>）</a:t>
            </a:r>
            <a:r>
              <a:rPr lang="zh-CN" dirty="0" smtClean="0">
                <a:solidFill>
                  <a:schemeClr val="tx1"/>
                </a:solidFill>
                <a:latin typeface="+mn-lt"/>
                <a:ea typeface="+mn-ea"/>
                <a:cs typeface="+mn-cs"/>
              </a:rPr>
              <a:t>描述不同涉众类别的关注点和兴趣取向；</a:t>
            </a:r>
            <a:endParaRPr lang="zh-CN" dirty="0" smtClean="0">
              <a:solidFill>
                <a:schemeClr val="tx1"/>
              </a:solidFill>
              <a:latin typeface="+mn-lt"/>
              <a:ea typeface="+mn-ea"/>
              <a:cs typeface="+mn-cs"/>
            </a:endParaRPr>
          </a:p>
          <a:p>
            <a:pPr>
              <a:buNone/>
            </a:pPr>
            <a:r>
              <a:rPr lang="en-US" altLang="zh-CN" dirty="0" smtClean="0">
                <a:solidFill>
                  <a:schemeClr val="tx1"/>
                </a:solidFill>
                <a:latin typeface="+mn-lt"/>
                <a:ea typeface="+mn-ea"/>
                <a:cs typeface="+mn-cs"/>
              </a:rPr>
              <a:t>5</a:t>
            </a:r>
            <a:r>
              <a:rPr lang="zh-CN" altLang="en-US" dirty="0" smtClean="0">
                <a:solidFill>
                  <a:schemeClr val="tx1"/>
                </a:solidFill>
                <a:latin typeface="+mn-lt"/>
                <a:ea typeface="+mn-ea"/>
                <a:cs typeface="+mn-cs"/>
              </a:rPr>
              <a:t>）</a:t>
            </a:r>
            <a:r>
              <a:rPr lang="zh-CN" dirty="0" smtClean="0">
                <a:solidFill>
                  <a:schemeClr val="tx1"/>
                </a:solidFill>
                <a:latin typeface="+mn-lt"/>
                <a:ea typeface="+mn-ea"/>
                <a:cs typeface="+mn-cs"/>
              </a:rPr>
              <a:t>分析不同涉众类别的重要性和影响力；</a:t>
            </a:r>
            <a:endParaRPr lang="zh-CN" dirty="0" smtClean="0">
              <a:solidFill>
                <a:schemeClr val="tx1"/>
              </a:solidFill>
              <a:latin typeface="+mn-lt"/>
              <a:ea typeface="+mn-ea"/>
              <a:cs typeface="+mn-cs"/>
            </a:endParaRPr>
          </a:p>
          <a:p>
            <a:pPr>
              <a:buNone/>
            </a:pPr>
            <a:r>
              <a:rPr lang="en-US" altLang="zh-CN" dirty="0" smtClean="0">
                <a:solidFill>
                  <a:schemeClr val="tx1"/>
                </a:solidFill>
                <a:latin typeface="+mn-lt"/>
                <a:ea typeface="+mn-ea"/>
                <a:cs typeface="+mn-cs"/>
              </a:rPr>
              <a:t>6</a:t>
            </a:r>
            <a:r>
              <a:rPr lang="zh-CN" altLang="en-US" dirty="0" smtClean="0">
                <a:solidFill>
                  <a:schemeClr val="tx1"/>
                </a:solidFill>
                <a:latin typeface="+mn-lt"/>
                <a:ea typeface="+mn-ea"/>
                <a:cs typeface="+mn-cs"/>
              </a:rPr>
              <a:t>）</a:t>
            </a:r>
            <a:r>
              <a:rPr lang="zh-CN" dirty="0" smtClean="0">
                <a:solidFill>
                  <a:schemeClr val="tx1"/>
                </a:solidFill>
                <a:latin typeface="+mn-lt"/>
                <a:ea typeface="+mn-ea"/>
                <a:cs typeface="+mn-cs"/>
              </a:rPr>
              <a:t>为每种涉众类别选择合适的代表参与项目开发。</a:t>
            </a:r>
            <a:endParaRPr lang="zh-CN" dirty="0" smtClean="0">
              <a:solidFill>
                <a:schemeClr val="tx1"/>
              </a:solidFill>
              <a:latin typeface="+mn-lt"/>
              <a:ea typeface="+mn-ea"/>
              <a:cs typeface="+mn-cs"/>
            </a:endParaRPr>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71480"/>
            <a:ext cx="8229600" cy="5559445"/>
          </a:xfrm>
        </p:spPr>
        <p:txBody>
          <a:bodyPr/>
          <a:lstStyle/>
          <a:p>
            <a:pPr>
              <a:buNone/>
            </a:pPr>
            <a:r>
              <a:rPr lang="en-US" sz="2400" dirty="0" smtClean="0"/>
              <a:t>14.</a:t>
            </a:r>
            <a:r>
              <a:rPr lang="zh-CN" altLang="en-US" sz="2400" dirty="0" smtClean="0"/>
              <a:t>假设现在由你来负责所在学校选课系统的需求工作，现在需要你来安排一次群体面谈，你打算怎么做？</a:t>
            </a:r>
            <a:endParaRPr lang="zh-CN" altLang="en-US" sz="2400" dirty="0" smtClean="0"/>
          </a:p>
          <a:p>
            <a:pPr>
              <a:buNone/>
            </a:pPr>
            <a:r>
              <a:rPr lang="zh-CN" altLang="en-US" sz="2400" dirty="0" smtClean="0"/>
              <a:t>（面谈的准备阶段）</a:t>
            </a:r>
            <a:endParaRPr lang="zh-CN" altLang="en-US" sz="2400" dirty="0" smtClean="0"/>
          </a:p>
          <a:p>
            <a:pPr marL="0" indent="342900">
              <a:buNone/>
            </a:pPr>
            <a:r>
              <a:rPr lang="zh-CN" altLang="en-US" sz="2400" dirty="0" smtClean="0"/>
              <a:t>答：计划面谈</a:t>
            </a:r>
            <a:endParaRPr lang="zh-CN" altLang="en-US" sz="2400" dirty="0" smtClean="0"/>
          </a:p>
          <a:p>
            <a:pPr marL="0" indent="342900">
              <a:buNone/>
            </a:pPr>
            <a:r>
              <a:rPr lang="en-US" sz="2400" dirty="0" smtClean="0"/>
              <a:t>1</a:t>
            </a:r>
            <a:r>
              <a:rPr lang="zh-CN" altLang="en-US" sz="2400" dirty="0" smtClean="0"/>
              <a:t>）确定参与人员（涉众、主持人、负责人、分析人员、记录人员、观察员 ）</a:t>
            </a:r>
            <a:endParaRPr lang="zh-CN" altLang="en-US" sz="2400" dirty="0" smtClean="0"/>
          </a:p>
          <a:p>
            <a:pPr marL="0" indent="342900">
              <a:buNone/>
            </a:pPr>
            <a:r>
              <a:rPr lang="en-US" sz="2400" dirty="0" smtClean="0"/>
              <a:t>2</a:t>
            </a:r>
            <a:r>
              <a:rPr lang="zh-CN" altLang="en-US" sz="2400" dirty="0" smtClean="0"/>
              <a:t>）安排会谈时间 （全职的</a:t>
            </a:r>
            <a:r>
              <a:rPr lang="en-US" sz="2400" dirty="0" smtClean="0"/>
              <a:t>2</a:t>
            </a:r>
            <a:r>
              <a:rPr lang="zh-CN" altLang="en-US" sz="2400" dirty="0" smtClean="0"/>
              <a:t>－</a:t>
            </a:r>
            <a:r>
              <a:rPr lang="en-US" sz="2400" dirty="0" smtClean="0"/>
              <a:t>4</a:t>
            </a:r>
            <a:r>
              <a:rPr lang="zh-CN" altLang="en-US" sz="2400" dirty="0" smtClean="0"/>
              <a:t>天参与会议 ，拟定一份议程 ）</a:t>
            </a:r>
            <a:endParaRPr lang="zh-CN" altLang="en-US" sz="2400" dirty="0" smtClean="0"/>
          </a:p>
          <a:p>
            <a:pPr marL="0" indent="342900">
              <a:buNone/>
            </a:pPr>
            <a:r>
              <a:rPr lang="en-US" sz="2400" dirty="0" smtClean="0"/>
              <a:t>3</a:t>
            </a:r>
            <a:r>
              <a:rPr lang="zh-CN" altLang="en-US" sz="2400" dirty="0" smtClean="0"/>
              <a:t>） 选择会谈地点 （充足的空间，道具支持，良好的餐饮服务 ）</a:t>
            </a:r>
            <a:endParaRPr lang="zh-CN" altLang="en-US" sz="2400" dirty="0" smtClean="0"/>
          </a:p>
          <a:p>
            <a:pPr marL="0" indent="342900">
              <a:buNone/>
            </a:pPr>
            <a:r>
              <a:rPr lang="en-US" sz="2400" dirty="0" smtClean="0"/>
              <a:t>4</a:t>
            </a:r>
            <a:r>
              <a:rPr lang="zh-CN" altLang="en-US" sz="2400" dirty="0" smtClean="0"/>
              <a:t>）准备会谈内容 （面谈的主题和范围，会议的议程，需求的预期和会谈的目标，各种材料）</a:t>
            </a:r>
            <a:endParaRPr lang="zh-CN" alt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467995" y="331788"/>
            <a:ext cx="3257544" cy="650857"/>
          </a:xfrm>
          <a:prstGeom prst="rect">
            <a:avLst/>
          </a:prstGeom>
          <a:noFill/>
          <a:ln w="9525">
            <a:noFill/>
            <a:miter lim="800000"/>
          </a:ln>
        </p:spPr>
        <p:txBody>
          <a:bodyPr vert="horz" wrap="square" lIns="91440" tIns="45720" rIns="91440" bIns="45720" numCol="1" anchor="t" anchorCtr="0" compatLnSpc="1"/>
          <a:lst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r>
              <a:rPr lang="zh-CN" altLang="en-US" b="1" dirty="0" smtClean="0"/>
              <a:t>二、案例题</a:t>
            </a:r>
            <a:endParaRPr lang="zh-CN" altLang="en-US" dirty="0"/>
          </a:p>
        </p:txBody>
      </p:sp>
      <p:sp>
        <p:nvSpPr>
          <p:cNvPr id="5" name="内容占位符 4"/>
          <p:cNvSpPr/>
          <p:nvPr>
            <p:ph idx="1"/>
          </p:nvPr>
        </p:nvSpPr>
        <p:spPr>
          <a:xfrm>
            <a:off x="457200" y="1600200"/>
            <a:ext cx="8229600" cy="4251960"/>
          </a:xfrm>
        </p:spPr>
        <p:txBody>
          <a:bodyPr/>
          <a:p>
            <a:pPr marL="0" lvl="0" indent="457200">
              <a:spcBef>
                <a:spcPts val="0"/>
              </a:spcBef>
              <a:buNone/>
            </a:pPr>
            <a:r>
              <a:rPr lang="en-US" altLang="zh-CN" sz="2400" dirty="0" smtClean="0">
                <a:sym typeface="+mn-ea"/>
              </a:rPr>
              <a:t>1</a:t>
            </a:r>
            <a:r>
              <a:rPr lang="zh-CN" altLang="en-US" sz="2400" dirty="0" smtClean="0">
                <a:sym typeface="+mn-ea"/>
              </a:rPr>
              <a:t>、下面是系统分析团队的一名成员提出的第一份面谈报告：“在我看来，面谈进行的很好。我和他就这个问题聊了一个半小时。他告诉我有关公司的所有历史，很有意思。他也提到，自他来到该公司的</a:t>
            </a:r>
            <a:r>
              <a:rPr lang="en-US" sz="2400" dirty="0" smtClean="0">
                <a:sym typeface="+mn-ea"/>
              </a:rPr>
              <a:t>16</a:t>
            </a:r>
            <a:r>
              <a:rPr lang="zh-CN" altLang="en-US" sz="2400" dirty="0" smtClean="0">
                <a:sym typeface="+mn-ea"/>
              </a:rPr>
              <a:t>年间，公司没有任何变化。我们不久将再次举行会面，以及结束这次面谈，因为我们还没有深入研究我准备的问题。”</a:t>
            </a:r>
            <a:endParaRPr lang="zh-CN" altLang="en-US" sz="2400" dirty="0" smtClean="0"/>
          </a:p>
          <a:p>
            <a:pPr marL="0" lvl="1" indent="457200">
              <a:spcBef>
                <a:spcPts val="0"/>
              </a:spcBef>
              <a:buNone/>
            </a:pPr>
            <a:r>
              <a:rPr lang="zh-CN" altLang="en-US" sz="2400" dirty="0" smtClean="0">
                <a:sym typeface="+mn-ea"/>
              </a:rPr>
              <a:t>试评论这个面谈报告。假设你要团队成员使用图</a:t>
            </a:r>
            <a:r>
              <a:rPr lang="en-US" sz="2400" dirty="0" smtClean="0">
                <a:sym typeface="+mn-ea"/>
              </a:rPr>
              <a:t>1</a:t>
            </a:r>
            <a:r>
              <a:rPr lang="zh-CN" altLang="en-US" sz="2400" dirty="0" smtClean="0">
                <a:sym typeface="+mn-ea"/>
              </a:rPr>
              <a:t>提供的报表，那么他漏了什么主要信息？</a:t>
            </a:r>
            <a:endParaRPr lang="zh-CN" altLang="en-US" sz="2400" dirty="0" smtClean="0"/>
          </a:p>
          <a:p>
            <a:pPr marL="0" lvl="1" indent="457200">
              <a:spcBef>
                <a:spcPts val="0"/>
              </a:spcBef>
              <a:buNone/>
            </a:pPr>
            <a:r>
              <a:rPr lang="zh-CN" altLang="en-US" sz="2400" dirty="0" smtClean="0">
                <a:sym typeface="+mn-ea"/>
              </a:rPr>
              <a:t>什么信息对面谈报告来说是无关紧要的？</a:t>
            </a:r>
            <a:endParaRPr lang="zh-CN" altLang="en-US" sz="2400" dirty="0" smtClean="0"/>
          </a:p>
          <a:p>
            <a:pPr marL="0" lvl="1" indent="457200">
              <a:spcBef>
                <a:spcPts val="0"/>
              </a:spcBef>
              <a:buNone/>
            </a:pPr>
            <a:r>
              <a:rPr lang="zh-CN" altLang="en-US" sz="2400" dirty="0" smtClean="0">
                <a:sym typeface="+mn-ea"/>
              </a:rPr>
              <a:t>如果真的发生了报告中提及的情况，则必须向队友提出哪</a:t>
            </a:r>
            <a:r>
              <a:rPr lang="en-US" sz="2400" dirty="0" smtClean="0">
                <a:sym typeface="+mn-ea"/>
              </a:rPr>
              <a:t>3</a:t>
            </a:r>
            <a:r>
              <a:rPr lang="zh-CN" altLang="en-US" sz="2400" dirty="0" smtClean="0">
                <a:sym typeface="+mn-ea"/>
              </a:rPr>
              <a:t>个建议，以帮助他更好地举行下一次面谈。</a:t>
            </a:r>
            <a:endParaRPr lang="zh-CN"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50" y="1245870"/>
            <a:ext cx="8644255" cy="4763135"/>
          </a:xfrm>
        </p:spPr>
        <p:txBody>
          <a:bodyPr/>
          <a:lstStyle/>
          <a:p>
            <a:pPr>
              <a:buNone/>
            </a:pPr>
            <a:r>
              <a:rPr lang="en-US" sz="2400" dirty="0" smtClean="0"/>
              <a:t>1</a:t>
            </a:r>
            <a:r>
              <a:rPr lang="zh-CN" altLang="en-US" sz="2400" dirty="0" smtClean="0"/>
              <a:t>、什么是需求？简述需求的分类。</a:t>
            </a:r>
            <a:endParaRPr lang="zh-CN" altLang="en-US" sz="2400" dirty="0" smtClean="0"/>
          </a:p>
          <a:p>
            <a:pPr>
              <a:buNone/>
            </a:pPr>
            <a:r>
              <a:rPr lang="en-US" altLang="zh-CN" sz="2400" dirty="0" smtClean="0">
                <a:sym typeface="+mn-ea"/>
              </a:rPr>
              <a:t>2</a:t>
            </a:r>
            <a:r>
              <a:rPr lang="zh-CN" sz="2400" dirty="0" smtClean="0">
                <a:sym typeface="+mn-ea"/>
              </a:rPr>
              <a:t>、需求工程包括哪些活动，并简要说明其内容？软件开发中为什么要重视需求工程？</a:t>
            </a:r>
            <a:endParaRPr lang="zh-CN" sz="2400" dirty="0" smtClean="0">
              <a:sym typeface="+mn-ea"/>
            </a:endParaRPr>
          </a:p>
          <a:p>
            <a:pPr>
              <a:buNone/>
            </a:pPr>
            <a:r>
              <a:rPr lang="en-US" sz="2400" dirty="0" smtClean="0">
                <a:sym typeface="+mn-ea"/>
              </a:rPr>
              <a:t>3</a:t>
            </a:r>
            <a:r>
              <a:rPr lang="zh-CN" sz="2400" dirty="0" smtClean="0">
                <a:sym typeface="+mn-ea"/>
              </a:rPr>
              <a:t>、描述需求工程的各个活动，并说明各个活动的任务？</a:t>
            </a:r>
            <a:endParaRPr lang="zh-CN" sz="2400" dirty="0" smtClean="0">
              <a:sym typeface="+mn-ea"/>
            </a:endParaRPr>
          </a:p>
          <a:p>
            <a:pPr>
              <a:buNone/>
            </a:pPr>
            <a:r>
              <a:rPr lang="en-US" sz="2400" dirty="0" smtClean="0">
                <a:sym typeface="+mn-ea"/>
              </a:rPr>
              <a:t>4</a:t>
            </a:r>
            <a:r>
              <a:rPr lang="zh-CN" sz="2400" dirty="0" smtClean="0">
                <a:sym typeface="+mn-ea"/>
              </a:rPr>
              <a:t>、需求工程中需要获取的内容主要有哪</a:t>
            </a:r>
            <a:r>
              <a:rPr lang="en-US" sz="2400" dirty="0" smtClean="0">
                <a:sym typeface="+mn-ea"/>
              </a:rPr>
              <a:t>3</a:t>
            </a:r>
            <a:r>
              <a:rPr lang="zh-CN" sz="2400" dirty="0" smtClean="0">
                <a:sym typeface="+mn-ea"/>
              </a:rPr>
              <a:t>种？获取信息的主要来源有哪些？常见的需求获取方法有哪些（最少写</a:t>
            </a:r>
            <a:r>
              <a:rPr lang="en-US" sz="2400" dirty="0" smtClean="0">
                <a:sym typeface="+mn-ea"/>
              </a:rPr>
              <a:t>4</a:t>
            </a:r>
            <a:r>
              <a:rPr lang="zh-CN" sz="2400" dirty="0" smtClean="0">
                <a:sym typeface="+mn-ea"/>
              </a:rPr>
              <a:t>种）？</a:t>
            </a:r>
            <a:endParaRPr lang="zh-CN" sz="2400" dirty="0" smtClean="0">
              <a:sym typeface="+mn-ea"/>
            </a:endParaRPr>
          </a:p>
          <a:p>
            <a:pPr>
              <a:buNone/>
            </a:pPr>
            <a:r>
              <a:rPr lang="en-US" sz="2400" dirty="0" smtClean="0">
                <a:sym typeface="+mn-ea"/>
              </a:rPr>
              <a:t>5</a:t>
            </a:r>
            <a:r>
              <a:rPr lang="zh-CN" sz="2400" dirty="0" smtClean="0">
                <a:sym typeface="+mn-ea"/>
              </a:rPr>
              <a:t>、需求获取活动包括那几个部分，并对每一部分活动作简要解释？</a:t>
            </a:r>
            <a:r>
              <a:rPr lang="en-US" sz="2400" dirty="0" smtClean="0">
                <a:sym typeface="+mn-ea"/>
              </a:rPr>
              <a:t> </a:t>
            </a:r>
            <a:endParaRPr lang="en-US" sz="2400" dirty="0" smtClean="0">
              <a:sym typeface="+mn-ea"/>
            </a:endParaRPr>
          </a:p>
          <a:p>
            <a:pPr>
              <a:buNone/>
            </a:pPr>
            <a:r>
              <a:rPr lang="en-US" sz="2400" dirty="0" smtClean="0">
                <a:latin typeface="+mn-ea"/>
                <a:sym typeface="+mn-ea"/>
              </a:rPr>
              <a:t>6</a:t>
            </a:r>
            <a:r>
              <a:rPr lang="zh-CN" sz="2400" dirty="0" smtClean="0">
                <a:latin typeface="+mn-ea"/>
                <a:sym typeface="+mn-ea"/>
              </a:rPr>
              <a:t>、什么是面谈中的开放式问题？什么是封闭式问题？并比较二者的优缺点？</a:t>
            </a:r>
            <a:endParaRPr lang="zh-CN" sz="2400" dirty="0" smtClean="0">
              <a:latin typeface="+mn-ea"/>
              <a:sym typeface="+mn-ea"/>
            </a:endParaRPr>
          </a:p>
          <a:p>
            <a:pPr>
              <a:buNone/>
            </a:pPr>
            <a:r>
              <a:rPr lang="en-US" sz="2400" dirty="0" smtClean="0">
                <a:sym typeface="+mn-ea"/>
              </a:rPr>
              <a:t>7</a:t>
            </a:r>
            <a:r>
              <a:rPr lang="zh-CN" sz="2400" dirty="0" smtClean="0">
                <a:sym typeface="+mn-ea"/>
              </a:rPr>
              <a:t>、金字塔结构、漏斗结构、菱形结构定义？</a:t>
            </a:r>
            <a:endParaRPr lang="zh-CN" altLang="en-US" sz="2400" dirty="0"/>
          </a:p>
        </p:txBody>
      </p:sp>
      <p:sp>
        <p:nvSpPr>
          <p:cNvPr id="4" name="Rectangle 2"/>
          <p:cNvSpPr>
            <a:spLocks noGrp="1" noChangeArrowheads="1"/>
          </p:cNvSpPr>
          <p:nvPr>
            <p:ph type="title"/>
          </p:nvPr>
        </p:nvSpPr>
        <p:spPr>
          <a:xfrm>
            <a:off x="395616" y="332105"/>
            <a:ext cx="2643206" cy="650857"/>
          </a:xfrm>
        </p:spPr>
        <p:txBody>
          <a:bodyPr/>
          <a:lstStyle/>
          <a:p>
            <a:r>
              <a:rPr lang="zh-CN" sz="3200" dirty="0" smtClean="0">
                <a:solidFill>
                  <a:schemeClr val="tx1"/>
                </a:solidFill>
                <a:latin typeface="+mn-lt"/>
                <a:ea typeface="+mn-ea"/>
                <a:cs typeface="+mn-cs"/>
              </a:rPr>
              <a:t>一、简答题</a:t>
            </a:r>
            <a:endParaRPr lang="zh-CN" altLang="en-US" sz="32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457200" y="642938"/>
          <a:ext cx="8229600" cy="4267200"/>
        </p:xfrm>
        <a:graphic>
          <a:graphicData uri="http://schemas.openxmlformats.org/drawingml/2006/table">
            <a:tbl>
              <a:tblPr firstRow="1" bandRow="1">
                <a:tableStyleId>{5C22544A-7EE6-4342-B048-85BDC9FD1C3A}</a:tableStyleId>
              </a:tblPr>
              <a:tblGrid>
                <a:gridCol w="4114800"/>
                <a:gridCol w="4114800"/>
              </a:tblGrid>
              <a:tr h="370840">
                <a:tc gridSpan="2">
                  <a:txBody>
                    <a:bodyPr/>
                    <a:lstStyle/>
                    <a:p>
                      <a:pPr algn="just">
                        <a:spcAft>
                          <a:spcPts val="0"/>
                        </a:spcAft>
                      </a:pPr>
                      <a:r>
                        <a:rPr lang="zh-CN" sz="2000" b="0" kern="100" dirty="0">
                          <a:solidFill>
                            <a:schemeClr val="tx1"/>
                          </a:solidFill>
                          <a:latin typeface="Times New Roman" panose="02020603050405020304"/>
                          <a:ea typeface="宋体" panose="02010600030101010101" pitchFamily="2" charset="-122"/>
                        </a:rPr>
                        <a:t>面谈对象：</a:t>
                      </a:r>
                      <a:r>
                        <a:rPr lang="en-US" sz="2000" b="0" kern="100" dirty="0" err="1">
                          <a:solidFill>
                            <a:schemeClr val="tx1"/>
                          </a:solidFill>
                          <a:latin typeface="Times New Roman" panose="02020603050405020304"/>
                          <a:ea typeface="宋体" panose="02010600030101010101" pitchFamily="2" charset="-122"/>
                        </a:rPr>
                        <a:t>SalDomask</a:t>
                      </a:r>
                      <a:r>
                        <a:rPr lang="en-US" sz="2000" b="0" kern="100" dirty="0">
                          <a:solidFill>
                            <a:schemeClr val="tx1"/>
                          </a:solidFill>
                          <a:latin typeface="Times New Roman" panose="02020603050405020304"/>
                          <a:ea typeface="宋体" panose="02010600030101010101" pitchFamily="2" charset="-122"/>
                        </a:rPr>
                        <a:t>                                   </a:t>
                      </a:r>
                      <a:r>
                        <a:rPr lang="zh-CN" sz="2000" b="0" kern="100" dirty="0">
                          <a:solidFill>
                            <a:schemeClr val="tx1"/>
                          </a:solidFill>
                          <a:latin typeface="Times New Roman" panose="02020603050405020304"/>
                          <a:ea typeface="宋体" panose="02010600030101010101" pitchFamily="2" charset="-122"/>
                        </a:rPr>
                        <a:t>日期：</a:t>
                      </a:r>
                      <a:endParaRPr lang="zh-CN" sz="2000" b="0" kern="100" dirty="0">
                        <a:solidFill>
                          <a:schemeClr val="tx1"/>
                        </a:solidFill>
                        <a:latin typeface="Times New Roman" panose="02020603050405020304"/>
                        <a:ea typeface="宋体" panose="02010600030101010101" pitchFamily="2" charset="-122"/>
                      </a:endParaRPr>
                    </a:p>
                    <a:p>
                      <a:pPr algn="just">
                        <a:spcAft>
                          <a:spcPts val="0"/>
                        </a:spcAft>
                      </a:pPr>
                      <a:r>
                        <a:rPr lang="zh-CN" sz="2000" b="0" kern="100" dirty="0">
                          <a:solidFill>
                            <a:schemeClr val="tx1"/>
                          </a:solidFill>
                          <a:latin typeface="Times New Roman" panose="02020603050405020304"/>
                          <a:ea typeface="宋体" panose="02010600030101010101" pitchFamily="2" charset="-122"/>
                        </a:rPr>
                        <a:t>会见者：</a:t>
                      </a:r>
                      <a:r>
                        <a:rPr lang="en-US" sz="2000" b="0" kern="100" dirty="0" err="1">
                          <a:solidFill>
                            <a:schemeClr val="tx1"/>
                          </a:solidFill>
                          <a:latin typeface="Times New Roman" panose="02020603050405020304"/>
                          <a:ea typeface="宋体" panose="02010600030101010101" pitchFamily="2" charset="-122"/>
                        </a:rPr>
                        <a:t>S.Cabbot</a:t>
                      </a:r>
                      <a:r>
                        <a:rPr lang="en-US" sz="2000" b="0" kern="100" dirty="0">
                          <a:solidFill>
                            <a:schemeClr val="tx1"/>
                          </a:solidFill>
                          <a:latin typeface="Times New Roman" panose="02020603050405020304"/>
                          <a:ea typeface="宋体" panose="02010600030101010101" pitchFamily="2" charset="-122"/>
                        </a:rPr>
                        <a:t>                                      </a:t>
                      </a:r>
                      <a:r>
                        <a:rPr lang="zh-CN" sz="2000" b="0" kern="100" dirty="0">
                          <a:solidFill>
                            <a:schemeClr val="tx1"/>
                          </a:solidFill>
                          <a:latin typeface="Times New Roman" panose="02020603050405020304"/>
                          <a:ea typeface="宋体" panose="02010600030101010101" pitchFamily="2" charset="-122"/>
                        </a:rPr>
                        <a:t>主题：计算机使用</a:t>
                      </a:r>
                      <a:endParaRPr lang="zh-CN" sz="2000" b="0" kern="100" dirty="0">
                        <a:solidFill>
                          <a:schemeClr val="tx1"/>
                        </a:solidFill>
                        <a:latin typeface="Times New Roman" panose="02020603050405020304"/>
                        <a:ea typeface="宋体" panose="02010600030101010101" pitchFamily="2" charset="-122"/>
                      </a:endParaRPr>
                    </a:p>
                    <a:p>
                      <a:pPr algn="just">
                        <a:spcAft>
                          <a:spcPts val="0"/>
                        </a:spcAft>
                      </a:pPr>
                      <a:r>
                        <a:rPr lang="zh-CN" sz="2000" b="0" kern="100" dirty="0">
                          <a:solidFill>
                            <a:schemeClr val="tx1"/>
                          </a:solidFill>
                          <a:latin typeface="Times New Roman" panose="02020603050405020304"/>
                          <a:ea typeface="宋体" panose="02010600030101010101" pitchFamily="2" charset="-122"/>
                        </a:rPr>
                        <a:t>面谈的目标：找出关于计算机使用的态度；</a:t>
                      </a:r>
                      <a:endParaRPr lang="zh-CN" sz="2000" b="0" kern="100" dirty="0">
                        <a:solidFill>
                          <a:schemeClr val="tx1"/>
                        </a:solidFill>
                        <a:latin typeface="Times New Roman" panose="02020603050405020304"/>
                        <a:ea typeface="宋体" panose="02010600030101010101" pitchFamily="2" charset="-122"/>
                      </a:endParaRPr>
                    </a:p>
                    <a:p>
                      <a:pPr algn="just">
                        <a:spcAft>
                          <a:spcPts val="0"/>
                        </a:spcAft>
                      </a:pPr>
                      <a:r>
                        <a:rPr lang="en-US" sz="2000" b="0" kern="100" dirty="0">
                          <a:solidFill>
                            <a:schemeClr val="tx1"/>
                          </a:solidFill>
                          <a:latin typeface="宋体" panose="02010600030101010101" pitchFamily="2" charset="-122"/>
                          <a:ea typeface="宋体" panose="02010600030101010101" pitchFamily="2" charset="-122"/>
                        </a:rPr>
                        <a:t>            </a:t>
                      </a:r>
                      <a:r>
                        <a:rPr lang="zh-CN" sz="2000" b="0" kern="100" dirty="0">
                          <a:solidFill>
                            <a:schemeClr val="tx1"/>
                          </a:solidFill>
                          <a:latin typeface="Times New Roman" panose="02020603050405020304"/>
                          <a:ea typeface="宋体" panose="02010600030101010101" pitchFamily="2" charset="-122"/>
                        </a:rPr>
                        <a:t>获得用户的使用估计；</a:t>
                      </a:r>
                      <a:endParaRPr lang="zh-CN" sz="2000" b="0" kern="100" dirty="0">
                        <a:solidFill>
                          <a:schemeClr val="tx1"/>
                        </a:solidFill>
                        <a:latin typeface="Times New Roman" panose="02020603050405020304"/>
                        <a:ea typeface="宋体" panose="02010600030101010101" pitchFamily="2" charset="-122"/>
                      </a:endParaRPr>
                    </a:p>
                    <a:p>
                      <a:pPr indent="914400" algn="just">
                        <a:spcAft>
                          <a:spcPts val="0"/>
                        </a:spcAft>
                      </a:pPr>
                      <a:r>
                        <a:rPr lang="zh-CN" sz="2000" b="0" kern="100" dirty="0">
                          <a:solidFill>
                            <a:schemeClr val="tx1"/>
                          </a:solidFill>
                          <a:latin typeface="Times New Roman" panose="02020603050405020304"/>
                          <a:ea typeface="宋体" panose="02010600030101010101" pitchFamily="2" charset="-122"/>
                        </a:rPr>
                        <a:t>看最新建议的系统的观点是否满足目标吗？</a:t>
                      </a:r>
                      <a:endParaRPr lang="zh-CN" sz="2000" b="0" kern="100" dirty="0">
                        <a:solidFill>
                          <a:schemeClr val="tx1"/>
                        </a:solidFill>
                        <a:latin typeface="Times New Roman" panose="02020603050405020304"/>
                        <a:ea typeface="宋体" panose="02010600030101010101" pitchFamily="2" charset="-122"/>
                      </a:endParaRPr>
                    </a:p>
                    <a:p>
                      <a:pPr algn="just">
                        <a:spcAft>
                          <a:spcPts val="0"/>
                        </a:spcAft>
                      </a:pPr>
                      <a:r>
                        <a:rPr lang="zh-CN" sz="2000" b="0" kern="100" dirty="0">
                          <a:solidFill>
                            <a:schemeClr val="tx1"/>
                          </a:solidFill>
                          <a:latin typeface="Times New Roman" panose="02020603050405020304"/>
                          <a:ea typeface="宋体" panose="02010600030101010101" pitchFamily="2" charset="-122"/>
                        </a:rPr>
                        <a:t>下次面谈的目标：</a:t>
                      </a:r>
                      <a:endParaRPr lang="zh-CN" sz="2000" b="0" kern="100" dirty="0">
                        <a:solidFill>
                          <a:schemeClr val="tx1"/>
                        </a:solidFill>
                        <a:latin typeface="Times New Roman" panose="02020603050405020304"/>
                        <a:ea typeface="宋体" panose="02010600030101010101" pitchFamily="2" charset="-122"/>
                      </a:endParaRPr>
                    </a:p>
                    <a:p>
                      <a:pPr algn="just">
                        <a:spcAft>
                          <a:spcPts val="0"/>
                        </a:spcAft>
                      </a:pPr>
                      <a:r>
                        <a:rPr lang="en-US" sz="2000" b="0" kern="100" dirty="0">
                          <a:solidFill>
                            <a:schemeClr val="tx1"/>
                          </a:solidFill>
                          <a:latin typeface="宋体" panose="02010600030101010101" pitchFamily="2" charset="-122"/>
                          <a:ea typeface="宋体" panose="02010600030101010101" pitchFamily="2" charset="-122"/>
                        </a:rPr>
                        <a:t>     </a:t>
                      </a:r>
                      <a:r>
                        <a:rPr lang="zh-CN" sz="2000" b="0" kern="100" dirty="0">
                          <a:solidFill>
                            <a:schemeClr val="tx1"/>
                          </a:solidFill>
                          <a:latin typeface="Times New Roman" panose="02020603050405020304"/>
                          <a:ea typeface="宋体" panose="02010600030101010101" pitchFamily="2" charset="-122"/>
                        </a:rPr>
                        <a:t>找出</a:t>
                      </a:r>
                      <a:r>
                        <a:rPr lang="en-US" sz="2000" b="0" kern="100" dirty="0">
                          <a:solidFill>
                            <a:schemeClr val="tx1"/>
                          </a:solidFill>
                          <a:latin typeface="Times New Roman" panose="02020603050405020304"/>
                          <a:ea typeface="宋体" panose="02010600030101010101" pitchFamily="2" charset="-122"/>
                        </a:rPr>
                        <a:t>Sal</a:t>
                      </a:r>
                      <a:r>
                        <a:rPr lang="zh-CN" sz="2000" b="0" kern="100" dirty="0">
                          <a:solidFill>
                            <a:schemeClr val="tx1"/>
                          </a:solidFill>
                          <a:latin typeface="Times New Roman" panose="02020603050405020304"/>
                          <a:ea typeface="宋体" panose="02010600030101010101" pitchFamily="2" charset="-122"/>
                        </a:rPr>
                        <a:t>怎样看待系统支持部门。</a:t>
                      </a:r>
                      <a:endParaRPr lang="zh-CN" sz="2000" b="0" kern="100" dirty="0">
                        <a:solidFill>
                          <a:schemeClr val="tx1"/>
                        </a:solidFill>
                        <a:latin typeface="Times New Roman" panose="02020603050405020304"/>
                        <a:ea typeface="宋体" panose="02010600030101010101" pitchFamily="2" charset="-122"/>
                      </a:endParaRPr>
                    </a:p>
                    <a:p>
                      <a:pPr algn="just">
                        <a:spcAft>
                          <a:spcPts val="0"/>
                        </a:spcAft>
                      </a:pPr>
                      <a:r>
                        <a:rPr lang="en-US" sz="2000" b="0" kern="100" dirty="0">
                          <a:solidFill>
                            <a:schemeClr val="tx1"/>
                          </a:solidFill>
                          <a:latin typeface="宋体" panose="02010600030101010101" pitchFamily="2" charset="-122"/>
                          <a:ea typeface="宋体" panose="02010600030101010101" pitchFamily="2" charset="-122"/>
                        </a:rPr>
                        <a:t>     </a:t>
                      </a:r>
                      <a:r>
                        <a:rPr lang="zh-CN" sz="2000" b="0" kern="100" dirty="0">
                          <a:solidFill>
                            <a:schemeClr val="tx1"/>
                          </a:solidFill>
                          <a:latin typeface="Times New Roman" panose="02020603050405020304"/>
                          <a:ea typeface="宋体" panose="02010600030101010101" pitchFamily="2" charset="-122"/>
                        </a:rPr>
                        <a:t>找出下一个面谈对象的观点。</a:t>
                      </a:r>
                      <a:endParaRPr lang="zh-CN" sz="2000" b="0" kern="100" dirty="0">
                        <a:solidFill>
                          <a:schemeClr val="tx1"/>
                        </a:solidFill>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just">
                        <a:spcAft>
                          <a:spcPts val="0"/>
                        </a:spcAft>
                      </a:pPr>
                      <a:r>
                        <a:rPr lang="zh-CN" sz="2000" b="0" kern="100" dirty="0">
                          <a:solidFill>
                            <a:schemeClr val="tx1"/>
                          </a:solidFill>
                          <a:latin typeface="Times New Roman" panose="02020603050405020304"/>
                          <a:ea typeface="宋体" panose="02010600030101010101" pitchFamily="2" charset="-122"/>
                        </a:rPr>
                        <a:t>面谈的要点：</a:t>
                      </a:r>
                      <a:endParaRPr lang="zh-CN" sz="2000" b="0" kern="100" dirty="0">
                        <a:solidFill>
                          <a:schemeClr val="tx1"/>
                        </a:solidFill>
                        <a:latin typeface="Times New Roman" panose="02020603050405020304"/>
                        <a:ea typeface="宋体" panose="02010600030101010101" pitchFamily="2" charset="-122"/>
                      </a:endParaRPr>
                    </a:p>
                    <a:p>
                      <a:pPr algn="just">
                        <a:spcAft>
                          <a:spcPts val="0"/>
                        </a:spcAft>
                      </a:pPr>
                      <a:r>
                        <a:rPr lang="en-US" sz="2000" b="0" kern="100" dirty="0">
                          <a:solidFill>
                            <a:schemeClr val="tx1"/>
                          </a:solidFill>
                          <a:latin typeface="宋体" panose="02010600030101010101" pitchFamily="2" charset="-122"/>
                          <a:ea typeface="宋体" panose="02010600030101010101" pitchFamily="2" charset="-122"/>
                        </a:rPr>
                        <a:t>Sal</a:t>
                      </a:r>
                      <a:r>
                        <a:rPr lang="zh-CN" sz="2000" b="0" kern="100" dirty="0">
                          <a:solidFill>
                            <a:schemeClr val="tx1"/>
                          </a:solidFill>
                          <a:latin typeface="Times New Roman" panose="02020603050405020304"/>
                          <a:ea typeface="宋体" panose="02010600030101010101" pitchFamily="2" charset="-122"/>
                        </a:rPr>
                        <a:t>说道：“计算机是我的朋友。”</a:t>
                      </a:r>
                      <a:endParaRPr lang="zh-CN" sz="2000" b="0" kern="100" dirty="0">
                        <a:solidFill>
                          <a:schemeClr val="tx1"/>
                        </a:solidFill>
                        <a:latin typeface="Times New Roman" panose="02020603050405020304"/>
                        <a:ea typeface="宋体" panose="02010600030101010101" pitchFamily="2" charset="-122"/>
                      </a:endParaRPr>
                    </a:p>
                    <a:p>
                      <a:pPr algn="just">
                        <a:spcAft>
                          <a:spcPts val="0"/>
                        </a:spcAft>
                      </a:pPr>
                      <a:r>
                        <a:rPr lang="zh-CN" sz="2000" b="0" kern="100" dirty="0">
                          <a:solidFill>
                            <a:schemeClr val="tx1"/>
                          </a:solidFill>
                          <a:latin typeface="Times New Roman" panose="02020603050405020304"/>
                          <a:ea typeface="宋体" panose="02010600030101010101" pitchFamily="2" charset="-122"/>
                        </a:rPr>
                        <a:t>“一直”都在用计算机。</a:t>
                      </a:r>
                      <a:endParaRPr lang="zh-CN" sz="2000" b="0" kern="100" dirty="0">
                        <a:solidFill>
                          <a:schemeClr val="tx1"/>
                        </a:solidFill>
                        <a:latin typeface="Times New Roman" panose="02020603050405020304"/>
                        <a:ea typeface="宋体" panose="02010600030101010101" pitchFamily="2" charset="-122"/>
                      </a:endParaRPr>
                    </a:p>
                    <a:p>
                      <a:pPr algn="just">
                        <a:spcAft>
                          <a:spcPts val="0"/>
                        </a:spcAft>
                      </a:pPr>
                      <a:r>
                        <a:rPr lang="zh-CN" sz="2000" b="0" kern="100" dirty="0">
                          <a:solidFill>
                            <a:schemeClr val="tx1"/>
                          </a:solidFill>
                          <a:latin typeface="Times New Roman" panose="02020603050405020304"/>
                          <a:ea typeface="宋体" panose="02010600030101010101" pitchFamily="2" charset="-122"/>
                        </a:rPr>
                        <a:t>迫不及待地要熟悉新系统。</a:t>
                      </a:r>
                      <a:endParaRPr lang="zh-CN" sz="2000" b="0" kern="100" dirty="0">
                        <a:solidFill>
                          <a:schemeClr val="tx1"/>
                        </a:solidFill>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2000" b="0" kern="100" dirty="0">
                          <a:solidFill>
                            <a:schemeClr val="tx1"/>
                          </a:solidFill>
                          <a:latin typeface="Times New Roman" panose="02020603050405020304"/>
                          <a:ea typeface="宋体" panose="02010600030101010101" pitchFamily="2" charset="-122"/>
                        </a:rPr>
                        <a:t>会见者的观点：</a:t>
                      </a:r>
                      <a:endParaRPr lang="zh-CN" sz="2000" b="0" kern="100" dirty="0">
                        <a:solidFill>
                          <a:schemeClr val="tx1"/>
                        </a:solidFill>
                        <a:latin typeface="Times New Roman" panose="02020603050405020304"/>
                        <a:ea typeface="宋体" panose="02010600030101010101" pitchFamily="2" charset="-122"/>
                      </a:endParaRPr>
                    </a:p>
                    <a:p>
                      <a:pPr algn="just">
                        <a:spcAft>
                          <a:spcPts val="0"/>
                        </a:spcAft>
                      </a:pPr>
                      <a:r>
                        <a:rPr lang="zh-CN" sz="2000" b="0" kern="100" dirty="0">
                          <a:solidFill>
                            <a:schemeClr val="tx1"/>
                          </a:solidFill>
                          <a:latin typeface="Times New Roman" panose="02020603050405020304"/>
                          <a:ea typeface="宋体" panose="02010600030101010101" pitchFamily="2" charset="-122"/>
                        </a:rPr>
                        <a:t>对了解更对有关系统如何促进工作感兴趣。</a:t>
                      </a:r>
                      <a:endParaRPr lang="zh-CN" sz="2000" b="0" kern="100" dirty="0">
                        <a:solidFill>
                          <a:schemeClr val="tx1"/>
                        </a:solidFill>
                        <a:latin typeface="Times New Roman" panose="02020603050405020304"/>
                        <a:ea typeface="宋体" panose="02010600030101010101" pitchFamily="2" charset="-122"/>
                      </a:endParaRPr>
                    </a:p>
                    <a:p>
                      <a:pPr algn="just">
                        <a:spcAft>
                          <a:spcPts val="0"/>
                        </a:spcAft>
                      </a:pPr>
                      <a:r>
                        <a:rPr lang="zh-CN" sz="2000" b="0" kern="100" dirty="0">
                          <a:solidFill>
                            <a:schemeClr val="tx1"/>
                          </a:solidFill>
                          <a:latin typeface="Times New Roman" panose="02020603050405020304"/>
                          <a:ea typeface="宋体" panose="02010600030101010101" pitchFamily="2" charset="-122"/>
                        </a:rPr>
                        <a:t>如果不使用计算机进行工作，会感到枯燥。</a:t>
                      </a:r>
                      <a:endParaRPr lang="zh-CN" sz="2000" b="0" kern="100" dirty="0">
                        <a:solidFill>
                          <a:schemeClr val="tx1"/>
                        </a:solidFill>
                        <a:latin typeface="Times New Roman" panose="02020603050405020304"/>
                        <a:ea typeface="宋体" panose="02010600030101010101" pitchFamily="2" charset="-122"/>
                      </a:endParaRPr>
                    </a:p>
                    <a:p>
                      <a:pPr algn="just">
                        <a:spcAft>
                          <a:spcPts val="0"/>
                        </a:spcAft>
                      </a:pPr>
                      <a:r>
                        <a:rPr lang="zh-CN" sz="2000" b="0" kern="100" dirty="0">
                          <a:solidFill>
                            <a:schemeClr val="tx1"/>
                          </a:solidFill>
                          <a:latin typeface="Times New Roman" panose="02020603050405020304"/>
                          <a:ea typeface="宋体" panose="02010600030101010101" pitchFamily="2" charset="-122"/>
                        </a:rPr>
                        <a:t>将成为新系统的热情支持者</a:t>
                      </a:r>
                      <a:r>
                        <a:rPr lang="en-US" sz="2000" b="0" kern="100" dirty="0">
                          <a:solidFill>
                            <a:schemeClr val="tx1"/>
                          </a:solidFill>
                          <a:latin typeface="Times New Roman" panose="02020603050405020304"/>
                          <a:ea typeface="宋体" panose="02010600030101010101" pitchFamily="2" charset="-122"/>
                        </a:rPr>
                        <a:t>/</a:t>
                      </a:r>
                      <a:r>
                        <a:rPr lang="zh-CN" sz="2000" b="0" kern="100" dirty="0">
                          <a:solidFill>
                            <a:schemeClr val="tx1"/>
                          </a:solidFill>
                          <a:latin typeface="Times New Roman" panose="02020603050405020304"/>
                          <a:ea typeface="宋体" panose="02010600030101010101" pitchFamily="2" charset="-122"/>
                        </a:rPr>
                        <a:t>促进者。</a:t>
                      </a:r>
                      <a:endParaRPr lang="zh-CN" sz="2000" b="0" kern="100" dirty="0">
                        <a:solidFill>
                          <a:schemeClr val="tx1"/>
                        </a:solidFill>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428604"/>
            <a:ext cx="8358246" cy="6429396"/>
          </a:xfrm>
        </p:spPr>
        <p:txBody>
          <a:bodyPr/>
          <a:lstStyle/>
          <a:p>
            <a:pPr marL="0" lvl="0" indent="342900">
              <a:spcBef>
                <a:spcPts val="0"/>
              </a:spcBef>
              <a:buNone/>
            </a:pPr>
            <a:r>
              <a:rPr lang="zh-CN" altLang="en-US" sz="2000" dirty="0" smtClean="0"/>
              <a:t>解答：试评论这个面谈报告。假设你要团队成员使用图</a:t>
            </a:r>
            <a:r>
              <a:rPr lang="en-US" sz="2000" dirty="0" smtClean="0"/>
              <a:t>1</a:t>
            </a:r>
            <a:r>
              <a:rPr lang="zh-CN" altLang="en-US" sz="2000" dirty="0" smtClean="0"/>
              <a:t>提供的报表，那么他漏了什么主要信息？</a:t>
            </a:r>
            <a:endParaRPr lang="zh-CN" altLang="en-US" sz="2000" dirty="0" smtClean="0"/>
          </a:p>
          <a:p>
            <a:pPr marL="0" indent="342900">
              <a:spcBef>
                <a:spcPts val="0"/>
              </a:spcBef>
              <a:buNone/>
            </a:pPr>
            <a:r>
              <a:rPr lang="zh-CN" altLang="en-US" sz="2000" dirty="0" smtClean="0"/>
              <a:t>（打算干嘛面谈目标，实际有没有）</a:t>
            </a:r>
            <a:endParaRPr lang="zh-CN" altLang="en-US" sz="2000" dirty="0" smtClean="0"/>
          </a:p>
          <a:p>
            <a:pPr marL="0" indent="342900">
              <a:spcBef>
                <a:spcPts val="0"/>
              </a:spcBef>
              <a:buNone/>
            </a:pPr>
            <a:r>
              <a:rPr lang="zh-CN" altLang="en-US" sz="2000" dirty="0" smtClean="0"/>
              <a:t>面谈时间稍长，而且控制不佳。</a:t>
            </a:r>
            <a:endParaRPr lang="zh-CN" altLang="en-US" sz="2000" dirty="0" smtClean="0"/>
          </a:p>
          <a:p>
            <a:pPr marL="0" indent="342900">
              <a:spcBef>
                <a:spcPts val="0"/>
              </a:spcBef>
              <a:buNone/>
            </a:pPr>
            <a:r>
              <a:rPr lang="zh-CN" altLang="en-US" sz="2000" dirty="0" smtClean="0"/>
              <a:t>遗漏了关于“最新建议的系统的观点”</a:t>
            </a:r>
            <a:endParaRPr lang="zh-CN" altLang="en-US" sz="2000" dirty="0" smtClean="0"/>
          </a:p>
          <a:p>
            <a:pPr marL="0" lvl="0" indent="342900">
              <a:spcBef>
                <a:spcPts val="0"/>
              </a:spcBef>
              <a:buNone/>
            </a:pPr>
            <a:r>
              <a:rPr lang="zh-CN" altLang="en-US" sz="2000" dirty="0" smtClean="0"/>
              <a:t>什么信息对面谈报告来说是无关紧要的？</a:t>
            </a:r>
            <a:endParaRPr lang="zh-CN" altLang="en-US" sz="2000" dirty="0" smtClean="0"/>
          </a:p>
          <a:p>
            <a:pPr marL="0" indent="342900">
              <a:spcBef>
                <a:spcPts val="0"/>
              </a:spcBef>
              <a:buNone/>
            </a:pPr>
            <a:r>
              <a:rPr lang="zh-CN" altLang="en-US" sz="2000" dirty="0" smtClean="0"/>
              <a:t>（面谈目标和内容无关）</a:t>
            </a:r>
            <a:endParaRPr lang="zh-CN" altLang="en-US" sz="2000" dirty="0" smtClean="0"/>
          </a:p>
          <a:p>
            <a:pPr marL="0" indent="342900">
              <a:spcBef>
                <a:spcPts val="0"/>
              </a:spcBef>
              <a:buNone/>
            </a:pPr>
            <a:r>
              <a:rPr lang="zh-CN" altLang="en-US" sz="2000" dirty="0" smtClean="0"/>
              <a:t>有关公司所有的历史。</a:t>
            </a:r>
            <a:endParaRPr lang="zh-CN" altLang="en-US" sz="2000" dirty="0" smtClean="0"/>
          </a:p>
          <a:p>
            <a:pPr marL="0" lvl="0" indent="342900">
              <a:spcBef>
                <a:spcPts val="0"/>
              </a:spcBef>
              <a:buNone/>
            </a:pPr>
            <a:r>
              <a:rPr lang="zh-CN" altLang="en-US" sz="2000" dirty="0" smtClean="0"/>
              <a:t>如果真的发生了报告中提及的情况，则必须向队友提出哪</a:t>
            </a:r>
            <a:r>
              <a:rPr lang="en-US" sz="2000" dirty="0" smtClean="0"/>
              <a:t>3</a:t>
            </a:r>
            <a:r>
              <a:rPr lang="zh-CN" altLang="en-US" sz="2000" dirty="0" smtClean="0"/>
              <a:t>个建议，以帮助他更好地举行下一次面谈。</a:t>
            </a:r>
            <a:endParaRPr lang="zh-CN" altLang="en-US" sz="2000" dirty="0" smtClean="0"/>
          </a:p>
          <a:p>
            <a:pPr marL="0" indent="342900">
              <a:spcBef>
                <a:spcPts val="0"/>
              </a:spcBef>
              <a:buNone/>
            </a:pPr>
            <a:r>
              <a:rPr lang="zh-CN" altLang="en-US" sz="2000" dirty="0" smtClean="0"/>
              <a:t>（三个建议的重点是那些是帮助控制面谈主题的）</a:t>
            </a:r>
            <a:endParaRPr lang="zh-CN" altLang="en-US" sz="2000" dirty="0" smtClean="0"/>
          </a:p>
          <a:p>
            <a:pPr marL="0" indent="342900">
              <a:spcBef>
                <a:spcPts val="0"/>
              </a:spcBef>
              <a:buNone/>
            </a:pPr>
            <a:r>
              <a:rPr lang="en-US" sz="2000" dirty="0" smtClean="0"/>
              <a:t>1</a:t>
            </a:r>
            <a:r>
              <a:rPr lang="zh-CN" altLang="en-US" sz="2000" dirty="0" smtClean="0"/>
              <a:t>）控制面谈的过程。面谈开始的时候可以通过例如谈公司历史来酝酿一下交流的气氛，但是不能偏离主题。如果长时间的谈论不相关的信息的时候，需求分析人员就可以委婉的提醒面谈对象，并重新切回正题。</a:t>
            </a:r>
            <a:endParaRPr lang="zh-CN" altLang="en-US" sz="2000" dirty="0" smtClean="0"/>
          </a:p>
          <a:p>
            <a:pPr marL="0" indent="342900">
              <a:spcBef>
                <a:spcPts val="0"/>
              </a:spcBef>
              <a:buNone/>
            </a:pPr>
            <a:r>
              <a:rPr lang="en-US" sz="2000" dirty="0" smtClean="0"/>
              <a:t>2</a:t>
            </a:r>
            <a:r>
              <a:rPr lang="zh-CN" altLang="en-US" sz="2000" dirty="0" smtClean="0"/>
              <a:t>）注意保持面谈的主题。针对每个面谈的目标，要在面谈的过程中安排合适的提示，逐一引导面谈对象对各个主题的叙述。</a:t>
            </a:r>
            <a:endParaRPr lang="zh-CN" altLang="en-US" sz="2000" dirty="0" smtClean="0"/>
          </a:p>
          <a:p>
            <a:pPr marL="0" indent="342900">
              <a:spcBef>
                <a:spcPts val="0"/>
              </a:spcBef>
              <a:buNone/>
            </a:pPr>
            <a:r>
              <a:rPr lang="en-US" sz="2000" dirty="0" smtClean="0"/>
              <a:t>3</a:t>
            </a:r>
            <a:r>
              <a:rPr lang="zh-CN" altLang="en-US" sz="2000" dirty="0" smtClean="0"/>
              <a:t>）总结面谈的要点，注意此次面谈过程的成功和失误，明确下次的目标，以便为下次面谈做充分的准备。</a:t>
            </a:r>
            <a:endParaRPr lang="zh-CN" alt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2"/>
          <p:cNvSpPr>
            <a:spLocks noGrp="1"/>
          </p:cNvSpPr>
          <p:nvPr/>
        </p:nvSpPr>
        <p:spPr>
          <a:xfrm>
            <a:off x="467360" y="692150"/>
            <a:ext cx="8229600" cy="5584825"/>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1" fontAlgn="base" hangingPunct="1">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1" fontAlgn="base" hangingPunct="1">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1" fontAlgn="base" hangingPunct="1">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a:lstStyle>
          <a:p>
            <a:pPr lvl="0">
              <a:buNone/>
            </a:pPr>
            <a:r>
              <a:rPr lang="en-US" altLang="zh-CN" sz="1800" dirty="0" smtClean="0"/>
              <a:t>2</a:t>
            </a:r>
            <a:r>
              <a:rPr lang="zh-CN" altLang="en-US" sz="1800" dirty="0" smtClean="0"/>
              <a:t>、从下面的事件当中，你可以替</a:t>
            </a:r>
            <a:r>
              <a:rPr lang="en-US" sz="1800" dirty="0" smtClean="0"/>
              <a:t>Jeannine</a:t>
            </a:r>
            <a:r>
              <a:rPr lang="zh-CN" altLang="en-US" sz="1800" dirty="0" smtClean="0"/>
              <a:t>总结出哪些教训？</a:t>
            </a:r>
            <a:endParaRPr lang="zh-CN" altLang="en-US" sz="1800" dirty="0" smtClean="0"/>
          </a:p>
          <a:p>
            <a:pPr marL="0" indent="342900">
              <a:spcBef>
                <a:spcPts val="0"/>
              </a:spcBef>
              <a:buNone/>
            </a:pPr>
            <a:r>
              <a:rPr lang="zh-CN" altLang="en-US" sz="1800" dirty="0" smtClean="0"/>
              <a:t>投资经理</a:t>
            </a:r>
            <a:r>
              <a:rPr lang="en-US" sz="1800" dirty="0" smtClean="0"/>
              <a:t>Jeannine</a:t>
            </a:r>
            <a:r>
              <a:rPr lang="zh-CN" altLang="en-US" sz="1800" dirty="0" smtClean="0"/>
              <a:t>对一个新的投资跟踪系统具有强烈的需求。她需要做出快速决策来考虑可能进行的投资和撤销投资，耽误一个小时就可能给公司造成几千美元的损失。</a:t>
            </a:r>
            <a:endParaRPr lang="zh-CN" altLang="en-US" sz="1800" dirty="0" smtClean="0"/>
          </a:p>
          <a:p>
            <a:pPr marL="0" indent="342900">
              <a:spcBef>
                <a:spcPts val="0"/>
              </a:spcBef>
              <a:buNone/>
            </a:pPr>
            <a:r>
              <a:rPr lang="zh-CN" altLang="en-US" sz="1800" dirty="0" smtClean="0"/>
              <a:t>最后她放弃了使用公司的信息系统，因为公司的信息系统没有给予她的请求足够高的服务优先级。她找到软件开发商，购买了一套看似可以满足她要求的软件。但高层管理人员不同意使用，而且还遇到了其他一些问题。</a:t>
            </a:r>
            <a:endParaRPr lang="zh-CN" altLang="en-US" sz="1800" dirty="0" smtClean="0"/>
          </a:p>
          <a:p>
            <a:pPr marL="0" indent="342900">
              <a:spcBef>
                <a:spcPts val="0"/>
              </a:spcBef>
              <a:buNone/>
            </a:pPr>
            <a:r>
              <a:rPr lang="zh-CN" altLang="en-US" sz="1800" dirty="0" smtClean="0"/>
              <a:t>首先，财务审计员重新评估了公司的投资策略和投资政策。</a:t>
            </a:r>
            <a:r>
              <a:rPr lang="en-US" sz="1800" dirty="0" smtClean="0"/>
              <a:t>Jeannine</a:t>
            </a:r>
            <a:r>
              <a:rPr lang="zh-CN" altLang="en-US" sz="1800" dirty="0" smtClean="0"/>
              <a:t>并不知道这一点，于是新的系统没有计入正在被考虑的新政策。</a:t>
            </a:r>
            <a:endParaRPr lang="zh-CN" altLang="en-US" sz="1800" dirty="0" smtClean="0"/>
          </a:p>
          <a:p>
            <a:pPr marL="0" indent="342900">
              <a:spcBef>
                <a:spcPts val="0"/>
              </a:spcBef>
              <a:buNone/>
            </a:pPr>
            <a:r>
              <a:rPr lang="zh-CN" altLang="en-US" sz="1800" dirty="0" smtClean="0"/>
              <a:t>她自己的职员抵制这个系统产生的有关投资和撤销投资的建议。新系统使用了公司信息系统现有的文件结构，却发现她的职员两年前就放弃使用那些文件了，因为那些文件没有包括全面分析可选替代投资方案所需的数据。她的职员也批评新系统的设计，说很小的操作错误就会把系统带入“混乱”状态，而且很难恢复过来。</a:t>
            </a:r>
            <a:endParaRPr lang="zh-CN" altLang="en-US" sz="1800" dirty="0" smtClean="0"/>
          </a:p>
          <a:p>
            <a:pPr marL="0" indent="342900">
              <a:spcBef>
                <a:spcPts val="0"/>
              </a:spcBef>
              <a:buNone/>
            </a:pPr>
            <a:r>
              <a:rPr lang="zh-CN" altLang="en-US" sz="1800" dirty="0" smtClean="0"/>
              <a:t>她的一些下级经理坚持要有图形形式的报告，而新系统无法产生这些报告。</a:t>
            </a:r>
            <a:endParaRPr lang="zh-CN" altLang="en-US" sz="1800" dirty="0" smtClean="0"/>
          </a:p>
          <a:p>
            <a:pPr marL="0" indent="342900">
              <a:spcBef>
                <a:spcPts val="0"/>
              </a:spcBef>
              <a:buNone/>
            </a:pPr>
            <a:r>
              <a:rPr lang="zh-CN" altLang="en-US" sz="1800" dirty="0" smtClean="0"/>
              <a:t>最后的问题是，</a:t>
            </a:r>
            <a:r>
              <a:rPr lang="en-US" sz="1800" dirty="0" smtClean="0"/>
              <a:t>Jeannine</a:t>
            </a:r>
            <a:r>
              <a:rPr lang="zh-CN" altLang="en-US" sz="1800" dirty="0" smtClean="0"/>
              <a:t>不能确定新的系统是否可以进行适当的修改（数据库结构修改和程序修改）以满足新的需求而不用重写所有的程序。而且她的老板也不能肯定是否会出资请一位顾问来解决这些问题。</a:t>
            </a:r>
            <a:endParaRPr lang="zh-CN" altLang="en-US" sz="1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内容占位符 2"/>
          <p:cNvSpPr>
            <a:spLocks noGrp="1"/>
          </p:cNvSpPr>
          <p:nvPr/>
        </p:nvSpPr>
        <p:spPr>
          <a:xfrm>
            <a:off x="467360" y="548640"/>
            <a:ext cx="8229600" cy="4530725"/>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1" fontAlgn="base" hangingPunct="1">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1" fontAlgn="base" hangingPunct="1">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1" fontAlgn="base" hangingPunct="1">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a:lstStyle>
          <a:p>
            <a:pPr marL="0" indent="0">
              <a:spcBef>
                <a:spcPts val="0"/>
              </a:spcBef>
              <a:buNone/>
            </a:pPr>
            <a:r>
              <a:rPr lang="zh-CN" altLang="en-US" sz="2000" dirty="0" smtClean="0"/>
              <a:t>解答： </a:t>
            </a:r>
            <a:endParaRPr lang="zh-CN" altLang="en-US" sz="2000" dirty="0" smtClean="0"/>
          </a:p>
          <a:p>
            <a:pPr marL="0" indent="0">
              <a:spcBef>
                <a:spcPts val="0"/>
              </a:spcBef>
              <a:buNone/>
            </a:pPr>
            <a:r>
              <a:rPr lang="zh-CN" altLang="en-US" sz="2000" dirty="0" smtClean="0"/>
              <a:t>一：（</a:t>
            </a:r>
            <a:r>
              <a:rPr lang="en-US" sz="2000" dirty="0" smtClean="0"/>
              <a:t>1</a:t>
            </a:r>
            <a:r>
              <a:rPr lang="zh-CN" altLang="en-US" sz="2000" dirty="0" smtClean="0"/>
              <a:t>）她没有仔细认真地分析问题；</a:t>
            </a:r>
            <a:endParaRPr lang="zh-CN" altLang="en-US" sz="2000" dirty="0" smtClean="0"/>
          </a:p>
          <a:p>
            <a:pPr marL="0" indent="342900">
              <a:spcBef>
                <a:spcPts val="0"/>
              </a:spcBef>
              <a:buNone/>
            </a:pPr>
            <a:r>
              <a:rPr lang="en-US" sz="2000" dirty="0" smtClean="0"/>
              <a:t>     </a:t>
            </a:r>
            <a:r>
              <a:rPr lang="zh-CN" altLang="en-US" sz="2000" dirty="0" smtClean="0"/>
              <a:t>（</a:t>
            </a:r>
            <a:r>
              <a:rPr lang="en-US" sz="2000" dirty="0" smtClean="0"/>
              <a:t>2</a:t>
            </a:r>
            <a:r>
              <a:rPr lang="zh-CN" altLang="en-US" sz="2000" dirty="0" smtClean="0"/>
              <a:t>）她没有及时跟相关人员交流信息，没能把握住有价值信息；</a:t>
            </a:r>
            <a:endParaRPr lang="zh-CN" altLang="en-US" sz="2000" dirty="0" smtClean="0"/>
          </a:p>
          <a:p>
            <a:pPr marL="0" indent="342900">
              <a:spcBef>
                <a:spcPts val="0"/>
              </a:spcBef>
              <a:buNone/>
            </a:pPr>
            <a:r>
              <a:rPr lang="en-US" sz="2000" dirty="0" smtClean="0"/>
              <a:t>     </a:t>
            </a:r>
            <a:r>
              <a:rPr lang="zh-CN" altLang="en-US" sz="2000" dirty="0" smtClean="0"/>
              <a:t>（</a:t>
            </a:r>
            <a:r>
              <a:rPr lang="en-US" sz="2000" dirty="0" smtClean="0"/>
              <a:t>3</a:t>
            </a:r>
            <a:r>
              <a:rPr lang="zh-CN" altLang="en-US" sz="2000" dirty="0" smtClean="0"/>
              <a:t>）她没能及时跟公司员工交流，引用过时的文件结构；</a:t>
            </a:r>
            <a:endParaRPr lang="zh-CN" altLang="en-US" sz="2000" dirty="0" smtClean="0"/>
          </a:p>
          <a:p>
            <a:pPr marL="0" indent="342900">
              <a:spcBef>
                <a:spcPts val="0"/>
              </a:spcBef>
              <a:buNone/>
            </a:pPr>
            <a:r>
              <a:rPr lang="en-US" sz="2000" dirty="0" smtClean="0"/>
              <a:t>     </a:t>
            </a:r>
            <a:r>
              <a:rPr lang="zh-CN" altLang="en-US" sz="2000" dirty="0" smtClean="0"/>
              <a:t>（</a:t>
            </a:r>
            <a:r>
              <a:rPr lang="en-US" sz="2000" dirty="0" smtClean="0"/>
              <a:t>4</a:t>
            </a:r>
            <a:r>
              <a:rPr lang="zh-CN" altLang="en-US" sz="2000" dirty="0" smtClean="0"/>
              <a:t>）她没有仔细研究分析新引进的系统的性能需求是否满足；</a:t>
            </a:r>
            <a:endParaRPr lang="zh-CN" altLang="en-US" sz="2000" dirty="0" smtClean="0"/>
          </a:p>
          <a:p>
            <a:pPr marL="0" indent="342900">
              <a:spcBef>
                <a:spcPts val="0"/>
              </a:spcBef>
              <a:buNone/>
            </a:pPr>
            <a:r>
              <a:rPr lang="en-US" sz="2000" dirty="0" smtClean="0"/>
              <a:t>     </a:t>
            </a:r>
            <a:r>
              <a:rPr lang="zh-CN" altLang="en-US" sz="2000" dirty="0" smtClean="0"/>
              <a:t>（</a:t>
            </a:r>
            <a:r>
              <a:rPr lang="en-US" sz="2000" dirty="0" smtClean="0"/>
              <a:t>5</a:t>
            </a:r>
            <a:r>
              <a:rPr lang="zh-CN" altLang="en-US" sz="2000" dirty="0" smtClean="0"/>
              <a:t>）她没有仔细研究新引进的系统的功能需求是否满足；</a:t>
            </a:r>
            <a:endParaRPr lang="zh-CN" altLang="en-US" sz="2000" dirty="0" smtClean="0"/>
          </a:p>
          <a:p>
            <a:pPr marL="0" indent="342900">
              <a:spcBef>
                <a:spcPts val="0"/>
              </a:spcBef>
              <a:buNone/>
            </a:pPr>
            <a:r>
              <a:rPr lang="en-US" sz="2000" dirty="0" smtClean="0"/>
              <a:t>     </a:t>
            </a:r>
            <a:r>
              <a:rPr lang="zh-CN" altLang="en-US" sz="2000" dirty="0" smtClean="0"/>
              <a:t>（</a:t>
            </a:r>
            <a:r>
              <a:rPr lang="en-US" sz="2000" dirty="0" smtClean="0"/>
              <a:t>6</a:t>
            </a:r>
            <a:r>
              <a:rPr lang="zh-CN" altLang="en-US" sz="2000" dirty="0" smtClean="0"/>
              <a:t>）她没有仔细研究引进的系统的质量属性，对外接口是否满足。</a:t>
            </a:r>
            <a:endParaRPr lang="zh-CN" altLang="en-US" sz="2000" dirty="0" smtClean="0"/>
          </a:p>
          <a:p>
            <a:pPr marL="0" indent="0">
              <a:spcBef>
                <a:spcPts val="0"/>
              </a:spcBef>
              <a:buNone/>
            </a:pPr>
            <a:r>
              <a:rPr lang="zh-CN" altLang="en-US" sz="2000" dirty="0" smtClean="0"/>
              <a:t>二：业务需求中没有和高层管理人员沟通好；她提出的用户需求没有和用户（自己的职员）沟通好，也没有向开发人员提出可行性、质量属性（可扩展性）等。</a:t>
            </a:r>
            <a:endParaRPr lang="zh-CN" altLang="en-US" sz="2000" dirty="0" smtClean="0"/>
          </a:p>
          <a:p>
            <a:pPr marL="0" indent="0">
              <a:spcBef>
                <a:spcPts val="0"/>
              </a:spcBef>
              <a:buNone/>
            </a:pPr>
            <a:r>
              <a:rPr lang="zh-CN" altLang="en-US" sz="2000" dirty="0" smtClean="0"/>
              <a:t>三：没有获得高层支持；财政部支持；下属抵制使用；信息不流通，文件使用不一致；要求的图形报告没有；不知道是否能修改</a:t>
            </a:r>
            <a:endParaRPr lang="zh-CN" altLang="en-US" sz="2000" dirty="0" smtClean="0"/>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54355" y="928370"/>
            <a:ext cx="8032115" cy="4530725"/>
          </a:xfrm>
        </p:spPr>
        <p:txBody>
          <a:bodyPr/>
          <a:lstStyle/>
          <a:p>
            <a:pPr marL="0" indent="0" algn="l">
              <a:buNone/>
            </a:pPr>
            <a:r>
              <a:rPr lang="en-US" sz="2400" dirty="0" smtClean="0">
                <a:solidFill>
                  <a:schemeClr val="tx1"/>
                </a:solidFill>
                <a:latin typeface="+mn-lt"/>
                <a:ea typeface="+mn-ea"/>
                <a:cs typeface="+mn-cs"/>
              </a:rPr>
              <a:t>8、在需求获取中获取信息的主要来源有哪些？ </a:t>
            </a:r>
            <a:endParaRPr lang="en-US" sz="2400" dirty="0" smtClean="0">
              <a:solidFill>
                <a:schemeClr val="tx1"/>
              </a:solidFill>
              <a:latin typeface="+mn-lt"/>
              <a:ea typeface="+mn-ea"/>
              <a:cs typeface="+mn-cs"/>
            </a:endParaRPr>
          </a:p>
          <a:p>
            <a:pPr marL="0" indent="0" algn="l">
              <a:buNone/>
            </a:pPr>
            <a:r>
              <a:rPr lang="en-US" sz="2400" dirty="0" smtClean="0">
                <a:solidFill>
                  <a:schemeClr val="tx1"/>
                </a:solidFill>
                <a:latin typeface="+mn-lt"/>
                <a:ea typeface="+mn-ea"/>
                <a:cs typeface="+mn-cs"/>
              </a:rPr>
              <a:t>9、什么是前景？ 什么是范围？</a:t>
            </a:r>
            <a:endParaRPr lang="en-US" sz="2400" dirty="0" smtClean="0">
              <a:solidFill>
                <a:schemeClr val="tx1"/>
              </a:solidFill>
              <a:latin typeface="+mn-lt"/>
              <a:ea typeface="+mn-ea"/>
              <a:cs typeface="+mn-cs"/>
            </a:endParaRPr>
          </a:p>
          <a:p>
            <a:pPr marL="0" indent="0" algn="l">
              <a:buNone/>
            </a:pPr>
            <a:r>
              <a:rPr lang="en-US" sz="2400" dirty="0" smtClean="0">
                <a:sym typeface="+mn-ea"/>
              </a:rPr>
              <a:t>10</a:t>
            </a:r>
            <a:r>
              <a:rPr lang="zh-CN" sz="2400" dirty="0" smtClean="0">
                <a:sym typeface="+mn-ea"/>
              </a:rPr>
              <a:t>、确定项目前景与范围的流程？（步骤）</a:t>
            </a:r>
            <a:endParaRPr lang="zh-CN" sz="2400" dirty="0" smtClean="0">
              <a:sym typeface="+mn-ea"/>
            </a:endParaRPr>
          </a:p>
          <a:p>
            <a:pPr marL="0" indent="0" algn="l">
              <a:buNone/>
            </a:pPr>
            <a:r>
              <a:rPr lang="en-US" sz="2400" dirty="0" smtClean="0">
                <a:sym typeface="+mn-ea"/>
              </a:rPr>
              <a:t>11</a:t>
            </a:r>
            <a:r>
              <a:rPr lang="zh-CN" sz="2400" dirty="0" smtClean="0">
                <a:sym typeface="+mn-ea"/>
              </a:rPr>
              <a:t>、什么是硬数据？分为哪两类，分别说明？</a:t>
            </a:r>
            <a:endParaRPr lang="zh-CN" sz="2400" dirty="0" smtClean="0">
              <a:sym typeface="+mn-ea"/>
            </a:endParaRPr>
          </a:p>
          <a:p>
            <a:pPr marL="0" indent="0" algn="l">
              <a:buNone/>
            </a:pPr>
            <a:r>
              <a:rPr lang="en-US" sz="2400" dirty="0" smtClean="0">
                <a:sym typeface="+mn-ea"/>
              </a:rPr>
              <a:t>12</a:t>
            </a:r>
            <a:r>
              <a:rPr lang="zh-CN" sz="2400" dirty="0" smtClean="0">
                <a:sym typeface="+mn-ea"/>
              </a:rPr>
              <a:t>、涉众分析有哪些活动？解释每一个活动的具体内容？</a:t>
            </a:r>
            <a:r>
              <a:rPr lang="en-US" sz="2400" dirty="0" smtClean="0">
                <a:sym typeface="+mn-ea"/>
              </a:rPr>
              <a:t> </a:t>
            </a:r>
            <a:endParaRPr lang="en-US" sz="2400" dirty="0" smtClean="0">
              <a:sym typeface="+mn-ea"/>
            </a:endParaRPr>
          </a:p>
          <a:p>
            <a:pPr marL="0" indent="0" algn="l">
              <a:buNone/>
            </a:pPr>
            <a:r>
              <a:rPr lang="en-US" sz="2400" dirty="0" smtClean="0">
                <a:sym typeface="+mn-ea"/>
              </a:rPr>
              <a:t>13</a:t>
            </a:r>
            <a:r>
              <a:rPr lang="zh-CN" sz="2400" dirty="0" smtClean="0">
                <a:sym typeface="+mn-ea"/>
              </a:rPr>
              <a:t>、涉众分析的主要任务</a:t>
            </a:r>
            <a:r>
              <a:rPr lang="en-US" sz="2400" dirty="0" smtClean="0">
                <a:sym typeface="+mn-ea"/>
              </a:rPr>
              <a:t>?</a:t>
            </a:r>
            <a:endParaRPr lang="en-US" sz="2400" dirty="0" smtClean="0">
              <a:sym typeface="+mn-ea"/>
            </a:endParaRPr>
          </a:p>
          <a:p>
            <a:pPr>
              <a:buNone/>
            </a:pPr>
            <a:r>
              <a:rPr lang="en-US" sz="2400" dirty="0" smtClean="0">
                <a:sym typeface="+mn-ea"/>
              </a:rPr>
              <a:t>14.</a:t>
            </a:r>
            <a:r>
              <a:rPr lang="zh-CN" altLang="en-US" sz="2400" dirty="0" smtClean="0">
                <a:sym typeface="+mn-ea"/>
              </a:rPr>
              <a:t>假设现在由你来负责所在学校选课系统的需求工作，现在需要你来安排一次群体面谈，你打算怎么做？</a:t>
            </a:r>
            <a:endParaRPr lang="zh-CN" altLang="en-US" sz="2400" dirty="0" smtClean="0"/>
          </a:p>
          <a:p>
            <a:pPr>
              <a:buNone/>
            </a:pPr>
            <a:r>
              <a:rPr lang="zh-CN" altLang="en-US" sz="2400" dirty="0" smtClean="0">
                <a:sym typeface="+mn-ea"/>
              </a:rPr>
              <a:t>（面谈的准备阶段）</a:t>
            </a:r>
            <a:endParaRPr lang="zh-CN" altLang="en-US" sz="2400" dirty="0" smtClean="0"/>
          </a:p>
          <a:p>
            <a:pPr marL="0" indent="0" algn="l">
              <a:buNone/>
            </a:pPr>
            <a:endParaRPr lang="zh-CN" sz="2400" dirty="0" smtClean="0">
              <a:solidFill>
                <a:schemeClr val="tx1"/>
              </a:solidFill>
              <a:latin typeface="+mn-lt"/>
              <a:ea typeface="+mn-ea"/>
              <a:cs typeface="+mn-cs"/>
            </a:endParaRPr>
          </a:p>
          <a:p>
            <a:pPr marL="0" indent="0" algn="l">
              <a:buNone/>
            </a:pPr>
            <a:endParaRPr lang="zh-CN" sz="2400" dirty="0" smtClean="0">
              <a:solidFill>
                <a:schemeClr val="tx1"/>
              </a:solidFill>
              <a:latin typeface="+mn-lt"/>
              <a:ea typeface="+mn-ea"/>
              <a:cs typeface="+mn-cs"/>
            </a:endParaRPr>
          </a:p>
          <a:p>
            <a:pPr marL="0" indent="0" algn="l">
              <a:buNone/>
            </a:pPr>
            <a:endParaRPr lang="zh-CN" sz="2400" dirty="0" smtClean="0">
              <a:solidFill>
                <a:schemeClr val="tx1"/>
              </a:solidFill>
              <a:latin typeface="+mn-lt"/>
              <a:ea typeface="+mn-ea"/>
              <a:cs typeface="+mn-cs"/>
            </a:endParaRPr>
          </a:p>
          <a:p>
            <a:pPr marL="0" indent="0" algn="l">
              <a:buNone/>
            </a:pPr>
            <a:endParaRPr lang="zh-CN" sz="2400" dirty="0" smtClean="0">
              <a:solidFill>
                <a:schemeClr val="tx1"/>
              </a:solidFill>
              <a:latin typeface="+mn-lt"/>
              <a:ea typeface="+mn-ea"/>
              <a:cs typeface="+mn-cs"/>
            </a:endParaRPr>
          </a:p>
          <a:p>
            <a:pPr marL="0" indent="0" algn="l">
              <a:buNone/>
            </a:pPr>
            <a:endParaRPr lang="en-US" sz="2400" dirty="0" smtClean="0">
              <a:solidFill>
                <a:schemeClr val="tx1"/>
              </a:solidFill>
              <a:latin typeface="+mn-lt"/>
              <a:ea typeface="+mn-ea"/>
              <a:cs typeface="+mn-cs"/>
            </a:endParaRP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3257544" cy="650857"/>
          </a:xfrm>
        </p:spPr>
        <p:txBody>
          <a:bodyPr/>
          <a:lstStyle/>
          <a:p>
            <a:r>
              <a:rPr lang="zh-CN" altLang="en-US" b="1" dirty="0" smtClean="0"/>
              <a:t>二、案例题</a:t>
            </a:r>
            <a:endParaRPr lang="zh-CN" altLang="en-US" dirty="0"/>
          </a:p>
        </p:txBody>
      </p:sp>
      <p:sp>
        <p:nvSpPr>
          <p:cNvPr id="3" name="内容占位符 2"/>
          <p:cNvSpPr>
            <a:spLocks noGrp="1"/>
          </p:cNvSpPr>
          <p:nvPr>
            <p:ph idx="1"/>
          </p:nvPr>
        </p:nvSpPr>
        <p:spPr>
          <a:xfrm>
            <a:off x="395605" y="1340485"/>
            <a:ext cx="8229600" cy="3681730"/>
          </a:xfrm>
        </p:spPr>
        <p:txBody>
          <a:bodyPr/>
          <a:lstStyle/>
          <a:p>
            <a:pPr marL="0" lvl="0" indent="457200">
              <a:spcBef>
                <a:spcPts val="0"/>
              </a:spcBef>
              <a:buNone/>
            </a:pPr>
            <a:r>
              <a:rPr lang="en-US" altLang="zh-CN" sz="2000" dirty="0" smtClean="0">
                <a:sym typeface="+mn-ea"/>
              </a:rPr>
              <a:t>1</a:t>
            </a:r>
            <a:r>
              <a:rPr lang="zh-CN" altLang="en-US" sz="2000" dirty="0" smtClean="0">
                <a:sym typeface="+mn-ea"/>
              </a:rPr>
              <a:t>、下面是系统分析团队的一名成员提出的第一份面谈报告：“在我看来，面谈进行的很好。我和他就这个问题聊了一个半小时。他告诉我有关公司的所有历史，很有意思。他也提到，自他来到该公司的</a:t>
            </a:r>
            <a:r>
              <a:rPr lang="en-US" sz="2000" dirty="0" smtClean="0">
                <a:sym typeface="+mn-ea"/>
              </a:rPr>
              <a:t>16</a:t>
            </a:r>
            <a:r>
              <a:rPr lang="zh-CN" altLang="en-US" sz="2000" dirty="0" smtClean="0">
                <a:sym typeface="+mn-ea"/>
              </a:rPr>
              <a:t>年间，公司没有任何变化。我们不久将再次举行会面，以及结束这次面谈，因为我们还没有深入研究我准备的问题。”</a:t>
            </a:r>
            <a:endParaRPr lang="zh-CN" altLang="en-US" sz="2000" dirty="0" smtClean="0"/>
          </a:p>
          <a:p>
            <a:pPr marL="0" lvl="1" indent="457200">
              <a:spcBef>
                <a:spcPts val="0"/>
              </a:spcBef>
              <a:buNone/>
            </a:pPr>
            <a:r>
              <a:rPr lang="zh-CN" altLang="en-US" sz="2000" dirty="0" smtClean="0">
                <a:sym typeface="+mn-ea"/>
              </a:rPr>
              <a:t>试评论这个面谈报告。假设你要团队成员使用图</a:t>
            </a:r>
            <a:r>
              <a:rPr lang="en-US" sz="2000" dirty="0" smtClean="0">
                <a:sym typeface="+mn-ea"/>
              </a:rPr>
              <a:t>1</a:t>
            </a:r>
            <a:r>
              <a:rPr lang="zh-CN" altLang="en-US" sz="2000" dirty="0" smtClean="0">
                <a:sym typeface="+mn-ea"/>
              </a:rPr>
              <a:t>提供的报表，那么他漏了什么主要信息？</a:t>
            </a:r>
            <a:endParaRPr lang="zh-CN" altLang="en-US" sz="2000" dirty="0" smtClean="0"/>
          </a:p>
          <a:p>
            <a:pPr marL="0" lvl="1" indent="457200">
              <a:spcBef>
                <a:spcPts val="0"/>
              </a:spcBef>
              <a:buNone/>
            </a:pPr>
            <a:r>
              <a:rPr lang="zh-CN" altLang="en-US" sz="2000" dirty="0" smtClean="0">
                <a:sym typeface="+mn-ea"/>
              </a:rPr>
              <a:t>什么信息对面谈报告来说是无关紧要的？</a:t>
            </a:r>
            <a:endParaRPr lang="zh-CN" altLang="en-US" sz="2000" dirty="0" smtClean="0"/>
          </a:p>
          <a:p>
            <a:pPr marL="0" lvl="1" indent="457200">
              <a:spcBef>
                <a:spcPts val="0"/>
              </a:spcBef>
              <a:buNone/>
            </a:pPr>
            <a:r>
              <a:rPr lang="zh-CN" altLang="en-US" sz="2000" dirty="0" smtClean="0">
                <a:sym typeface="+mn-ea"/>
              </a:rPr>
              <a:t>如果真的发生了报告中提及的情况，则必须向队友提出哪</a:t>
            </a:r>
            <a:r>
              <a:rPr lang="en-US" sz="2000" dirty="0" smtClean="0">
                <a:sym typeface="+mn-ea"/>
              </a:rPr>
              <a:t>3</a:t>
            </a:r>
            <a:r>
              <a:rPr lang="zh-CN" altLang="en-US" sz="2000" dirty="0" smtClean="0">
                <a:sym typeface="+mn-ea"/>
              </a:rPr>
              <a:t>个建议，以帮助他更好地举行下一次面谈。</a:t>
            </a:r>
            <a:endParaRPr lang="zh-CN" alt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457200" y="642938"/>
          <a:ext cx="8229600" cy="4267200"/>
        </p:xfrm>
        <a:graphic>
          <a:graphicData uri="http://schemas.openxmlformats.org/drawingml/2006/table">
            <a:tbl>
              <a:tblPr firstRow="1" bandRow="1">
                <a:tableStyleId>{5C22544A-7EE6-4342-B048-85BDC9FD1C3A}</a:tableStyleId>
              </a:tblPr>
              <a:tblGrid>
                <a:gridCol w="4114800"/>
                <a:gridCol w="4114800"/>
              </a:tblGrid>
              <a:tr h="370840">
                <a:tc gridSpan="2">
                  <a:txBody>
                    <a:bodyPr/>
                    <a:lstStyle/>
                    <a:p>
                      <a:pPr algn="just">
                        <a:spcAft>
                          <a:spcPts val="0"/>
                        </a:spcAft>
                      </a:pPr>
                      <a:r>
                        <a:rPr lang="zh-CN" sz="2000" b="0" kern="100" dirty="0">
                          <a:solidFill>
                            <a:schemeClr val="tx1"/>
                          </a:solidFill>
                          <a:latin typeface="Times New Roman" panose="02020603050405020304"/>
                          <a:ea typeface="宋体" panose="02010600030101010101" pitchFamily="2" charset="-122"/>
                        </a:rPr>
                        <a:t>面谈对象：</a:t>
                      </a:r>
                      <a:r>
                        <a:rPr lang="en-US" sz="2000" b="0" kern="100" dirty="0" err="1">
                          <a:solidFill>
                            <a:schemeClr val="tx1"/>
                          </a:solidFill>
                          <a:latin typeface="Times New Roman" panose="02020603050405020304"/>
                          <a:ea typeface="宋体" panose="02010600030101010101" pitchFamily="2" charset="-122"/>
                        </a:rPr>
                        <a:t>SalDomask</a:t>
                      </a:r>
                      <a:r>
                        <a:rPr lang="en-US" sz="2000" b="0" kern="100" dirty="0">
                          <a:solidFill>
                            <a:schemeClr val="tx1"/>
                          </a:solidFill>
                          <a:latin typeface="Times New Roman" panose="02020603050405020304"/>
                          <a:ea typeface="宋体" panose="02010600030101010101" pitchFamily="2" charset="-122"/>
                        </a:rPr>
                        <a:t>                                   </a:t>
                      </a:r>
                      <a:r>
                        <a:rPr lang="zh-CN" sz="2000" b="0" kern="100" dirty="0">
                          <a:solidFill>
                            <a:schemeClr val="tx1"/>
                          </a:solidFill>
                          <a:latin typeface="Times New Roman" panose="02020603050405020304"/>
                          <a:ea typeface="宋体" panose="02010600030101010101" pitchFamily="2" charset="-122"/>
                        </a:rPr>
                        <a:t>日期：</a:t>
                      </a:r>
                      <a:endParaRPr lang="zh-CN" sz="2000" b="0" kern="100" dirty="0">
                        <a:solidFill>
                          <a:schemeClr val="tx1"/>
                        </a:solidFill>
                        <a:latin typeface="Times New Roman" panose="02020603050405020304"/>
                        <a:ea typeface="宋体" panose="02010600030101010101" pitchFamily="2" charset="-122"/>
                      </a:endParaRPr>
                    </a:p>
                    <a:p>
                      <a:pPr algn="just">
                        <a:spcAft>
                          <a:spcPts val="0"/>
                        </a:spcAft>
                      </a:pPr>
                      <a:r>
                        <a:rPr lang="zh-CN" sz="2000" b="0" kern="100" dirty="0">
                          <a:solidFill>
                            <a:schemeClr val="tx1"/>
                          </a:solidFill>
                          <a:latin typeface="Times New Roman" panose="02020603050405020304"/>
                          <a:ea typeface="宋体" panose="02010600030101010101" pitchFamily="2" charset="-122"/>
                        </a:rPr>
                        <a:t>会见者：</a:t>
                      </a:r>
                      <a:r>
                        <a:rPr lang="en-US" sz="2000" b="0" kern="100" dirty="0" err="1">
                          <a:solidFill>
                            <a:schemeClr val="tx1"/>
                          </a:solidFill>
                          <a:latin typeface="Times New Roman" panose="02020603050405020304"/>
                          <a:ea typeface="宋体" panose="02010600030101010101" pitchFamily="2" charset="-122"/>
                        </a:rPr>
                        <a:t>S.Cabbot</a:t>
                      </a:r>
                      <a:r>
                        <a:rPr lang="en-US" sz="2000" b="0" kern="100" dirty="0">
                          <a:solidFill>
                            <a:schemeClr val="tx1"/>
                          </a:solidFill>
                          <a:latin typeface="Times New Roman" panose="02020603050405020304"/>
                          <a:ea typeface="宋体" panose="02010600030101010101" pitchFamily="2" charset="-122"/>
                        </a:rPr>
                        <a:t>                                      </a:t>
                      </a:r>
                      <a:r>
                        <a:rPr lang="zh-CN" sz="2000" b="0" kern="100" dirty="0">
                          <a:solidFill>
                            <a:schemeClr val="tx1"/>
                          </a:solidFill>
                          <a:latin typeface="Times New Roman" panose="02020603050405020304"/>
                          <a:ea typeface="宋体" panose="02010600030101010101" pitchFamily="2" charset="-122"/>
                        </a:rPr>
                        <a:t>主题：计算机使用</a:t>
                      </a:r>
                      <a:endParaRPr lang="zh-CN" sz="2000" b="0" kern="100" dirty="0">
                        <a:solidFill>
                          <a:schemeClr val="tx1"/>
                        </a:solidFill>
                        <a:latin typeface="Times New Roman" panose="02020603050405020304"/>
                        <a:ea typeface="宋体" panose="02010600030101010101" pitchFamily="2" charset="-122"/>
                      </a:endParaRPr>
                    </a:p>
                    <a:p>
                      <a:pPr algn="just">
                        <a:spcAft>
                          <a:spcPts val="0"/>
                        </a:spcAft>
                      </a:pPr>
                      <a:r>
                        <a:rPr lang="zh-CN" sz="2000" b="0" kern="100" dirty="0">
                          <a:solidFill>
                            <a:schemeClr val="tx1"/>
                          </a:solidFill>
                          <a:latin typeface="Times New Roman" panose="02020603050405020304"/>
                          <a:ea typeface="宋体" panose="02010600030101010101" pitchFamily="2" charset="-122"/>
                        </a:rPr>
                        <a:t>面谈的目标：找出关于计算机使用的态度；</a:t>
                      </a:r>
                      <a:endParaRPr lang="zh-CN" sz="2000" b="0" kern="100" dirty="0">
                        <a:solidFill>
                          <a:schemeClr val="tx1"/>
                        </a:solidFill>
                        <a:latin typeface="Times New Roman" panose="02020603050405020304"/>
                        <a:ea typeface="宋体" panose="02010600030101010101" pitchFamily="2" charset="-122"/>
                      </a:endParaRPr>
                    </a:p>
                    <a:p>
                      <a:pPr algn="just">
                        <a:spcAft>
                          <a:spcPts val="0"/>
                        </a:spcAft>
                      </a:pPr>
                      <a:r>
                        <a:rPr lang="en-US" sz="2000" b="0" kern="100" dirty="0">
                          <a:solidFill>
                            <a:schemeClr val="tx1"/>
                          </a:solidFill>
                          <a:latin typeface="宋体" panose="02010600030101010101" pitchFamily="2" charset="-122"/>
                          <a:ea typeface="宋体" panose="02010600030101010101" pitchFamily="2" charset="-122"/>
                        </a:rPr>
                        <a:t>            </a:t>
                      </a:r>
                      <a:r>
                        <a:rPr lang="zh-CN" sz="2000" b="0" kern="100" dirty="0">
                          <a:solidFill>
                            <a:schemeClr val="tx1"/>
                          </a:solidFill>
                          <a:latin typeface="Times New Roman" panose="02020603050405020304"/>
                          <a:ea typeface="宋体" panose="02010600030101010101" pitchFamily="2" charset="-122"/>
                        </a:rPr>
                        <a:t>获得用户的使用估计；</a:t>
                      </a:r>
                      <a:endParaRPr lang="zh-CN" sz="2000" b="0" kern="100" dirty="0">
                        <a:solidFill>
                          <a:schemeClr val="tx1"/>
                        </a:solidFill>
                        <a:latin typeface="Times New Roman" panose="02020603050405020304"/>
                        <a:ea typeface="宋体" panose="02010600030101010101" pitchFamily="2" charset="-122"/>
                      </a:endParaRPr>
                    </a:p>
                    <a:p>
                      <a:pPr indent="914400" algn="just">
                        <a:spcAft>
                          <a:spcPts val="0"/>
                        </a:spcAft>
                      </a:pPr>
                      <a:r>
                        <a:rPr lang="zh-CN" sz="2000" b="0" kern="100" dirty="0">
                          <a:solidFill>
                            <a:schemeClr val="tx1"/>
                          </a:solidFill>
                          <a:latin typeface="Times New Roman" panose="02020603050405020304"/>
                          <a:ea typeface="宋体" panose="02010600030101010101" pitchFamily="2" charset="-122"/>
                        </a:rPr>
                        <a:t>看最新建议的系统的观点是否满足目标吗？</a:t>
                      </a:r>
                      <a:endParaRPr lang="zh-CN" sz="2000" b="0" kern="100" dirty="0">
                        <a:solidFill>
                          <a:schemeClr val="tx1"/>
                        </a:solidFill>
                        <a:latin typeface="Times New Roman" panose="02020603050405020304"/>
                        <a:ea typeface="宋体" panose="02010600030101010101" pitchFamily="2" charset="-122"/>
                      </a:endParaRPr>
                    </a:p>
                    <a:p>
                      <a:pPr algn="just">
                        <a:spcAft>
                          <a:spcPts val="0"/>
                        </a:spcAft>
                      </a:pPr>
                      <a:r>
                        <a:rPr lang="zh-CN" sz="2000" b="0" kern="100" dirty="0">
                          <a:solidFill>
                            <a:schemeClr val="tx1"/>
                          </a:solidFill>
                          <a:latin typeface="Times New Roman" panose="02020603050405020304"/>
                          <a:ea typeface="宋体" panose="02010600030101010101" pitchFamily="2" charset="-122"/>
                        </a:rPr>
                        <a:t>下次面谈的目标：</a:t>
                      </a:r>
                      <a:endParaRPr lang="zh-CN" sz="2000" b="0" kern="100" dirty="0">
                        <a:solidFill>
                          <a:schemeClr val="tx1"/>
                        </a:solidFill>
                        <a:latin typeface="Times New Roman" panose="02020603050405020304"/>
                        <a:ea typeface="宋体" panose="02010600030101010101" pitchFamily="2" charset="-122"/>
                      </a:endParaRPr>
                    </a:p>
                    <a:p>
                      <a:pPr algn="just">
                        <a:spcAft>
                          <a:spcPts val="0"/>
                        </a:spcAft>
                      </a:pPr>
                      <a:r>
                        <a:rPr lang="en-US" sz="2000" b="0" kern="100" dirty="0">
                          <a:solidFill>
                            <a:schemeClr val="tx1"/>
                          </a:solidFill>
                          <a:latin typeface="宋体" panose="02010600030101010101" pitchFamily="2" charset="-122"/>
                          <a:ea typeface="宋体" panose="02010600030101010101" pitchFamily="2" charset="-122"/>
                        </a:rPr>
                        <a:t>     </a:t>
                      </a:r>
                      <a:r>
                        <a:rPr lang="zh-CN" sz="2000" b="0" kern="100" dirty="0">
                          <a:solidFill>
                            <a:schemeClr val="tx1"/>
                          </a:solidFill>
                          <a:latin typeface="Times New Roman" panose="02020603050405020304"/>
                          <a:ea typeface="宋体" panose="02010600030101010101" pitchFamily="2" charset="-122"/>
                        </a:rPr>
                        <a:t>找出</a:t>
                      </a:r>
                      <a:r>
                        <a:rPr lang="en-US" sz="2000" b="0" kern="100" dirty="0">
                          <a:solidFill>
                            <a:schemeClr val="tx1"/>
                          </a:solidFill>
                          <a:latin typeface="Times New Roman" panose="02020603050405020304"/>
                          <a:ea typeface="宋体" panose="02010600030101010101" pitchFamily="2" charset="-122"/>
                        </a:rPr>
                        <a:t>Sal</a:t>
                      </a:r>
                      <a:r>
                        <a:rPr lang="zh-CN" sz="2000" b="0" kern="100" dirty="0">
                          <a:solidFill>
                            <a:schemeClr val="tx1"/>
                          </a:solidFill>
                          <a:latin typeface="Times New Roman" panose="02020603050405020304"/>
                          <a:ea typeface="宋体" panose="02010600030101010101" pitchFamily="2" charset="-122"/>
                        </a:rPr>
                        <a:t>怎样看待系统支持部门。</a:t>
                      </a:r>
                      <a:endParaRPr lang="zh-CN" sz="2000" b="0" kern="100" dirty="0">
                        <a:solidFill>
                          <a:schemeClr val="tx1"/>
                        </a:solidFill>
                        <a:latin typeface="Times New Roman" panose="02020603050405020304"/>
                        <a:ea typeface="宋体" panose="02010600030101010101" pitchFamily="2" charset="-122"/>
                      </a:endParaRPr>
                    </a:p>
                    <a:p>
                      <a:pPr algn="just">
                        <a:spcAft>
                          <a:spcPts val="0"/>
                        </a:spcAft>
                      </a:pPr>
                      <a:r>
                        <a:rPr lang="en-US" sz="2000" b="0" kern="100" dirty="0">
                          <a:solidFill>
                            <a:schemeClr val="tx1"/>
                          </a:solidFill>
                          <a:latin typeface="宋体" panose="02010600030101010101" pitchFamily="2" charset="-122"/>
                          <a:ea typeface="宋体" panose="02010600030101010101" pitchFamily="2" charset="-122"/>
                        </a:rPr>
                        <a:t>     </a:t>
                      </a:r>
                      <a:r>
                        <a:rPr lang="zh-CN" sz="2000" b="0" kern="100" dirty="0">
                          <a:solidFill>
                            <a:schemeClr val="tx1"/>
                          </a:solidFill>
                          <a:latin typeface="Times New Roman" panose="02020603050405020304"/>
                          <a:ea typeface="宋体" panose="02010600030101010101" pitchFamily="2" charset="-122"/>
                        </a:rPr>
                        <a:t>找出下一个面谈对象的观点。</a:t>
                      </a:r>
                      <a:endParaRPr lang="zh-CN" sz="2000" b="0" kern="100" dirty="0">
                        <a:solidFill>
                          <a:schemeClr val="tx1"/>
                        </a:solidFill>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just">
                        <a:spcAft>
                          <a:spcPts val="0"/>
                        </a:spcAft>
                      </a:pPr>
                      <a:r>
                        <a:rPr lang="zh-CN" sz="2000" b="0" kern="100" dirty="0">
                          <a:solidFill>
                            <a:schemeClr val="tx1"/>
                          </a:solidFill>
                          <a:latin typeface="Times New Roman" panose="02020603050405020304"/>
                          <a:ea typeface="宋体" panose="02010600030101010101" pitchFamily="2" charset="-122"/>
                        </a:rPr>
                        <a:t>面谈的要点：</a:t>
                      </a:r>
                      <a:endParaRPr lang="zh-CN" sz="2000" b="0" kern="100" dirty="0">
                        <a:solidFill>
                          <a:schemeClr val="tx1"/>
                        </a:solidFill>
                        <a:latin typeface="Times New Roman" panose="02020603050405020304"/>
                        <a:ea typeface="宋体" panose="02010600030101010101" pitchFamily="2" charset="-122"/>
                      </a:endParaRPr>
                    </a:p>
                    <a:p>
                      <a:pPr algn="just">
                        <a:spcAft>
                          <a:spcPts val="0"/>
                        </a:spcAft>
                      </a:pPr>
                      <a:r>
                        <a:rPr lang="en-US" sz="2000" b="0" kern="100" dirty="0">
                          <a:solidFill>
                            <a:schemeClr val="tx1"/>
                          </a:solidFill>
                          <a:latin typeface="宋体" panose="02010600030101010101" pitchFamily="2" charset="-122"/>
                          <a:ea typeface="宋体" panose="02010600030101010101" pitchFamily="2" charset="-122"/>
                        </a:rPr>
                        <a:t>Sal</a:t>
                      </a:r>
                      <a:r>
                        <a:rPr lang="zh-CN" sz="2000" b="0" kern="100" dirty="0">
                          <a:solidFill>
                            <a:schemeClr val="tx1"/>
                          </a:solidFill>
                          <a:latin typeface="Times New Roman" panose="02020603050405020304"/>
                          <a:ea typeface="宋体" panose="02010600030101010101" pitchFamily="2" charset="-122"/>
                        </a:rPr>
                        <a:t>说道：“计算机是我的朋友。”</a:t>
                      </a:r>
                      <a:endParaRPr lang="zh-CN" sz="2000" b="0" kern="100" dirty="0">
                        <a:solidFill>
                          <a:schemeClr val="tx1"/>
                        </a:solidFill>
                        <a:latin typeface="Times New Roman" panose="02020603050405020304"/>
                        <a:ea typeface="宋体" panose="02010600030101010101" pitchFamily="2" charset="-122"/>
                      </a:endParaRPr>
                    </a:p>
                    <a:p>
                      <a:pPr algn="just">
                        <a:spcAft>
                          <a:spcPts val="0"/>
                        </a:spcAft>
                      </a:pPr>
                      <a:r>
                        <a:rPr lang="zh-CN" sz="2000" b="0" kern="100" dirty="0">
                          <a:solidFill>
                            <a:schemeClr val="tx1"/>
                          </a:solidFill>
                          <a:latin typeface="Times New Roman" panose="02020603050405020304"/>
                          <a:ea typeface="宋体" panose="02010600030101010101" pitchFamily="2" charset="-122"/>
                        </a:rPr>
                        <a:t>“一直”都在用计算机。</a:t>
                      </a:r>
                      <a:endParaRPr lang="zh-CN" sz="2000" b="0" kern="100" dirty="0">
                        <a:solidFill>
                          <a:schemeClr val="tx1"/>
                        </a:solidFill>
                        <a:latin typeface="Times New Roman" panose="02020603050405020304"/>
                        <a:ea typeface="宋体" panose="02010600030101010101" pitchFamily="2" charset="-122"/>
                      </a:endParaRPr>
                    </a:p>
                    <a:p>
                      <a:pPr algn="just">
                        <a:spcAft>
                          <a:spcPts val="0"/>
                        </a:spcAft>
                      </a:pPr>
                      <a:r>
                        <a:rPr lang="zh-CN" sz="2000" b="0" kern="100" dirty="0">
                          <a:solidFill>
                            <a:schemeClr val="tx1"/>
                          </a:solidFill>
                          <a:latin typeface="Times New Roman" panose="02020603050405020304"/>
                          <a:ea typeface="宋体" panose="02010600030101010101" pitchFamily="2" charset="-122"/>
                        </a:rPr>
                        <a:t>迫不及待地要熟悉新系统。</a:t>
                      </a:r>
                      <a:endParaRPr lang="zh-CN" sz="2000" b="0" kern="100" dirty="0">
                        <a:solidFill>
                          <a:schemeClr val="tx1"/>
                        </a:solidFill>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2000" b="0" kern="100" dirty="0">
                          <a:solidFill>
                            <a:schemeClr val="tx1"/>
                          </a:solidFill>
                          <a:latin typeface="Times New Roman" panose="02020603050405020304"/>
                          <a:ea typeface="宋体" panose="02010600030101010101" pitchFamily="2" charset="-122"/>
                        </a:rPr>
                        <a:t>会见者的观点：</a:t>
                      </a:r>
                      <a:endParaRPr lang="zh-CN" sz="2000" b="0" kern="100" dirty="0">
                        <a:solidFill>
                          <a:schemeClr val="tx1"/>
                        </a:solidFill>
                        <a:latin typeface="Times New Roman" panose="02020603050405020304"/>
                        <a:ea typeface="宋体" panose="02010600030101010101" pitchFamily="2" charset="-122"/>
                      </a:endParaRPr>
                    </a:p>
                    <a:p>
                      <a:pPr algn="just">
                        <a:spcAft>
                          <a:spcPts val="0"/>
                        </a:spcAft>
                      </a:pPr>
                      <a:r>
                        <a:rPr lang="zh-CN" sz="2000" b="0" kern="100" dirty="0">
                          <a:solidFill>
                            <a:schemeClr val="tx1"/>
                          </a:solidFill>
                          <a:latin typeface="Times New Roman" panose="02020603050405020304"/>
                          <a:ea typeface="宋体" panose="02010600030101010101" pitchFamily="2" charset="-122"/>
                        </a:rPr>
                        <a:t>对了解更对有关系统如何促进工作感兴趣。</a:t>
                      </a:r>
                      <a:endParaRPr lang="zh-CN" sz="2000" b="0" kern="100" dirty="0">
                        <a:solidFill>
                          <a:schemeClr val="tx1"/>
                        </a:solidFill>
                        <a:latin typeface="Times New Roman" panose="02020603050405020304"/>
                        <a:ea typeface="宋体" panose="02010600030101010101" pitchFamily="2" charset="-122"/>
                      </a:endParaRPr>
                    </a:p>
                    <a:p>
                      <a:pPr algn="just">
                        <a:spcAft>
                          <a:spcPts val="0"/>
                        </a:spcAft>
                      </a:pPr>
                      <a:r>
                        <a:rPr lang="zh-CN" sz="2000" b="0" kern="100" dirty="0">
                          <a:solidFill>
                            <a:schemeClr val="tx1"/>
                          </a:solidFill>
                          <a:latin typeface="Times New Roman" panose="02020603050405020304"/>
                          <a:ea typeface="宋体" panose="02010600030101010101" pitchFamily="2" charset="-122"/>
                        </a:rPr>
                        <a:t>如果不使用计算机进行工作，会感到枯燥。</a:t>
                      </a:r>
                      <a:endParaRPr lang="zh-CN" sz="2000" b="0" kern="100" dirty="0">
                        <a:solidFill>
                          <a:schemeClr val="tx1"/>
                        </a:solidFill>
                        <a:latin typeface="Times New Roman" panose="02020603050405020304"/>
                        <a:ea typeface="宋体" panose="02010600030101010101" pitchFamily="2" charset="-122"/>
                      </a:endParaRPr>
                    </a:p>
                    <a:p>
                      <a:pPr algn="just">
                        <a:spcAft>
                          <a:spcPts val="0"/>
                        </a:spcAft>
                      </a:pPr>
                      <a:r>
                        <a:rPr lang="zh-CN" sz="2000" b="0" kern="100" dirty="0">
                          <a:solidFill>
                            <a:schemeClr val="tx1"/>
                          </a:solidFill>
                          <a:latin typeface="Times New Roman" panose="02020603050405020304"/>
                          <a:ea typeface="宋体" panose="02010600030101010101" pitchFamily="2" charset="-122"/>
                        </a:rPr>
                        <a:t>将成为新系统的热情支持者</a:t>
                      </a:r>
                      <a:r>
                        <a:rPr lang="en-US" sz="2000" b="0" kern="100" dirty="0">
                          <a:solidFill>
                            <a:schemeClr val="tx1"/>
                          </a:solidFill>
                          <a:latin typeface="Times New Roman" panose="02020603050405020304"/>
                          <a:ea typeface="宋体" panose="02010600030101010101" pitchFamily="2" charset="-122"/>
                        </a:rPr>
                        <a:t>/</a:t>
                      </a:r>
                      <a:r>
                        <a:rPr lang="zh-CN" sz="2000" b="0" kern="100" dirty="0">
                          <a:solidFill>
                            <a:schemeClr val="tx1"/>
                          </a:solidFill>
                          <a:latin typeface="Times New Roman" panose="02020603050405020304"/>
                          <a:ea typeface="宋体" panose="02010600030101010101" pitchFamily="2" charset="-122"/>
                        </a:rPr>
                        <a:t>促进者。</a:t>
                      </a:r>
                      <a:endParaRPr lang="zh-CN" sz="2000" b="0" kern="100" dirty="0">
                        <a:solidFill>
                          <a:schemeClr val="tx1"/>
                        </a:solidFill>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215" y="962025"/>
            <a:ext cx="8644255" cy="5083810"/>
          </a:xfrm>
        </p:spPr>
        <p:txBody>
          <a:bodyPr/>
          <a:lstStyle/>
          <a:p>
            <a:pPr>
              <a:buNone/>
            </a:pPr>
            <a:r>
              <a:rPr lang="en-US" sz="2000" dirty="0" smtClean="0"/>
              <a:t>1</a:t>
            </a:r>
            <a:r>
              <a:rPr lang="zh-CN" altLang="en-US" sz="2000" dirty="0" smtClean="0"/>
              <a:t>、什么是需求？简述需求的分类。</a:t>
            </a:r>
            <a:endParaRPr lang="zh-CN" altLang="en-US" sz="2000" dirty="0" smtClean="0"/>
          </a:p>
          <a:p>
            <a:pPr marL="0" indent="342900">
              <a:buNone/>
            </a:pPr>
            <a:r>
              <a:rPr lang="zh-CN" altLang="en-US" sz="2000" dirty="0" smtClean="0"/>
              <a:t>答：（</a:t>
            </a:r>
            <a:r>
              <a:rPr lang="en-US" sz="2000" dirty="0" smtClean="0"/>
              <a:t>1</a:t>
            </a:r>
            <a:r>
              <a:rPr lang="zh-CN" altLang="en-US" sz="2000" dirty="0" smtClean="0"/>
              <a:t>）用户为了解决问题或达到某些目标所需要的条件或能力；系统或系统部件为了满足合同、标准、规范或其它正式文档所规定的要求而需要具备的条件或能力；对它们的一种文档化表述。</a:t>
            </a:r>
            <a:endParaRPr lang="zh-CN" altLang="en-US" sz="2000" dirty="0" smtClean="0"/>
          </a:p>
          <a:p>
            <a:pPr>
              <a:buNone/>
            </a:pPr>
            <a:r>
              <a:rPr lang="zh-CN" altLang="en-US" sz="2000" dirty="0" smtClean="0"/>
              <a:t>（</a:t>
            </a:r>
            <a:r>
              <a:rPr lang="en-US" sz="2000" dirty="0" smtClean="0"/>
              <a:t>2</a:t>
            </a:r>
            <a:r>
              <a:rPr lang="zh-CN" altLang="en-US" sz="2000" dirty="0" smtClean="0"/>
              <a:t>）需求的分类：</a:t>
            </a:r>
            <a:endParaRPr lang="zh-CN" altLang="en-US" sz="2000" dirty="0" smtClean="0"/>
          </a:p>
          <a:p>
            <a:pPr marL="0" indent="342900">
              <a:buNone/>
            </a:pPr>
            <a:r>
              <a:rPr lang="zh-CN" altLang="en-US" sz="2000" dirty="0" smtClean="0"/>
              <a:t>功能需求：和系统主要工作相关的需求，即在不考虑物理约束的情况下，用户希望系统所能够执行的活动，这些活动可以帮助用户完成任务。功能需求主要表现为系统和环境之间的行为交互。</a:t>
            </a:r>
            <a:endParaRPr lang="zh-CN" altLang="en-US" sz="2000" dirty="0" smtClean="0"/>
          </a:p>
          <a:p>
            <a:pPr marL="0" indent="342900">
              <a:buNone/>
            </a:pPr>
            <a:r>
              <a:rPr lang="zh-CN" altLang="en-US" sz="2000" dirty="0" smtClean="0"/>
              <a:t>性能需求：系统整体或系统组成部分应该拥有的性能特征，例如</a:t>
            </a:r>
            <a:r>
              <a:rPr lang="en-US" sz="2000" dirty="0" smtClean="0"/>
              <a:t>CPU</a:t>
            </a:r>
            <a:r>
              <a:rPr lang="zh-CN" altLang="en-US" sz="2000" dirty="0" smtClean="0"/>
              <a:t>使用率、内存使用率等。</a:t>
            </a:r>
            <a:endParaRPr lang="zh-CN" altLang="en-US" sz="2000" dirty="0" smtClean="0"/>
          </a:p>
          <a:p>
            <a:pPr marL="0" indent="342900">
              <a:buNone/>
            </a:pPr>
            <a:r>
              <a:rPr lang="zh-CN" altLang="en-US" sz="2000" dirty="0" smtClean="0"/>
              <a:t>质量属性：系统完成工作的质量，即系统需要在一个“好的程度”上实现功能需求，例如可靠性程度、可维护性程度等。</a:t>
            </a:r>
            <a:endParaRPr lang="zh-CN" altLang="en-US" sz="2000" dirty="0" smtClean="0"/>
          </a:p>
          <a:p>
            <a:pPr marL="0" indent="342900">
              <a:buNone/>
            </a:pPr>
            <a:r>
              <a:rPr lang="zh-CN" altLang="en-US" sz="2000" dirty="0" smtClean="0"/>
              <a:t>对外接口：系统和环境中其他系统之间需要建立的接口，包括硬件接口、软件接口、数据库接口等等</a:t>
            </a:r>
            <a:r>
              <a:rPr lang="zh-CN" altLang="en-US" sz="2400" dirty="0" smtClean="0"/>
              <a:t>。</a:t>
            </a:r>
            <a:endParaRPr lang="zh-CN" altLang="en-US" sz="2400" dirty="0"/>
          </a:p>
        </p:txBody>
      </p:sp>
      <p:sp>
        <p:nvSpPr>
          <p:cNvPr id="4" name="Rectangle 2"/>
          <p:cNvSpPr>
            <a:spLocks noGrp="1" noChangeArrowheads="1"/>
          </p:cNvSpPr>
          <p:nvPr>
            <p:ph type="title"/>
          </p:nvPr>
        </p:nvSpPr>
        <p:spPr>
          <a:xfrm>
            <a:off x="395616" y="332105"/>
            <a:ext cx="2643206" cy="650857"/>
          </a:xfrm>
        </p:spPr>
        <p:txBody>
          <a:bodyPr/>
          <a:lstStyle/>
          <a:p>
            <a:r>
              <a:rPr lang="zh-CN" sz="3200" dirty="0" smtClean="0">
                <a:solidFill>
                  <a:schemeClr val="tx1"/>
                </a:solidFill>
                <a:latin typeface="+mn-lt"/>
                <a:ea typeface="+mn-ea"/>
                <a:cs typeface="+mn-cs"/>
              </a:rPr>
              <a:t>一、简答题</a:t>
            </a:r>
            <a:endParaRPr lang="zh-CN" altLang="en-US" sz="32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type="body" idx="1"/>
          </p:nvPr>
        </p:nvSpPr>
        <p:spPr>
          <a:xfrm>
            <a:off x="428596" y="785794"/>
            <a:ext cx="8229600" cy="4959353"/>
          </a:xfrm>
        </p:spPr>
        <p:txBody>
          <a:bodyPr/>
          <a:lstStyle/>
          <a:p>
            <a:pPr marL="0" indent="0">
              <a:buNone/>
            </a:pPr>
            <a:r>
              <a:rPr lang="en-US" altLang="zh-CN" dirty="0" smtClean="0">
                <a:solidFill>
                  <a:schemeClr val="tx1"/>
                </a:solidFill>
                <a:latin typeface="+mn-lt"/>
                <a:ea typeface="+mn-ea"/>
                <a:cs typeface="+mn-cs"/>
              </a:rPr>
              <a:t>2</a:t>
            </a:r>
            <a:r>
              <a:rPr lang="zh-CN" dirty="0" smtClean="0">
                <a:solidFill>
                  <a:schemeClr val="tx1"/>
                </a:solidFill>
                <a:latin typeface="+mn-lt"/>
                <a:ea typeface="+mn-ea"/>
                <a:cs typeface="+mn-cs"/>
              </a:rPr>
              <a:t>、需求工程包括哪些活动，并简要说明其内容？软件开发中为什么要重视需求工程？</a:t>
            </a:r>
            <a:endParaRPr lang="zh-CN" dirty="0" smtClean="0">
              <a:solidFill>
                <a:schemeClr val="tx1"/>
              </a:solidFill>
              <a:latin typeface="+mn-lt"/>
              <a:ea typeface="+mn-ea"/>
              <a:cs typeface="+mn-cs"/>
            </a:endParaRPr>
          </a:p>
          <a:p>
            <a:pPr marL="0" indent="342900">
              <a:buNone/>
            </a:pPr>
            <a:r>
              <a:rPr lang="zh-CN" dirty="0" smtClean="0">
                <a:solidFill>
                  <a:schemeClr val="tx1"/>
                </a:solidFill>
                <a:latin typeface="+mn-lt"/>
                <a:ea typeface="+mn-ea"/>
                <a:cs typeface="+mn-cs"/>
              </a:rPr>
              <a:t>答</a:t>
            </a:r>
            <a:r>
              <a:rPr lang="en-US" dirty="0" smtClean="0">
                <a:solidFill>
                  <a:schemeClr val="tx1"/>
                </a:solidFill>
                <a:latin typeface="+mn-lt"/>
                <a:ea typeface="+mn-ea"/>
                <a:cs typeface="+mn-cs"/>
              </a:rPr>
              <a:t>:  (1)</a:t>
            </a:r>
            <a:r>
              <a:rPr lang="zh-CN" dirty="0" smtClean="0">
                <a:solidFill>
                  <a:schemeClr val="tx1"/>
                </a:solidFill>
                <a:latin typeface="+mn-lt"/>
                <a:ea typeface="+mn-ea"/>
                <a:cs typeface="+mn-cs"/>
              </a:rPr>
              <a:t>、需求工程活动包括：需求开发和需求管理；</a:t>
            </a:r>
            <a:endParaRPr lang="zh-CN" dirty="0" smtClean="0">
              <a:solidFill>
                <a:schemeClr val="tx1"/>
              </a:solidFill>
              <a:latin typeface="+mn-lt"/>
              <a:ea typeface="+mn-ea"/>
              <a:cs typeface="+mn-cs"/>
            </a:endParaRPr>
          </a:p>
          <a:p>
            <a:pPr marL="0" indent="342900">
              <a:buNone/>
            </a:pPr>
            <a:r>
              <a:rPr lang="en-US" dirty="0" smtClean="0">
                <a:solidFill>
                  <a:schemeClr val="tx1"/>
                </a:solidFill>
                <a:latin typeface="+mn-lt"/>
                <a:ea typeface="+mn-ea"/>
                <a:cs typeface="+mn-cs"/>
              </a:rPr>
              <a:t>     (2)</a:t>
            </a:r>
            <a:r>
              <a:rPr lang="zh-CN" dirty="0" smtClean="0">
                <a:solidFill>
                  <a:schemeClr val="tx1"/>
                </a:solidFill>
                <a:latin typeface="+mn-lt"/>
                <a:ea typeface="+mn-ea"/>
                <a:cs typeface="+mn-cs"/>
              </a:rPr>
              <a:t>、</a:t>
            </a:r>
            <a:endParaRPr lang="zh-CN" dirty="0" smtClean="0">
              <a:solidFill>
                <a:schemeClr val="tx1"/>
              </a:solidFill>
              <a:latin typeface="+mn-lt"/>
              <a:ea typeface="+mn-ea"/>
              <a:cs typeface="+mn-cs"/>
            </a:endParaRPr>
          </a:p>
          <a:p>
            <a:pPr marL="0" indent="342900">
              <a:buNone/>
            </a:pPr>
            <a:r>
              <a:rPr lang="zh-CN" dirty="0" smtClean="0">
                <a:solidFill>
                  <a:schemeClr val="tx1"/>
                </a:solidFill>
                <a:latin typeface="+mn-lt"/>
                <a:ea typeface="+mn-ea"/>
                <a:cs typeface="+mn-cs"/>
              </a:rPr>
              <a:t> </a:t>
            </a:r>
            <a:r>
              <a:rPr lang="en-US" altLang="zh-CN" dirty="0" smtClean="0">
                <a:solidFill>
                  <a:schemeClr val="tx1"/>
                </a:solidFill>
                <a:latin typeface="+mn-lt"/>
                <a:ea typeface="+mn-ea"/>
                <a:cs typeface="+mn-cs"/>
              </a:rPr>
              <a:t>      </a:t>
            </a:r>
            <a:r>
              <a:rPr lang="en-US" dirty="0" smtClean="0">
                <a:solidFill>
                  <a:schemeClr val="tx1"/>
                </a:solidFill>
                <a:latin typeface="+mn-lt"/>
                <a:ea typeface="+mn-ea"/>
                <a:cs typeface="+mn-cs"/>
              </a:rPr>
              <a:t>1</a:t>
            </a:r>
            <a:r>
              <a:rPr lang="zh-CN" dirty="0" smtClean="0">
                <a:solidFill>
                  <a:schemeClr val="tx1"/>
                </a:solidFill>
                <a:latin typeface="+mn-lt"/>
                <a:ea typeface="+mn-ea"/>
                <a:cs typeface="+mn-cs"/>
              </a:rPr>
              <a:t>）、需求开发包括：需求获取、需求分析、需求规格说明和需求验证</a:t>
            </a:r>
            <a:r>
              <a:rPr lang="en-US" dirty="0" smtClean="0">
                <a:solidFill>
                  <a:schemeClr val="tx1"/>
                </a:solidFill>
                <a:latin typeface="+mn-lt"/>
                <a:ea typeface="+mn-ea"/>
                <a:cs typeface="+mn-cs"/>
              </a:rPr>
              <a:t>4</a:t>
            </a:r>
            <a:r>
              <a:rPr lang="zh-CN" dirty="0" smtClean="0">
                <a:solidFill>
                  <a:schemeClr val="tx1"/>
                </a:solidFill>
                <a:latin typeface="+mn-lt"/>
                <a:ea typeface="+mn-ea"/>
                <a:cs typeface="+mn-cs"/>
              </a:rPr>
              <a:t>个部分；</a:t>
            </a:r>
            <a:endParaRPr lang="zh-CN" dirty="0" smtClean="0">
              <a:solidFill>
                <a:schemeClr val="tx1"/>
              </a:solidFill>
              <a:latin typeface="+mn-lt"/>
              <a:ea typeface="+mn-ea"/>
              <a:cs typeface="+mn-cs"/>
            </a:endParaRPr>
          </a:p>
          <a:p>
            <a:pPr marL="0" indent="342900">
              <a:buNone/>
            </a:pPr>
            <a:r>
              <a:rPr lang="en-US" dirty="0" smtClean="0">
                <a:solidFill>
                  <a:schemeClr val="tx1"/>
                </a:solidFill>
                <a:latin typeface="+mn-lt"/>
                <a:ea typeface="+mn-ea"/>
                <a:cs typeface="+mn-cs"/>
              </a:rPr>
              <a:t>        2</a:t>
            </a:r>
            <a:r>
              <a:rPr lang="zh-CN" dirty="0" smtClean="0">
                <a:solidFill>
                  <a:schemeClr val="tx1"/>
                </a:solidFill>
                <a:latin typeface="+mn-lt"/>
                <a:ea typeface="+mn-ea"/>
                <a:cs typeface="+mn-cs"/>
              </a:rPr>
              <a:t>）、需求管理：主要工作就是跟踪后继阶段中需求实现与需求变更情况，确定需求得到了正确的理解并被正确的实现到软件产品中。</a:t>
            </a:r>
            <a:endParaRPr lang="zh-CN" dirty="0" smtClean="0">
              <a:solidFill>
                <a:schemeClr val="tx1"/>
              </a:solidFill>
              <a:latin typeface="+mn-lt"/>
              <a:ea typeface="+mn-ea"/>
              <a:cs typeface="+mn-cs"/>
            </a:endParaRPr>
          </a:p>
          <a:p>
            <a:pPr marL="0" indent="342900">
              <a:buNone/>
            </a:pPr>
            <a:r>
              <a:rPr lang="en-US" dirty="0" smtClean="0">
                <a:solidFill>
                  <a:schemeClr val="tx1"/>
                </a:solidFill>
                <a:latin typeface="+mn-lt"/>
                <a:ea typeface="+mn-ea"/>
                <a:cs typeface="+mn-cs"/>
              </a:rPr>
              <a:t> </a:t>
            </a:r>
            <a:endParaRPr lang="zh-CN" dirty="0" smtClean="0">
              <a:solidFill>
                <a:schemeClr val="tx1"/>
              </a:solidFill>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60419">
                                            <p:txEl>
                                              <p:pRg st="0" end="0"/>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500" fill="hold"/>
                                        <p:tgtEl>
                                          <p:spTgt spid="60419">
                                            <p:txEl>
                                              <p:pRg st="1" end="1"/>
                                            </p:txEl>
                                          </p:spTgt>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500" fill="hold"/>
                                        <p:tgtEl>
                                          <p:spTgt spid="60419">
                                            <p:txEl>
                                              <p:pRg st="2" end="2"/>
                                            </p:txEl>
                                          </p:spTgt>
                                        </p:tgtEl>
                                        <p:attrNameLst>
                                          <p:attrName>style.color</p:attrName>
                                        </p:attrNameLst>
                                      </p:cBhvr>
                                      <p:to>
                                        <a:srgbClr val="FF0000"/>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nodeType="clickEffect">
                                  <p:stCondLst>
                                    <p:cond delay="0"/>
                                  </p:stCondLst>
                                  <p:childTnLst>
                                    <p:animClr clrSpc="rgb" dir="cw">
                                      <p:cBhvr override="childStyle">
                                        <p:cTn id="18" dur="500" fill="hold"/>
                                        <p:tgtEl>
                                          <p:spTgt spid="60419">
                                            <p:txEl>
                                              <p:pRg st="3" end="3"/>
                                            </p:txEl>
                                          </p:spTgt>
                                        </p:tgtEl>
                                        <p:attrNameLst>
                                          <p:attrName>style.color</p:attrName>
                                        </p:attrNameLst>
                                      </p:cBhvr>
                                      <p:to>
                                        <a:srgbClr val="FF0000"/>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nodeType="clickEffect">
                                  <p:stCondLst>
                                    <p:cond delay="0"/>
                                  </p:stCondLst>
                                  <p:childTnLst>
                                    <p:animClr clrSpc="rgb" dir="cw">
                                      <p:cBhvr override="childStyle">
                                        <p:cTn id="22" dur="500" fill="hold"/>
                                        <p:tgtEl>
                                          <p:spTgt spid="60419">
                                            <p:txEl>
                                              <p:pRg st="4" end="4"/>
                                            </p:txEl>
                                          </p:spTgt>
                                        </p:tgtEl>
                                        <p:attrNameLst>
                                          <p:attrName>style.color</p:attrName>
                                        </p:attrNameLst>
                                      </p:cBhvr>
                                      <p:to>
                                        <a:srgbClr val="FF0000"/>
                                      </p:to>
                                    </p:animClr>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nodeType="clickEffect">
                                  <p:stCondLst>
                                    <p:cond delay="0"/>
                                  </p:stCondLst>
                                  <p:childTnLst>
                                    <p:animClr clrSpc="rgb" dir="cw">
                                      <p:cBhvr override="childStyle">
                                        <p:cTn id="26" dur="500" fill="hold"/>
                                        <p:tgtEl>
                                          <p:spTgt spid="60419">
                                            <p:txEl>
                                              <p:pRg st="5" end="5"/>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285728"/>
            <a:ext cx="8358246" cy="6215106"/>
          </a:xfrm>
        </p:spPr>
        <p:txBody>
          <a:bodyPr/>
          <a:lstStyle/>
          <a:p>
            <a:pPr marL="0" indent="0">
              <a:buNone/>
            </a:pPr>
            <a:r>
              <a:rPr lang="en-US" sz="2400" dirty="0" smtClean="0">
                <a:solidFill>
                  <a:schemeClr val="tx1"/>
                </a:solidFill>
                <a:latin typeface="+mn-lt"/>
                <a:ea typeface="+mn-ea"/>
                <a:cs typeface="+mn-cs"/>
              </a:rPr>
              <a:t>3</a:t>
            </a:r>
            <a:r>
              <a:rPr lang="zh-CN" sz="2400" dirty="0" smtClean="0">
                <a:solidFill>
                  <a:schemeClr val="tx1"/>
                </a:solidFill>
                <a:latin typeface="+mn-lt"/>
                <a:ea typeface="+mn-ea"/>
                <a:cs typeface="+mn-cs"/>
              </a:rPr>
              <a:t>、描述需求工程的各个活动，并说明各个活动的任务？</a:t>
            </a:r>
            <a:endParaRPr lang="zh-CN" sz="2400" dirty="0" smtClean="0">
              <a:solidFill>
                <a:schemeClr val="tx1"/>
              </a:solidFill>
              <a:latin typeface="+mn-lt"/>
              <a:ea typeface="+mn-ea"/>
              <a:cs typeface="+mn-cs"/>
            </a:endParaRPr>
          </a:p>
          <a:p>
            <a:pPr marL="0" indent="0">
              <a:buNone/>
            </a:pPr>
            <a:r>
              <a:rPr lang="zh-CN" sz="2400" dirty="0" smtClean="0">
                <a:solidFill>
                  <a:schemeClr val="tx1"/>
                </a:solidFill>
                <a:latin typeface="+mn-lt"/>
                <a:ea typeface="+mn-ea"/>
                <a:cs typeface="+mn-cs"/>
              </a:rPr>
              <a:t>答：需求工程活动包括：需求开发和需求管理；</a:t>
            </a:r>
            <a:endParaRPr lang="zh-CN" sz="2400" dirty="0" smtClean="0">
              <a:solidFill>
                <a:schemeClr val="tx1"/>
              </a:solidFill>
              <a:latin typeface="+mn-lt"/>
              <a:ea typeface="+mn-ea"/>
              <a:cs typeface="+mn-cs"/>
            </a:endParaRPr>
          </a:p>
          <a:p>
            <a:pPr marL="0" indent="342900">
              <a:buNone/>
            </a:pPr>
            <a:r>
              <a:rPr lang="zh-CN" sz="2400" dirty="0" smtClean="0">
                <a:solidFill>
                  <a:schemeClr val="tx1"/>
                </a:solidFill>
                <a:latin typeface="+mn-lt"/>
                <a:ea typeface="+mn-ea"/>
                <a:cs typeface="+mn-cs"/>
              </a:rPr>
              <a:t>需求开发包括：需求获取、需求分析、需求规格说明和需求验证</a:t>
            </a:r>
            <a:r>
              <a:rPr lang="en-US" sz="2400" dirty="0" smtClean="0">
                <a:solidFill>
                  <a:schemeClr val="tx1"/>
                </a:solidFill>
                <a:latin typeface="+mn-lt"/>
                <a:ea typeface="+mn-ea"/>
                <a:cs typeface="+mn-cs"/>
              </a:rPr>
              <a:t>4</a:t>
            </a:r>
            <a:r>
              <a:rPr lang="zh-CN" sz="2400" dirty="0" smtClean="0">
                <a:solidFill>
                  <a:schemeClr val="tx1"/>
                </a:solidFill>
                <a:latin typeface="+mn-lt"/>
                <a:ea typeface="+mn-ea"/>
                <a:cs typeface="+mn-cs"/>
              </a:rPr>
              <a:t>个部分；</a:t>
            </a:r>
            <a:endParaRPr lang="en-US" altLang="zh-CN" sz="2400" dirty="0" smtClean="0">
              <a:solidFill>
                <a:schemeClr val="tx1"/>
              </a:solidFill>
              <a:latin typeface="+mn-lt"/>
              <a:ea typeface="+mn-ea"/>
              <a:cs typeface="+mn-cs"/>
            </a:endParaRPr>
          </a:p>
          <a:p>
            <a:pPr marL="0" indent="342900">
              <a:buNone/>
            </a:pPr>
            <a:r>
              <a:rPr lang="zh-CN" sz="2000" dirty="0" smtClean="0">
                <a:solidFill>
                  <a:schemeClr val="tx1"/>
                </a:solidFill>
                <a:latin typeface="+mn-lt"/>
                <a:ea typeface="+mn-ea"/>
                <a:cs typeface="+mn-cs"/>
              </a:rPr>
              <a:t>需求获取：目的从项目规划开始建立最初的原始需求。它从相关人员、资料和环境中得到系统开发所需要的相关信息；</a:t>
            </a:r>
            <a:endParaRPr lang="en-US" altLang="zh-CN" sz="2000" dirty="0" smtClean="0">
              <a:solidFill>
                <a:schemeClr val="tx1"/>
              </a:solidFill>
              <a:latin typeface="+mn-lt"/>
              <a:ea typeface="+mn-ea"/>
              <a:cs typeface="+mn-cs"/>
            </a:endParaRPr>
          </a:p>
          <a:p>
            <a:pPr marL="0" indent="342900">
              <a:buNone/>
            </a:pPr>
            <a:r>
              <a:rPr lang="zh-CN" sz="2000" dirty="0" smtClean="0">
                <a:solidFill>
                  <a:schemeClr val="tx1"/>
                </a:solidFill>
                <a:latin typeface="+mn-lt"/>
                <a:ea typeface="+mn-ea"/>
                <a:cs typeface="+mn-cs"/>
              </a:rPr>
              <a:t>需求分析：需求获取的这些信息还不是开发者能够立即加以实现的解决方案。还需要对需求获取得到的信息</a:t>
            </a:r>
            <a:r>
              <a:rPr lang="en-US" sz="2000" dirty="0" smtClean="0">
                <a:solidFill>
                  <a:schemeClr val="tx1"/>
                </a:solidFill>
                <a:latin typeface="+mn-lt"/>
                <a:ea typeface="+mn-ea"/>
                <a:cs typeface="+mn-cs"/>
              </a:rPr>
              <a:t>,</a:t>
            </a:r>
            <a:r>
              <a:rPr lang="zh-CN" sz="2000" dirty="0" smtClean="0">
                <a:solidFill>
                  <a:schemeClr val="tx1"/>
                </a:solidFill>
                <a:latin typeface="+mn-lt"/>
                <a:ea typeface="+mn-ea"/>
                <a:cs typeface="+mn-cs"/>
              </a:rPr>
              <a:t>进行需求分析</a:t>
            </a:r>
            <a:r>
              <a:rPr lang="en-US" sz="2000" dirty="0" smtClean="0">
                <a:solidFill>
                  <a:schemeClr val="tx1"/>
                </a:solidFill>
                <a:latin typeface="+mn-lt"/>
                <a:ea typeface="+mn-ea"/>
                <a:cs typeface="+mn-cs"/>
              </a:rPr>
              <a:t>;</a:t>
            </a:r>
            <a:r>
              <a:rPr lang="zh-CN" sz="2000" dirty="0" smtClean="0">
                <a:solidFill>
                  <a:schemeClr val="tx1"/>
                </a:solidFill>
                <a:latin typeface="+mn-lt"/>
                <a:ea typeface="+mn-ea"/>
                <a:cs typeface="+mn-cs"/>
              </a:rPr>
              <a:t>目的保证需求的完整性和一致性；</a:t>
            </a:r>
            <a:endParaRPr lang="zh-CN" sz="2000" dirty="0" smtClean="0">
              <a:solidFill>
                <a:schemeClr val="tx1"/>
              </a:solidFill>
              <a:latin typeface="+mn-lt"/>
              <a:ea typeface="+mn-ea"/>
              <a:cs typeface="+mn-cs"/>
            </a:endParaRPr>
          </a:p>
          <a:p>
            <a:pPr marL="0" indent="342900">
              <a:buNone/>
            </a:pPr>
            <a:r>
              <a:rPr lang="zh-CN" sz="2000" dirty="0" smtClean="0">
                <a:solidFill>
                  <a:schemeClr val="tx1"/>
                </a:solidFill>
                <a:latin typeface="+mn-lt"/>
                <a:ea typeface="+mn-ea"/>
                <a:cs typeface="+mn-cs"/>
              </a:rPr>
              <a:t>需求规格说明</a:t>
            </a:r>
            <a:r>
              <a:rPr lang="en-US" sz="2000" dirty="0" smtClean="0">
                <a:solidFill>
                  <a:schemeClr val="tx1"/>
                </a:solidFill>
                <a:latin typeface="+mn-lt"/>
                <a:ea typeface="+mn-ea"/>
                <a:cs typeface="+mn-cs"/>
              </a:rPr>
              <a:t>:</a:t>
            </a:r>
            <a:r>
              <a:rPr lang="zh-CN" sz="2000" dirty="0" smtClean="0">
                <a:solidFill>
                  <a:schemeClr val="tx1"/>
                </a:solidFill>
                <a:latin typeface="+mn-lt"/>
                <a:ea typeface="+mn-ea"/>
                <a:cs typeface="+mn-cs"/>
              </a:rPr>
              <a:t>定义用户需求，准确描述需求及其解决方案，目的将完整、一致的需求与能够满足需求的软件行为以文档的方式明确地固定下来；</a:t>
            </a:r>
            <a:endParaRPr lang="zh-CN" sz="2000" dirty="0" smtClean="0">
              <a:solidFill>
                <a:schemeClr val="tx1"/>
              </a:solidFill>
              <a:latin typeface="+mn-lt"/>
              <a:ea typeface="+mn-ea"/>
              <a:cs typeface="+mn-cs"/>
            </a:endParaRPr>
          </a:p>
          <a:p>
            <a:pPr marL="0" indent="342900">
              <a:buNone/>
            </a:pPr>
            <a:r>
              <a:rPr lang="zh-CN" sz="2000" dirty="0" smtClean="0">
                <a:solidFill>
                  <a:schemeClr val="tx1"/>
                </a:solidFill>
                <a:latin typeface="+mn-lt"/>
                <a:ea typeface="+mn-ea"/>
                <a:cs typeface="+mn-cs"/>
              </a:rPr>
              <a:t>需求验证：目的保证需求及其文档的正确性，即需求真实地反映了用户的真实意图；以及通过检查和修正保证需求及其文档的完整性和一致性；</a:t>
            </a:r>
            <a:endParaRPr lang="zh-CN" sz="2000" dirty="0" smtClean="0">
              <a:solidFill>
                <a:schemeClr val="tx1"/>
              </a:solidFill>
              <a:latin typeface="+mn-lt"/>
              <a:ea typeface="+mn-ea"/>
              <a:cs typeface="+mn-cs"/>
            </a:endParaRPr>
          </a:p>
          <a:p>
            <a:pPr marL="0" indent="342900">
              <a:buNone/>
            </a:pPr>
            <a:r>
              <a:rPr lang="zh-CN" sz="2000" dirty="0" smtClean="0">
                <a:solidFill>
                  <a:schemeClr val="tx1"/>
                </a:solidFill>
                <a:latin typeface="+mn-lt"/>
                <a:ea typeface="+mn-ea"/>
                <a:cs typeface="+mn-cs"/>
              </a:rPr>
              <a:t>需求管理：主要工作就是跟踪后继阶段中需求实现与需求变更情况，确定需求得到了正确的理解并被正确的实现到软件产品中。</a:t>
            </a:r>
            <a:endParaRPr lang="zh-CN" sz="2000" dirty="0" smtClean="0">
              <a:solidFill>
                <a:schemeClr val="tx1"/>
              </a:solidFill>
              <a:latin typeface="+mn-lt"/>
              <a:ea typeface="+mn-ea"/>
              <a:cs typeface="+mn-cs"/>
            </a:endParaRP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00042"/>
            <a:ext cx="8229600" cy="5630883"/>
          </a:xfrm>
        </p:spPr>
        <p:txBody>
          <a:bodyPr/>
          <a:lstStyle/>
          <a:p>
            <a:pPr>
              <a:buNone/>
            </a:pPr>
            <a:r>
              <a:rPr lang="en-US" dirty="0" smtClean="0">
                <a:solidFill>
                  <a:schemeClr val="tx1"/>
                </a:solidFill>
                <a:latin typeface="+mn-lt"/>
                <a:ea typeface="+mn-ea"/>
                <a:cs typeface="+mn-cs"/>
              </a:rPr>
              <a:t>4</a:t>
            </a:r>
            <a:r>
              <a:rPr lang="zh-CN" dirty="0" smtClean="0">
                <a:solidFill>
                  <a:schemeClr val="tx1"/>
                </a:solidFill>
                <a:latin typeface="+mn-lt"/>
                <a:ea typeface="+mn-ea"/>
                <a:cs typeface="+mn-cs"/>
              </a:rPr>
              <a:t>、需求工程中需要获取的内容主要有哪</a:t>
            </a:r>
            <a:r>
              <a:rPr lang="en-US" dirty="0" smtClean="0">
                <a:solidFill>
                  <a:schemeClr val="tx1"/>
                </a:solidFill>
                <a:latin typeface="+mn-lt"/>
                <a:ea typeface="+mn-ea"/>
                <a:cs typeface="+mn-cs"/>
              </a:rPr>
              <a:t>3</a:t>
            </a:r>
            <a:r>
              <a:rPr lang="zh-CN" dirty="0" smtClean="0">
                <a:solidFill>
                  <a:schemeClr val="tx1"/>
                </a:solidFill>
                <a:latin typeface="+mn-lt"/>
                <a:ea typeface="+mn-ea"/>
                <a:cs typeface="+mn-cs"/>
              </a:rPr>
              <a:t>种？获取信息的主要来源有哪些？常见的需求获取方法有哪些（最少写</a:t>
            </a:r>
            <a:r>
              <a:rPr lang="en-US" dirty="0" smtClean="0">
                <a:solidFill>
                  <a:schemeClr val="tx1"/>
                </a:solidFill>
                <a:latin typeface="+mn-lt"/>
                <a:ea typeface="+mn-ea"/>
                <a:cs typeface="+mn-cs"/>
              </a:rPr>
              <a:t>4</a:t>
            </a:r>
            <a:r>
              <a:rPr lang="zh-CN" dirty="0" smtClean="0">
                <a:solidFill>
                  <a:schemeClr val="tx1"/>
                </a:solidFill>
                <a:latin typeface="+mn-lt"/>
                <a:ea typeface="+mn-ea"/>
                <a:cs typeface="+mn-cs"/>
              </a:rPr>
              <a:t>种）？</a:t>
            </a:r>
            <a:r>
              <a:rPr lang="en-US" dirty="0" smtClean="0">
                <a:solidFill>
                  <a:schemeClr val="tx1"/>
                </a:solidFill>
                <a:latin typeface="+mn-lt"/>
                <a:ea typeface="+mn-ea"/>
                <a:cs typeface="+mn-cs"/>
              </a:rPr>
              <a:t> </a:t>
            </a:r>
            <a:endParaRPr lang="zh-CN" dirty="0" smtClean="0">
              <a:solidFill>
                <a:schemeClr val="tx1"/>
              </a:solidFill>
              <a:latin typeface="+mn-lt"/>
              <a:ea typeface="+mn-ea"/>
              <a:cs typeface="+mn-cs"/>
            </a:endParaRPr>
          </a:p>
          <a:p>
            <a:pPr marL="0" indent="342900">
              <a:buNone/>
            </a:pPr>
            <a:r>
              <a:rPr lang="zh-CN" dirty="0" smtClean="0">
                <a:solidFill>
                  <a:schemeClr val="tx1"/>
                </a:solidFill>
                <a:latin typeface="+mn-lt"/>
                <a:ea typeface="+mn-ea"/>
                <a:cs typeface="+mn-cs"/>
              </a:rPr>
              <a:t>答：需要获取的内容主要有：</a:t>
            </a:r>
            <a:r>
              <a:rPr lang="en-US" dirty="0" smtClean="0">
                <a:solidFill>
                  <a:schemeClr val="tx1"/>
                </a:solidFill>
                <a:latin typeface="+mn-lt"/>
                <a:ea typeface="+mn-ea"/>
                <a:cs typeface="+mn-cs"/>
              </a:rPr>
              <a:t>1</a:t>
            </a:r>
            <a:r>
              <a:rPr lang="zh-CN" dirty="0" smtClean="0">
                <a:solidFill>
                  <a:schemeClr val="tx1"/>
                </a:solidFill>
                <a:latin typeface="+mn-lt"/>
                <a:ea typeface="+mn-ea"/>
                <a:cs typeface="+mn-cs"/>
              </a:rPr>
              <a:t>）、需求</a:t>
            </a:r>
            <a:r>
              <a:rPr lang="en-US" dirty="0" smtClean="0">
                <a:solidFill>
                  <a:schemeClr val="tx1"/>
                </a:solidFill>
                <a:latin typeface="+mn-lt"/>
                <a:ea typeface="+mn-ea"/>
                <a:cs typeface="+mn-cs"/>
              </a:rPr>
              <a:t>   2</a:t>
            </a:r>
            <a:r>
              <a:rPr lang="zh-CN" dirty="0" smtClean="0">
                <a:solidFill>
                  <a:schemeClr val="tx1"/>
                </a:solidFill>
                <a:latin typeface="+mn-lt"/>
                <a:ea typeface="+mn-ea"/>
                <a:cs typeface="+mn-cs"/>
              </a:rPr>
              <a:t>）、问题域描述</a:t>
            </a:r>
            <a:r>
              <a:rPr lang="en-US" dirty="0" smtClean="0">
                <a:solidFill>
                  <a:schemeClr val="tx1"/>
                </a:solidFill>
                <a:latin typeface="+mn-lt"/>
                <a:ea typeface="+mn-ea"/>
                <a:cs typeface="+mn-cs"/>
              </a:rPr>
              <a:t>    3</a:t>
            </a:r>
            <a:r>
              <a:rPr lang="zh-CN" dirty="0" smtClean="0">
                <a:solidFill>
                  <a:schemeClr val="tx1"/>
                </a:solidFill>
                <a:latin typeface="+mn-lt"/>
                <a:ea typeface="+mn-ea"/>
                <a:cs typeface="+mn-cs"/>
              </a:rPr>
              <a:t>）、环境与约束</a:t>
            </a:r>
            <a:endParaRPr lang="zh-CN" dirty="0" smtClean="0">
              <a:solidFill>
                <a:schemeClr val="tx1"/>
              </a:solidFill>
              <a:latin typeface="+mn-lt"/>
              <a:ea typeface="+mn-ea"/>
              <a:cs typeface="+mn-cs"/>
            </a:endParaRPr>
          </a:p>
          <a:p>
            <a:pPr marL="0" indent="342900">
              <a:buNone/>
            </a:pPr>
            <a:r>
              <a:rPr lang="zh-CN" dirty="0" smtClean="0">
                <a:solidFill>
                  <a:schemeClr val="tx1"/>
                </a:solidFill>
                <a:latin typeface="+mn-lt"/>
                <a:ea typeface="+mn-ea"/>
                <a:cs typeface="+mn-cs"/>
              </a:rPr>
              <a:t>获取信息的主要来源有：</a:t>
            </a:r>
            <a:r>
              <a:rPr lang="en-US" dirty="0" smtClean="0">
                <a:solidFill>
                  <a:schemeClr val="tx1"/>
                </a:solidFill>
                <a:latin typeface="+mn-lt"/>
                <a:ea typeface="+mn-ea"/>
                <a:cs typeface="+mn-cs"/>
              </a:rPr>
              <a:t>1</a:t>
            </a:r>
            <a:r>
              <a:rPr lang="zh-CN" dirty="0" smtClean="0">
                <a:solidFill>
                  <a:schemeClr val="tx1"/>
                </a:solidFill>
                <a:latin typeface="+mn-lt"/>
                <a:ea typeface="+mn-ea"/>
                <a:cs typeface="+mn-cs"/>
              </a:rPr>
              <a:t>）、涉众</a:t>
            </a:r>
            <a:r>
              <a:rPr lang="en-US" dirty="0" smtClean="0">
                <a:solidFill>
                  <a:schemeClr val="tx1"/>
                </a:solidFill>
                <a:latin typeface="+mn-lt"/>
                <a:ea typeface="+mn-ea"/>
                <a:cs typeface="+mn-cs"/>
              </a:rPr>
              <a:t> 2</a:t>
            </a:r>
            <a:r>
              <a:rPr lang="zh-CN" dirty="0" smtClean="0">
                <a:solidFill>
                  <a:schemeClr val="tx1"/>
                </a:solidFill>
                <a:latin typeface="+mn-lt"/>
                <a:ea typeface="+mn-ea"/>
                <a:cs typeface="+mn-cs"/>
              </a:rPr>
              <a:t>）、硬数据</a:t>
            </a:r>
            <a:r>
              <a:rPr lang="en-US" dirty="0" smtClean="0">
                <a:solidFill>
                  <a:schemeClr val="tx1"/>
                </a:solidFill>
                <a:latin typeface="+mn-lt"/>
                <a:ea typeface="+mn-ea"/>
                <a:cs typeface="+mn-cs"/>
              </a:rPr>
              <a:t>  3</a:t>
            </a:r>
            <a:r>
              <a:rPr lang="zh-CN" dirty="0" smtClean="0">
                <a:solidFill>
                  <a:schemeClr val="tx1"/>
                </a:solidFill>
                <a:latin typeface="+mn-lt"/>
                <a:ea typeface="+mn-ea"/>
                <a:cs typeface="+mn-cs"/>
              </a:rPr>
              <a:t>）、相关产品</a:t>
            </a:r>
            <a:r>
              <a:rPr lang="en-US" dirty="0" smtClean="0">
                <a:solidFill>
                  <a:schemeClr val="tx1"/>
                </a:solidFill>
                <a:latin typeface="+mn-lt"/>
                <a:ea typeface="+mn-ea"/>
                <a:cs typeface="+mn-cs"/>
              </a:rPr>
              <a:t>  4</a:t>
            </a:r>
            <a:r>
              <a:rPr lang="zh-CN" dirty="0" smtClean="0">
                <a:solidFill>
                  <a:schemeClr val="tx1"/>
                </a:solidFill>
                <a:latin typeface="+mn-lt"/>
                <a:ea typeface="+mn-ea"/>
                <a:cs typeface="+mn-cs"/>
              </a:rPr>
              <a:t>）、重要文档</a:t>
            </a:r>
            <a:r>
              <a:rPr lang="en-US" dirty="0" smtClean="0">
                <a:solidFill>
                  <a:schemeClr val="tx1"/>
                </a:solidFill>
                <a:latin typeface="+mn-lt"/>
                <a:ea typeface="+mn-ea"/>
                <a:cs typeface="+mn-cs"/>
              </a:rPr>
              <a:t> 5</a:t>
            </a:r>
            <a:r>
              <a:rPr lang="zh-CN" dirty="0" smtClean="0">
                <a:solidFill>
                  <a:schemeClr val="tx1"/>
                </a:solidFill>
                <a:latin typeface="+mn-lt"/>
                <a:ea typeface="+mn-ea"/>
                <a:cs typeface="+mn-cs"/>
              </a:rPr>
              <a:t>）、相关技术标准和法规</a:t>
            </a:r>
            <a:endParaRPr lang="zh-CN" dirty="0" smtClean="0">
              <a:solidFill>
                <a:schemeClr val="tx1"/>
              </a:solidFill>
              <a:latin typeface="+mn-lt"/>
              <a:ea typeface="+mn-ea"/>
              <a:cs typeface="+mn-cs"/>
            </a:endParaRPr>
          </a:p>
          <a:p>
            <a:pPr marL="0" indent="342900">
              <a:buNone/>
            </a:pPr>
            <a:r>
              <a:rPr lang="zh-CN" dirty="0" smtClean="0">
                <a:solidFill>
                  <a:schemeClr val="tx1"/>
                </a:solidFill>
                <a:latin typeface="+mn-lt"/>
                <a:ea typeface="+mn-ea"/>
                <a:cs typeface="+mn-cs"/>
              </a:rPr>
              <a:t>获取信息的方法 ：</a:t>
            </a:r>
            <a:r>
              <a:rPr lang="en-US" dirty="0" smtClean="0">
                <a:solidFill>
                  <a:schemeClr val="tx1"/>
                </a:solidFill>
                <a:latin typeface="+mn-lt"/>
                <a:ea typeface="+mn-ea"/>
                <a:cs typeface="+mn-cs"/>
              </a:rPr>
              <a:t>1</a:t>
            </a:r>
            <a:r>
              <a:rPr lang="zh-CN" dirty="0" smtClean="0">
                <a:solidFill>
                  <a:schemeClr val="tx1"/>
                </a:solidFill>
                <a:latin typeface="+mn-lt"/>
                <a:ea typeface="+mn-ea"/>
                <a:cs typeface="+mn-cs"/>
              </a:rPr>
              <a:t>）、传统方法</a:t>
            </a:r>
            <a:r>
              <a:rPr lang="en-US" dirty="0" smtClean="0">
                <a:solidFill>
                  <a:schemeClr val="tx1"/>
                </a:solidFill>
                <a:latin typeface="+mn-lt"/>
                <a:ea typeface="+mn-ea"/>
                <a:cs typeface="+mn-cs"/>
              </a:rPr>
              <a:t>   2</a:t>
            </a:r>
            <a:r>
              <a:rPr lang="zh-CN" dirty="0" smtClean="0">
                <a:solidFill>
                  <a:schemeClr val="tx1"/>
                </a:solidFill>
                <a:latin typeface="+mn-lt"/>
                <a:ea typeface="+mn-ea"/>
                <a:cs typeface="+mn-cs"/>
              </a:rPr>
              <a:t>）、集体获取方法</a:t>
            </a:r>
            <a:r>
              <a:rPr lang="en-US" dirty="0" smtClean="0">
                <a:solidFill>
                  <a:schemeClr val="tx1"/>
                </a:solidFill>
                <a:latin typeface="+mn-lt"/>
                <a:ea typeface="+mn-ea"/>
                <a:cs typeface="+mn-cs"/>
              </a:rPr>
              <a:t>  3</a:t>
            </a:r>
            <a:r>
              <a:rPr lang="zh-CN" dirty="0" smtClean="0">
                <a:solidFill>
                  <a:schemeClr val="tx1"/>
                </a:solidFill>
                <a:latin typeface="+mn-lt"/>
                <a:ea typeface="+mn-ea"/>
                <a:cs typeface="+mn-cs"/>
              </a:rPr>
              <a:t>）、原型</a:t>
            </a:r>
            <a:r>
              <a:rPr lang="en-US" dirty="0" smtClean="0">
                <a:solidFill>
                  <a:schemeClr val="tx1"/>
                </a:solidFill>
                <a:latin typeface="+mn-lt"/>
                <a:ea typeface="+mn-ea"/>
                <a:cs typeface="+mn-cs"/>
              </a:rPr>
              <a:t>  4</a:t>
            </a:r>
            <a:r>
              <a:rPr lang="zh-CN" dirty="0" smtClean="0">
                <a:solidFill>
                  <a:schemeClr val="tx1"/>
                </a:solidFill>
                <a:latin typeface="+mn-lt"/>
                <a:ea typeface="+mn-ea"/>
                <a:cs typeface="+mn-cs"/>
              </a:rPr>
              <a:t>）、模型驱动方法</a:t>
            </a:r>
            <a:r>
              <a:rPr lang="en-US" dirty="0" smtClean="0">
                <a:solidFill>
                  <a:schemeClr val="tx1"/>
                </a:solidFill>
                <a:latin typeface="+mn-lt"/>
                <a:ea typeface="+mn-ea"/>
                <a:cs typeface="+mn-cs"/>
              </a:rPr>
              <a:t> 5</a:t>
            </a:r>
            <a:r>
              <a:rPr lang="zh-CN" dirty="0" smtClean="0">
                <a:solidFill>
                  <a:schemeClr val="tx1"/>
                </a:solidFill>
                <a:latin typeface="+mn-lt"/>
                <a:ea typeface="+mn-ea"/>
                <a:cs typeface="+mn-cs"/>
              </a:rPr>
              <a:t>）、认知方法</a:t>
            </a:r>
            <a:r>
              <a:rPr lang="en-US" dirty="0" smtClean="0">
                <a:solidFill>
                  <a:schemeClr val="tx1"/>
                </a:solidFill>
                <a:latin typeface="+mn-lt"/>
                <a:ea typeface="+mn-ea"/>
                <a:cs typeface="+mn-cs"/>
              </a:rPr>
              <a:t>  6</a:t>
            </a:r>
            <a:r>
              <a:rPr lang="zh-CN" dirty="0" smtClean="0">
                <a:solidFill>
                  <a:schemeClr val="tx1"/>
                </a:solidFill>
                <a:latin typeface="+mn-lt"/>
                <a:ea typeface="+mn-ea"/>
                <a:cs typeface="+mn-cs"/>
              </a:rPr>
              <a:t>）、基于上下文的方法 </a:t>
            </a:r>
            <a:endParaRPr lang="zh-CN" dirty="0" smtClean="0">
              <a:solidFill>
                <a:schemeClr val="tx1"/>
              </a:solidFill>
              <a:latin typeface="+mn-lt"/>
              <a:ea typeface="+mn-ea"/>
              <a:cs typeface="+mn-cs"/>
            </a:endParaRPr>
          </a:p>
          <a:p>
            <a:endParaRPr lang="zh-CN" altLang="en-US" dirty="0"/>
          </a:p>
        </p:txBody>
      </p:sp>
    </p:spTree>
  </p:cSld>
  <p:clrMapOvr>
    <a:masterClrMapping/>
  </p:clrMapOvr>
</p:sld>
</file>

<file path=ppt/theme/theme1.xml><?xml version="1.0" encoding="utf-8"?>
<a:theme xmlns:a="http://schemas.openxmlformats.org/drawingml/2006/main" name="第3章 需求获取-涉众分析与硬数据采样">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第3章 需求获取-涉众分析与硬数据采样</Template>
  <TotalTime>0</TotalTime>
  <Words>5974</Words>
  <Application>WPS 演示</Application>
  <PresentationFormat>全屏显示(4:3)</PresentationFormat>
  <Paragraphs>228</Paragraphs>
  <Slides>23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Arial</vt:lpstr>
      <vt:lpstr>宋体</vt:lpstr>
      <vt:lpstr>Wingdings</vt:lpstr>
      <vt:lpstr>Garamond</vt:lpstr>
      <vt:lpstr>Times New Roman</vt:lpstr>
      <vt:lpstr>微软雅黑</vt:lpstr>
      <vt:lpstr>Calibri</vt:lpstr>
      <vt:lpstr>Arial Unicode MS</vt:lpstr>
      <vt:lpstr>第3章 需求获取-涉众分析与硬数据采样</vt:lpstr>
      <vt:lpstr> 需求工程作业一 需求获取</vt:lpstr>
      <vt:lpstr>一、简答题</vt:lpstr>
      <vt:lpstr>PowerPoint 演示文稿</vt:lpstr>
      <vt:lpstr>二、案例题</vt:lpstr>
      <vt:lpstr>PowerPoint 演示文稿</vt:lpstr>
      <vt:lpstr>一、简答题</vt:lpstr>
      <vt:lpstr>PowerPoint 演示文稿</vt:lpstr>
      <vt:lpstr>PowerPoint 演示文稿</vt:lpstr>
      <vt:lpstr>PowerPoint 演示文稿</vt:lpstr>
      <vt:lpstr>5、需求获取活动包括那几个部分，并对每一部分活动作简要解释？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需求工程复习</dc:title>
  <dc:creator>h</dc:creator>
  <cp:lastModifiedBy>zjf</cp:lastModifiedBy>
  <cp:revision>118</cp:revision>
  <cp:lastPrinted>2113-01-01T00:00:00Z</cp:lastPrinted>
  <dcterms:created xsi:type="dcterms:W3CDTF">2016-10-18T06:39:00Z</dcterms:created>
  <dcterms:modified xsi:type="dcterms:W3CDTF">2021-04-19T00:32:39Z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E976AACF61FA4AB0A556193225FF10AC</vt:lpwstr>
  </property>
  <property fmtid="{D5CDD505-2E9C-101B-9397-08002B2CF9AE}" pid="4" name="KSOProductBuildVer">
    <vt:lpwstr>2052-11.1.0.10495</vt:lpwstr>
  </property>
</Properties>
</file>