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53" r:id="rId4"/>
    <p:sldId id="340" r:id="rId5"/>
    <p:sldId id="318" r:id="rId6"/>
    <p:sldId id="329" r:id="rId7"/>
    <p:sldId id="357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3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E161E-FCAC-4850-9161-AAFD3D60A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1FFB-D3AF-44DC-A0F2-20081D811A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F4296-E059-403C-BC2F-1DF6DAA936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89210-A41D-4502-8321-540B91A803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B8B12-CE8C-4C71-ADBD-FE66632E86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B428A-743F-4527-9F72-9B5F61DB5A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F5330-4CA4-4EF7-94AC-DBDF4D2BC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34E12-2B39-4CC8-A2A8-F874CE3ED2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92DEB-957D-44A4-8DC3-3BACB32491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55193-E50D-45B8-8C16-92525F4D44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2D5D9-8783-4808-85D6-B7353290CF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BC21B-0F4D-4D94-90F9-793BBB9910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C01DC-C0C2-4DF5-89A3-A476DEED75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EE39B77E-2BF3-410A-9E2A-94C91622D1FB}" type="slidenum">
              <a:rPr lang="en-US" altLang="zh-CN"/>
            </a:fld>
            <a:endParaRPr lang="en-US" altLang="zh-CN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581150"/>
            <a:ext cx="8686800" cy="2076450"/>
          </a:xfrm>
        </p:spPr>
        <p:txBody>
          <a:bodyPr/>
          <a:lstStyle/>
          <a:p>
            <a:pPr algn="ctr" eaLnBrk="1" hangingPunct="1"/>
            <a:br>
              <a:rPr lang="en-US" altLang="zh-CN" sz="4800" dirty="0" smtClean="0"/>
            </a:br>
            <a:r>
              <a:rPr lang="zh-CN" altLang="en-US" sz="3600" dirty="0" smtClean="0"/>
              <a:t>需求工程作业一</a:t>
            </a:r>
            <a:br>
              <a:rPr lang="zh-CN" altLang="en-US" sz="3600" dirty="0" smtClean="0"/>
            </a:br>
            <a:r>
              <a:rPr lang="zh-CN" altLang="en-US" sz="3600" dirty="0" smtClean="0"/>
              <a:t>需求获取</a:t>
            </a:r>
            <a:endParaRPr lang="zh-CN" altLang="en-US" sz="3600" dirty="0" smtClean="0">
              <a:solidFill>
                <a:srgbClr val="FC2508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553200" cy="1752600"/>
          </a:xfrm>
        </p:spPr>
        <p:txBody>
          <a:bodyPr/>
          <a:lstStyle/>
          <a:p>
            <a:pPr algn="ctr"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030605"/>
            <a:ext cx="8644255" cy="4572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1</a:t>
            </a:r>
            <a:r>
              <a:rPr lang="zh-CN" altLang="en-US" sz="2400" dirty="0" smtClean="0"/>
              <a:t>、什么是需求？简述需求的分类。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>
                <a:sym typeface="+mn-ea"/>
              </a:rPr>
              <a:t>2</a:t>
            </a:r>
            <a:r>
              <a:rPr lang="zh-CN" sz="2400" dirty="0" smtClean="0">
                <a:sym typeface="+mn-ea"/>
              </a:rPr>
              <a:t>、需求工程包括哪些活动，并简要说明其内容？软件开发中为什么要重视需求工程？</a:t>
            </a:r>
            <a:endParaRPr lang="zh-CN" sz="2400" dirty="0" smtClean="0">
              <a:sym typeface="+mn-ea"/>
            </a:endParaRPr>
          </a:p>
          <a:p>
            <a:pPr>
              <a:buNone/>
            </a:pPr>
            <a:r>
              <a:rPr lang="en-US" sz="2400" dirty="0" smtClean="0">
                <a:sym typeface="+mn-ea"/>
              </a:rPr>
              <a:t>3</a:t>
            </a:r>
            <a:r>
              <a:rPr lang="zh-CN" sz="2400" dirty="0" smtClean="0">
                <a:sym typeface="+mn-ea"/>
              </a:rPr>
              <a:t>、描述需求工程的各个活动，并说明各个活动的任务？</a:t>
            </a:r>
            <a:endParaRPr lang="zh-CN" sz="2400" dirty="0" smtClean="0">
              <a:sym typeface="+mn-ea"/>
            </a:endParaRPr>
          </a:p>
          <a:p>
            <a:pPr>
              <a:buNone/>
            </a:pPr>
            <a:r>
              <a:rPr lang="en-US" sz="2400" dirty="0" smtClean="0">
                <a:sym typeface="+mn-ea"/>
              </a:rPr>
              <a:t>4</a:t>
            </a:r>
            <a:r>
              <a:rPr lang="zh-CN" sz="2400" dirty="0" smtClean="0">
                <a:sym typeface="+mn-ea"/>
              </a:rPr>
              <a:t>、需求工程中需要获取的内容主要有哪</a:t>
            </a:r>
            <a:r>
              <a:rPr lang="en-US" sz="2400" dirty="0" smtClean="0">
                <a:sym typeface="+mn-ea"/>
              </a:rPr>
              <a:t>3</a:t>
            </a:r>
            <a:r>
              <a:rPr lang="zh-CN" sz="2400" dirty="0" smtClean="0">
                <a:sym typeface="+mn-ea"/>
              </a:rPr>
              <a:t>种？获取信息的主要来源有哪些？常见的需求获取方法有哪些（最少写</a:t>
            </a:r>
            <a:r>
              <a:rPr lang="en-US" sz="2400" dirty="0" smtClean="0">
                <a:sym typeface="+mn-ea"/>
              </a:rPr>
              <a:t>4</a:t>
            </a:r>
            <a:r>
              <a:rPr lang="zh-CN" sz="2400" dirty="0" smtClean="0">
                <a:sym typeface="+mn-ea"/>
              </a:rPr>
              <a:t>种）？</a:t>
            </a:r>
            <a:endParaRPr lang="zh-CN" sz="2400" dirty="0" smtClean="0">
              <a:sym typeface="+mn-ea"/>
            </a:endParaRPr>
          </a:p>
          <a:p>
            <a:pPr>
              <a:buNone/>
            </a:pPr>
            <a:r>
              <a:rPr lang="en-US" sz="2400" dirty="0" smtClean="0">
                <a:sym typeface="+mn-ea"/>
              </a:rPr>
              <a:t>5</a:t>
            </a:r>
            <a:r>
              <a:rPr lang="zh-CN" sz="2400" dirty="0" smtClean="0">
                <a:sym typeface="+mn-ea"/>
              </a:rPr>
              <a:t>、需求获取活动包括那几个部分，并对每一部分活动作简要解释？</a:t>
            </a:r>
            <a:r>
              <a:rPr lang="en-US" sz="2400" dirty="0" smtClean="0">
                <a:sym typeface="+mn-ea"/>
              </a:rPr>
              <a:t> </a:t>
            </a:r>
            <a:endParaRPr lang="en-US" sz="2400" dirty="0" smtClean="0">
              <a:sym typeface="+mn-ea"/>
            </a:endParaRPr>
          </a:p>
          <a:p>
            <a:pPr>
              <a:buNone/>
            </a:pPr>
            <a:r>
              <a:rPr lang="en-US" sz="2400" dirty="0" smtClean="0">
                <a:latin typeface="+mn-ea"/>
                <a:sym typeface="+mn-ea"/>
              </a:rPr>
              <a:t>6</a:t>
            </a:r>
            <a:r>
              <a:rPr lang="zh-CN" sz="2400" dirty="0" smtClean="0">
                <a:latin typeface="+mn-ea"/>
                <a:sym typeface="+mn-ea"/>
              </a:rPr>
              <a:t>、什么是面谈中的开放式问题？什么是封闭式问题？并比较二者的优缺点？</a:t>
            </a:r>
            <a:endParaRPr lang="zh-CN" sz="2400" dirty="0" smtClean="0">
              <a:latin typeface="+mn-ea"/>
              <a:sym typeface="+mn-ea"/>
            </a:endParaRPr>
          </a:p>
          <a:p>
            <a:pPr>
              <a:buNone/>
            </a:pPr>
            <a:r>
              <a:rPr lang="en-US" sz="2400" dirty="0" smtClean="0">
                <a:sym typeface="+mn-ea"/>
              </a:rPr>
              <a:t>7</a:t>
            </a:r>
            <a:r>
              <a:rPr lang="zh-CN" sz="2400" dirty="0" smtClean="0">
                <a:sym typeface="+mn-ea"/>
              </a:rPr>
              <a:t>、金字塔结构、漏斗结构、菱形结构定义？</a:t>
            </a:r>
            <a:endParaRPr lang="zh-CN" altLang="en-US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16" y="332105"/>
            <a:ext cx="2643206" cy="650857"/>
          </a:xfrm>
        </p:spPr>
        <p:txBody>
          <a:bodyPr/>
          <a:lstStyle/>
          <a:p>
            <a:r>
              <a:rPr lang="zh-CN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一、简答题</a:t>
            </a:r>
            <a:endParaRPr lang="zh-CN" altLang="en-US" sz="3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355" y="928370"/>
            <a:ext cx="8032115" cy="4530725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8、在需求获取中获取信息的主要来源有哪些？ 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9、什么是前景？ 什么是范围？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</a:pPr>
            <a:r>
              <a:rPr lang="en-US" sz="2400" dirty="0" smtClean="0">
                <a:sym typeface="+mn-ea"/>
              </a:rPr>
              <a:t>10</a:t>
            </a:r>
            <a:r>
              <a:rPr lang="zh-CN" sz="2400" dirty="0" smtClean="0">
                <a:sym typeface="+mn-ea"/>
              </a:rPr>
              <a:t>、确定项目前景与范围的流程？（步骤）</a:t>
            </a:r>
            <a:endParaRPr lang="zh-CN" sz="2400" dirty="0" smtClean="0">
              <a:sym typeface="+mn-ea"/>
            </a:endParaRPr>
          </a:p>
          <a:p>
            <a:pPr marL="0" indent="0" algn="l">
              <a:buNone/>
            </a:pPr>
            <a:r>
              <a:rPr lang="en-US" sz="2400" dirty="0" smtClean="0">
                <a:sym typeface="+mn-ea"/>
              </a:rPr>
              <a:t>11</a:t>
            </a:r>
            <a:r>
              <a:rPr lang="zh-CN" sz="2400" dirty="0" smtClean="0">
                <a:sym typeface="+mn-ea"/>
              </a:rPr>
              <a:t>、什么是硬数据？分为哪两类，分别说明？</a:t>
            </a:r>
            <a:endParaRPr lang="zh-CN" sz="2400" dirty="0" smtClean="0">
              <a:sym typeface="+mn-ea"/>
            </a:endParaRPr>
          </a:p>
          <a:p>
            <a:pPr marL="0" indent="0" algn="l">
              <a:buNone/>
            </a:pPr>
            <a:r>
              <a:rPr lang="en-US" sz="2400" dirty="0" smtClean="0">
                <a:sym typeface="+mn-ea"/>
              </a:rPr>
              <a:t>12</a:t>
            </a:r>
            <a:r>
              <a:rPr lang="zh-CN" sz="2400" dirty="0" smtClean="0">
                <a:sym typeface="+mn-ea"/>
              </a:rPr>
              <a:t>、涉众分析有哪些活动？解释每一个活动的具体内容？</a:t>
            </a:r>
            <a:r>
              <a:rPr lang="en-US" sz="2400" dirty="0" smtClean="0">
                <a:sym typeface="+mn-ea"/>
              </a:rPr>
              <a:t> </a:t>
            </a:r>
            <a:endParaRPr lang="en-US" sz="2400" dirty="0" smtClean="0">
              <a:sym typeface="+mn-ea"/>
            </a:endParaRPr>
          </a:p>
          <a:p>
            <a:pPr marL="0" indent="0" algn="l">
              <a:buNone/>
            </a:pPr>
            <a:r>
              <a:rPr lang="en-US" sz="2400" dirty="0" smtClean="0">
                <a:sym typeface="+mn-ea"/>
              </a:rPr>
              <a:t>13</a:t>
            </a:r>
            <a:r>
              <a:rPr lang="zh-CN" sz="2400" dirty="0" smtClean="0">
                <a:sym typeface="+mn-ea"/>
              </a:rPr>
              <a:t>、涉众分析的主要任务</a:t>
            </a:r>
            <a:r>
              <a:rPr lang="en-US" sz="2400" dirty="0" smtClean="0">
                <a:sym typeface="+mn-ea"/>
              </a:rPr>
              <a:t>?</a:t>
            </a:r>
            <a:endParaRPr lang="en-US" sz="2400" dirty="0" smtClean="0">
              <a:sym typeface="+mn-ea"/>
            </a:endParaRPr>
          </a:p>
          <a:p>
            <a:pPr>
              <a:buNone/>
            </a:pPr>
            <a:r>
              <a:rPr lang="en-US" sz="2400" dirty="0" smtClean="0">
                <a:sym typeface="+mn-ea"/>
              </a:rPr>
              <a:t>14.</a:t>
            </a:r>
            <a:r>
              <a:rPr lang="zh-CN" altLang="en-US" sz="2400" dirty="0" smtClean="0">
                <a:sym typeface="+mn-ea"/>
              </a:rPr>
              <a:t>假设现在由你来负责所在学校选课系统的需求工作，现在需要你来安排一次群体面谈，你打算怎么做？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>
                <a:sym typeface="+mn-ea"/>
              </a:rPr>
              <a:t>（面谈的准备阶段）</a:t>
            </a:r>
            <a:endParaRPr 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</a:pP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3257544" cy="650857"/>
          </a:xfrm>
        </p:spPr>
        <p:txBody>
          <a:bodyPr/>
          <a:lstStyle/>
          <a:p>
            <a:r>
              <a:rPr lang="zh-CN" altLang="en-US" b="1" dirty="0" smtClean="0"/>
              <a:t>二、案例题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340485"/>
            <a:ext cx="8229600" cy="4478655"/>
          </a:xfrm>
        </p:spPr>
        <p:txBody>
          <a:bodyPr/>
          <a:lstStyle/>
          <a:p>
            <a:pPr marL="0" lvl="0" indent="457200">
              <a:spcBef>
                <a:spcPts val="0"/>
              </a:spcBef>
              <a:buNone/>
            </a:pPr>
            <a:r>
              <a:rPr lang="en-US" altLang="zh-CN" sz="2400" dirty="0" smtClean="0">
                <a:sym typeface="+mn-ea"/>
              </a:rPr>
              <a:t>1</a:t>
            </a:r>
            <a:r>
              <a:rPr lang="zh-CN" altLang="en-US" sz="2400" dirty="0" smtClean="0">
                <a:sym typeface="+mn-ea"/>
              </a:rPr>
              <a:t>、下面是系统分析团队的一名成员提出的第一份面谈报告：“在我看来，面谈进行的很好。我和他就这个问题聊了一个半小时。他告诉我有关公司的所有历史，很有意思。他也提到，自他来到该公司的</a:t>
            </a:r>
            <a:r>
              <a:rPr lang="en-US" sz="2400" dirty="0" smtClean="0">
                <a:sym typeface="+mn-ea"/>
              </a:rPr>
              <a:t>16</a:t>
            </a:r>
            <a:r>
              <a:rPr lang="zh-CN" altLang="en-US" sz="2400" dirty="0" smtClean="0">
                <a:sym typeface="+mn-ea"/>
              </a:rPr>
              <a:t>年间，公司没有任何变化。我们不久将再次举行会面，以及结束这次面谈，因为我们还没有深入研究我准备的问题。”</a:t>
            </a:r>
            <a:endParaRPr lang="zh-CN" altLang="en-US" sz="2400" dirty="0" smtClean="0"/>
          </a:p>
          <a:p>
            <a:pPr marL="0" lvl="1" indent="457200">
              <a:spcBef>
                <a:spcPts val="0"/>
              </a:spcBef>
              <a:buNone/>
            </a:pPr>
            <a:r>
              <a:rPr lang="zh-CN" altLang="en-US" sz="2400" dirty="0" smtClean="0">
                <a:sym typeface="+mn-ea"/>
              </a:rPr>
              <a:t>试评论这个面谈报告。假设你要团队成员使用图</a:t>
            </a:r>
            <a:r>
              <a:rPr lang="en-US" sz="2400" dirty="0" smtClean="0">
                <a:sym typeface="+mn-ea"/>
              </a:rPr>
              <a:t>1</a:t>
            </a:r>
            <a:r>
              <a:rPr lang="zh-CN" altLang="en-US" sz="2400" dirty="0" smtClean="0">
                <a:sym typeface="+mn-ea"/>
              </a:rPr>
              <a:t>提供的报表，那么他漏了什么主要信息？</a:t>
            </a:r>
            <a:endParaRPr lang="zh-CN" altLang="en-US" sz="2400" dirty="0" smtClean="0"/>
          </a:p>
          <a:p>
            <a:pPr marL="0" lvl="1" indent="457200">
              <a:spcBef>
                <a:spcPts val="0"/>
              </a:spcBef>
              <a:buNone/>
            </a:pPr>
            <a:r>
              <a:rPr lang="zh-CN" altLang="en-US" sz="2400" dirty="0" smtClean="0">
                <a:sym typeface="+mn-ea"/>
              </a:rPr>
              <a:t>什么信息对面谈报告来说是无关紧要的？</a:t>
            </a:r>
            <a:endParaRPr lang="zh-CN" altLang="en-US" sz="2400" dirty="0" smtClean="0"/>
          </a:p>
          <a:p>
            <a:pPr marL="0" lvl="1" indent="457200">
              <a:spcBef>
                <a:spcPts val="0"/>
              </a:spcBef>
              <a:buNone/>
            </a:pPr>
            <a:r>
              <a:rPr lang="zh-CN" altLang="en-US" sz="2400" dirty="0" smtClean="0">
                <a:sym typeface="+mn-ea"/>
              </a:rPr>
              <a:t>如果真的发生了报告中提及的情况，则必须向队友提出哪</a:t>
            </a:r>
            <a:r>
              <a:rPr lang="en-US" sz="2400" dirty="0" smtClean="0">
                <a:sym typeface="+mn-ea"/>
              </a:rPr>
              <a:t>3</a:t>
            </a:r>
            <a:r>
              <a:rPr lang="zh-CN" altLang="en-US" sz="2400" dirty="0" smtClean="0">
                <a:sym typeface="+mn-ea"/>
              </a:rPr>
              <a:t>个建议，以帮助他更好地举行下一次面谈。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642938"/>
          <a:ext cx="82296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面谈对象：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SalDomask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                                   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日期：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会见者：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S.Cabbot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                                      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主题：计算机使用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面谈的目标：找出关于计算机使用的态度；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获得用户的使用估计；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914400"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看最新建议的系统的观点是否满足目标吗？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下次面谈的目标：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找出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Sal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怎样看待系统支持部门。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找出下一个面谈对象的观点。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面谈的要点：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Sal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说道：“计算机是我的朋友。”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“一直”都在用计算机。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迫不及待地要熟悉新系统。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会见者的观点：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对了解更对有关系统如何促进工作感兴趣。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如果不使用计算机进行工作，会感到枯燥。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将成为新系统的热情支持者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促进者。</a:t>
                      </a:r>
                      <a:endParaRPr lang="zh-CN" sz="2000" b="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467360" y="485775"/>
            <a:ext cx="8229600" cy="5791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、从下面的事件当中，你可以替</a:t>
            </a:r>
            <a:r>
              <a:rPr lang="en-US" sz="1800" dirty="0" smtClean="0"/>
              <a:t>Jeannine</a:t>
            </a:r>
            <a:r>
              <a:rPr lang="zh-CN" altLang="en-US" sz="1800" dirty="0" smtClean="0"/>
              <a:t>总结出哪些教训？</a:t>
            </a:r>
            <a:endParaRPr lang="zh-CN" altLang="en-US" sz="1800" dirty="0" smtClean="0"/>
          </a:p>
          <a:p>
            <a:pPr marL="0" indent="342900">
              <a:spcBef>
                <a:spcPts val="0"/>
              </a:spcBef>
              <a:buNone/>
            </a:pPr>
            <a:r>
              <a:rPr lang="zh-CN" altLang="en-US" sz="1800" dirty="0" smtClean="0"/>
              <a:t>投资经理</a:t>
            </a:r>
            <a:r>
              <a:rPr lang="en-US" sz="1800" dirty="0" smtClean="0"/>
              <a:t>Jeannine</a:t>
            </a:r>
            <a:r>
              <a:rPr lang="zh-CN" altLang="en-US" sz="1800" dirty="0" smtClean="0"/>
              <a:t>对一个新的投资跟踪系统具有强烈的需求。她需要做出快速决策来考虑可能进行的投资和撤销投资，耽误一个小时就可能给公司造成几千美元的损失。</a:t>
            </a:r>
            <a:endParaRPr lang="zh-CN" altLang="en-US" sz="1800" dirty="0" smtClean="0"/>
          </a:p>
          <a:p>
            <a:pPr marL="0" indent="342900">
              <a:spcBef>
                <a:spcPts val="0"/>
              </a:spcBef>
              <a:buNone/>
            </a:pPr>
            <a:r>
              <a:rPr lang="zh-CN" altLang="en-US" sz="1800" dirty="0" smtClean="0"/>
              <a:t>最后她放弃了使用公司的信息系统，因为公司的信息系统没有给予她的请求足够高的服务优先级。她找到软件开发商，购买了一套看似可以满足她要求的软件。但高层管理人员不同意使用，而且还遇到了其他一些问题。</a:t>
            </a:r>
            <a:endParaRPr lang="zh-CN" altLang="en-US" sz="1800" dirty="0" smtClean="0"/>
          </a:p>
          <a:p>
            <a:pPr marL="0" indent="342900">
              <a:spcBef>
                <a:spcPts val="0"/>
              </a:spcBef>
              <a:buNone/>
            </a:pPr>
            <a:r>
              <a:rPr lang="zh-CN" altLang="en-US" sz="1800" dirty="0" smtClean="0"/>
              <a:t>首先，财务审计员重新评估了公司的投资策略和投资政策。</a:t>
            </a:r>
            <a:r>
              <a:rPr lang="en-US" sz="1800" dirty="0" smtClean="0"/>
              <a:t>Jeannine</a:t>
            </a:r>
            <a:r>
              <a:rPr lang="zh-CN" altLang="en-US" sz="1800" dirty="0" smtClean="0"/>
              <a:t>并不知道这一点，于是新的系统没有计入正在被考虑的新政策。</a:t>
            </a:r>
            <a:endParaRPr lang="zh-CN" altLang="en-US" sz="1800" dirty="0" smtClean="0"/>
          </a:p>
          <a:p>
            <a:pPr marL="0" indent="342900">
              <a:spcBef>
                <a:spcPts val="0"/>
              </a:spcBef>
              <a:buNone/>
            </a:pPr>
            <a:r>
              <a:rPr lang="zh-CN" altLang="en-US" sz="1800" dirty="0" smtClean="0"/>
              <a:t>她自己的职员抵制这个系统产生的有关投资和撤销投资的建议。新系统使用了公司信息系统现有的文件结构，却发现她的职员两年前就放弃使用那些文件了，因为那些文件没有包括全面分析可选替代投资方案所需的数据。她的职员也批评新系统的设计，说很小的操作错误就会把系统带入“混乱”状态，而且很难恢复过来。</a:t>
            </a:r>
            <a:endParaRPr lang="zh-CN" altLang="en-US" sz="1800" dirty="0" smtClean="0"/>
          </a:p>
          <a:p>
            <a:pPr marL="0" indent="342900">
              <a:spcBef>
                <a:spcPts val="0"/>
              </a:spcBef>
              <a:buNone/>
            </a:pPr>
            <a:r>
              <a:rPr lang="zh-CN" altLang="en-US" sz="1800" dirty="0" smtClean="0"/>
              <a:t>她的一些下级经理坚持要有图形形式的报告，而新系统无法产生这些报告。</a:t>
            </a:r>
            <a:endParaRPr lang="zh-CN" altLang="en-US" sz="1800" dirty="0" smtClean="0"/>
          </a:p>
          <a:p>
            <a:pPr marL="0" indent="342900">
              <a:spcBef>
                <a:spcPts val="0"/>
              </a:spcBef>
              <a:buNone/>
            </a:pPr>
            <a:r>
              <a:rPr lang="zh-CN" altLang="en-US" sz="1800" dirty="0" smtClean="0"/>
              <a:t>最后的问题是，</a:t>
            </a:r>
            <a:r>
              <a:rPr lang="en-US" sz="1800" dirty="0" smtClean="0"/>
              <a:t>Jeannine</a:t>
            </a:r>
            <a:r>
              <a:rPr lang="zh-CN" altLang="en-US" sz="1800" dirty="0" smtClean="0"/>
              <a:t>不能确定新的系统是否可以进行适当的修改（数据库结构修改和程序修改）以满足新的需求而不用重写所有的程序。而且她的老板也不能肯定是否会出资请一位顾问来解决这些问题。</a:t>
            </a:r>
            <a:endParaRPr lang="zh-CN" alt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3章 需求获取-涉众分析与硬数据采样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第3章 需求获取-涉众分析与硬数据采样</Template>
  <TotalTime>0</TotalTime>
  <Words>1741</Words>
  <Application>WPS 演示</Application>
  <PresentationFormat>全屏显示(4:3)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Garamond</vt:lpstr>
      <vt:lpstr>Times New Roman</vt:lpstr>
      <vt:lpstr>微软雅黑</vt:lpstr>
      <vt:lpstr>Calibri</vt:lpstr>
      <vt:lpstr>Arial Unicode MS</vt:lpstr>
      <vt:lpstr>第3章 需求获取-涉众分析与硬数据采样</vt:lpstr>
      <vt:lpstr> 需求工程作业一 需求获取</vt:lpstr>
      <vt:lpstr>一、简答题</vt:lpstr>
      <vt:lpstr>PowerPoint 演示文稿</vt:lpstr>
      <vt:lpstr>二、案例题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需求工程复习</dc:title>
  <dc:creator>h</dc:creator>
  <cp:lastModifiedBy>zjf</cp:lastModifiedBy>
  <cp:revision>114</cp:revision>
  <cp:lastPrinted>2113-01-01T00:00:00Z</cp:lastPrinted>
  <dcterms:created xsi:type="dcterms:W3CDTF">2016-10-18T06:39:00Z</dcterms:created>
  <dcterms:modified xsi:type="dcterms:W3CDTF">2021-04-19T00:33:30Z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E976AACF61FA4AB0A556193225FF10AC</vt:lpwstr>
  </property>
  <property fmtid="{D5CDD505-2E9C-101B-9397-08002B2CF9AE}" pid="4" name="KSOProductBuildVer">
    <vt:lpwstr>2052-11.1.0.10495</vt:lpwstr>
  </property>
</Properties>
</file>