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45" r:id="rId4"/>
    <p:sldId id="320" r:id="rId5"/>
    <p:sldId id="322" r:id="rId6"/>
    <p:sldId id="324" r:id="rId7"/>
    <p:sldId id="325" r:id="rId8"/>
    <p:sldId id="333" r:id="rId9"/>
    <p:sldId id="354" r:id="rId1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3" d="100"/>
          <a:sy n="63" d="100"/>
        </p:scale>
        <p:origin x="-1032"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ln>
        </p:spPr>
        <p:txBody>
          <a:bodyPr/>
          <a:lstStyle/>
          <a:p>
            <a:pPr>
              <a:defRPr/>
            </a:pPr>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ln>
          <a:effectLst/>
        </p:spPr>
        <p:txBody>
          <a:bodyPr/>
          <a:lstStyle/>
          <a:p>
            <a:pPr>
              <a:defRPr/>
            </a:pPr>
            <a:endParaRPr lang="zh-CN" altLang="en-US"/>
          </a:p>
        </p:txBody>
      </p:sp>
      <p:sp>
        <p:nvSpPr>
          <p:cNvPr id="8194"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smtClean="0"/>
              <a:t>单击此处编辑母版标题样式</a:t>
            </a:r>
            <a:endParaRPr lang="zh-CN" altLang="en-US"/>
          </a:p>
        </p:txBody>
      </p:sp>
      <p:sp>
        <p:nvSpPr>
          <p:cNvPr id="8195"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zh-CN" altLang="en-US" smtClean="0"/>
              <a:t>单击此处编辑母版副标题样式</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626E161E-FCAC-4850-9161-AAFD3D60AABB}"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2B981FFB-D3AF-44DC-A0F2-20081D811A82}"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44F4296-E059-403C-BC2F-1DF6DAA9367F}"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表格占位符 2"/>
          <p:cNvSpPr>
            <a:spLocks noGrp="1"/>
          </p:cNvSpPr>
          <p:nvPr>
            <p:ph type="tbl" idx="1" hasCustomPrompt="1"/>
          </p:nvPr>
        </p:nvSpPr>
        <p:spPr>
          <a:xfrm>
            <a:off x="457200" y="1600200"/>
            <a:ext cx="8229600" cy="4530725"/>
          </a:xfrm>
        </p:spPr>
        <p:txBody>
          <a:bodyPr/>
          <a:lstStyle/>
          <a:p>
            <a:pPr lvl="0"/>
            <a:r>
              <a:rPr lang="zh-CN" altLang="en-US" noProof="0" smtClean="0"/>
              <a:t>单击图标添加表格</a:t>
            </a:r>
            <a:endParaRPr lang="zh-CN" altLang="en-US" noProof="0"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DC89210-A41D-4502-8321-540B91A803AC}"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491B8B12-CE8C-4C71-ADBD-FE66632E8659}"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2E9B428A-743F-4527-9F72-9B5F61DB5A5F}"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0FF5330-4CA4-4EF7-94AC-DBDF4D2BC6DB}"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28234E12-2B39-4CC8-A2A8-F874CE3ED248}"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F6A92DEB-957D-44A4-8DC3-3BACB32491C9}"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18455193-E50D-45B8-8C16-92525F4D4414}"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58E2D5D9-8783-4808-85D6-B7353290CFD4}"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46DBC21B-0F4D-4D94-90F9-793BBB991002}"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A60C01DC-C0C2-4DF5-89A3-A476DEED7563}"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7813"/>
            <a:ext cx="8229600" cy="1139825"/>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单击此处编辑母版标题样式</a:t>
            </a:r>
            <a:endParaRPr lang="zh-CN" altLang="en-US" smtClean="0"/>
          </a:p>
        </p:txBody>
      </p:sp>
      <p:sp>
        <p:nvSpPr>
          <p:cNvPr id="7171" name="Rectangle 3"/>
          <p:cNvSpPr>
            <a:spLocks noGrp="1" noChangeArrowheads="1"/>
          </p:cNvSpPr>
          <p:nvPr>
            <p:ph type="body" idx="1"/>
          </p:nvPr>
        </p:nvSpPr>
        <p:spPr bwMode="auto">
          <a:xfrm>
            <a:off x="457200" y="1600200"/>
            <a:ext cx="8229600" cy="4530725"/>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7172"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mj-lt"/>
              </a:defRPr>
            </a:lvl1pPr>
          </a:lstStyle>
          <a:p>
            <a:pPr>
              <a:defRPr/>
            </a:pPr>
            <a:endParaRPr lang="en-US" altLang="zh-CN"/>
          </a:p>
        </p:txBody>
      </p:sp>
      <p:sp>
        <p:nvSpPr>
          <p:cNvPr id="7173"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a:latin typeface="+mj-lt"/>
              </a:defRPr>
            </a:lvl1pPr>
          </a:lstStyle>
          <a:p>
            <a:pPr>
              <a:defRPr/>
            </a:pPr>
            <a:endParaRPr lang="en-US" altLang="zh-CN"/>
          </a:p>
        </p:txBody>
      </p:sp>
      <p:sp>
        <p:nvSpPr>
          <p:cNvPr id="7174"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mj-lt"/>
              </a:defRPr>
            </a:lvl1pPr>
          </a:lstStyle>
          <a:p>
            <a:pPr>
              <a:defRPr/>
            </a:pPr>
            <a:fld id="{EE39B77E-2BF3-410A-9E2A-94C91622D1FB}" type="slidenum">
              <a:rPr lang="en-US" altLang="zh-CN"/>
            </a:fld>
            <a:endParaRPr lang="en-US" altLang="zh-CN"/>
          </a:p>
        </p:txBody>
      </p:sp>
      <p:sp>
        <p:nvSpPr>
          <p:cNvPr id="7175"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ln>
        </p:spPr>
        <p:txBody>
          <a:bodyPr/>
          <a:lstStyle/>
          <a:p>
            <a:pPr>
              <a:defRPr/>
            </a:pPr>
            <a:endParaRPr lang="zh-CN" altLang="en-US"/>
          </a:p>
        </p:txBody>
      </p:sp>
      <p:sp>
        <p:nvSpPr>
          <p:cNvPr id="7176" name="Line 8"/>
          <p:cNvSpPr>
            <a:spLocks noChangeShapeType="1"/>
          </p:cNvSpPr>
          <p:nvPr/>
        </p:nvSpPr>
        <p:spPr bwMode="auto">
          <a:xfrm>
            <a:off x="457200" y="6172200"/>
            <a:ext cx="8229600" cy="0"/>
          </a:xfrm>
          <a:prstGeom prst="line">
            <a:avLst/>
          </a:prstGeom>
          <a:noFill/>
          <a:ln w="19050">
            <a:solidFill>
              <a:schemeClr val="accent1"/>
            </a:solidFill>
            <a:round/>
          </a:ln>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1" fontAlgn="base" hangingPunct="1">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1" fontAlgn="base" hangingPunct="1">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381000" y="1581150"/>
            <a:ext cx="8686800" cy="2076450"/>
          </a:xfrm>
        </p:spPr>
        <p:txBody>
          <a:bodyPr/>
          <a:lstStyle/>
          <a:p>
            <a:pPr algn="ctr" eaLnBrk="1" hangingPunct="1"/>
            <a:br>
              <a:rPr lang="en-US" altLang="zh-CN" sz="4800" dirty="0" smtClean="0"/>
            </a:br>
            <a:r>
              <a:rPr lang="zh-CN" altLang="en-US" sz="3600" dirty="0" smtClean="0">
                <a:sym typeface="+mn-ea"/>
              </a:rPr>
              <a:t>需求工程作业二</a:t>
            </a:r>
            <a:br>
              <a:rPr lang="zh-CN" altLang="en-US" sz="3600" dirty="0" smtClean="0">
                <a:sym typeface="+mn-ea"/>
              </a:rPr>
            </a:br>
            <a:r>
              <a:rPr lang="zh-CN" altLang="en-US" sz="3600" dirty="0" smtClean="0">
                <a:sym typeface="+mn-ea"/>
              </a:rPr>
              <a:t>需求分析</a:t>
            </a:r>
            <a:endParaRPr lang="zh-CN" altLang="en-US" sz="3600" dirty="0" smtClean="0">
              <a:solidFill>
                <a:srgbClr val="FC2508"/>
              </a:solidFill>
            </a:endParaRPr>
          </a:p>
        </p:txBody>
      </p:sp>
      <p:sp>
        <p:nvSpPr>
          <p:cNvPr id="9219" name="Rectangle 3"/>
          <p:cNvSpPr>
            <a:spLocks noGrp="1" noChangeArrowheads="1"/>
          </p:cNvSpPr>
          <p:nvPr>
            <p:ph type="subTitle" idx="1"/>
          </p:nvPr>
        </p:nvSpPr>
        <p:spPr>
          <a:xfrm>
            <a:off x="1371600" y="4419600"/>
            <a:ext cx="6553200" cy="1752600"/>
          </a:xfrm>
        </p:spPr>
        <p:txBody>
          <a:bodyPr/>
          <a:lstStyle/>
          <a:p>
            <a:pPr algn="ctr" eaLnBrk="1" hangingPunct="1"/>
            <a:endParaRPr lang="zh-CN" alt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9965"/>
            <a:ext cx="8229600" cy="4826000"/>
          </a:xfrm>
        </p:spPr>
        <p:txBody>
          <a:bodyPr/>
          <a:lstStyle/>
          <a:p>
            <a:pPr>
              <a:buNone/>
            </a:pPr>
            <a:r>
              <a:rPr lang="en-US" altLang="zh-CN" sz="2400" dirty="0" smtClean="0">
                <a:sym typeface="+mn-ea"/>
              </a:rPr>
              <a:t>1</a:t>
            </a:r>
            <a:r>
              <a:rPr lang="zh-CN" sz="2400" dirty="0" smtClean="0">
                <a:sym typeface="+mn-ea"/>
              </a:rPr>
              <a:t>、需求分析的根本任务是什么？需求分析阶段需要执行哪些活动？</a:t>
            </a:r>
            <a:endParaRPr lang="zh-CN" sz="2400" dirty="0" smtClean="0">
              <a:sym typeface="+mn-ea"/>
            </a:endParaRPr>
          </a:p>
          <a:p>
            <a:pPr>
              <a:buNone/>
            </a:pPr>
            <a:r>
              <a:rPr lang="en-US" altLang="zh-CN" sz="2400" dirty="0" smtClean="0">
                <a:sym typeface="+mn-ea"/>
              </a:rPr>
              <a:t>2、详细解释面向对象建模中用到的3种模型：什么叫用例模型？什么叫行为模型？什么叫对象模型？以及这3个模型之间的关系？</a:t>
            </a:r>
            <a:endParaRPr lang="en-US" altLang="zh-CN" sz="2400" dirty="0" smtClean="0">
              <a:sym typeface="+mn-ea"/>
            </a:endParaRPr>
          </a:p>
          <a:p>
            <a:pPr algn="l">
              <a:buNone/>
            </a:pPr>
            <a:r>
              <a:rPr lang="en-US" altLang="zh-CN" sz="2400" dirty="0" smtClean="0">
                <a:solidFill>
                  <a:schemeClr val="tx1"/>
                </a:solidFill>
                <a:cs typeface="+mn-cs"/>
              </a:rPr>
              <a:t>3、什么是面向对象建模？UML面向对象建模中用到哪些技术？并对每一个技术详细解释？ </a:t>
            </a:r>
            <a:endParaRPr lang="en-US" altLang="zh-CN" sz="2400" dirty="0" smtClean="0">
              <a:solidFill>
                <a:schemeClr val="tx1"/>
              </a:solidFill>
              <a:cs typeface="+mn-cs"/>
            </a:endParaRPr>
          </a:p>
          <a:p>
            <a:pPr algn="l">
              <a:buNone/>
            </a:pPr>
            <a:r>
              <a:rPr lang="en-US" sz="2400" dirty="0" smtClean="0">
                <a:sym typeface="+mn-ea"/>
              </a:rPr>
              <a:t>4</a:t>
            </a:r>
            <a:r>
              <a:rPr lang="zh-CN" sz="2400" dirty="0" smtClean="0">
                <a:sym typeface="+mn-ea"/>
              </a:rPr>
              <a:t>、什么是过程建模？过程建模中用到哪些技术？并对每一个技术详细解释？过程建模与数据建模之间的区别与联系？</a:t>
            </a:r>
            <a:endParaRPr lang="zh-CN" sz="2400" dirty="0" smtClean="0">
              <a:solidFill>
                <a:schemeClr val="tx1"/>
              </a:solidFill>
              <a:latin typeface="+mn-lt"/>
              <a:ea typeface="+mn-ea"/>
              <a:cs typeface="+mn-cs"/>
            </a:endParaRPr>
          </a:p>
          <a:p>
            <a:pPr algn="l">
              <a:buNone/>
            </a:pPr>
            <a:endParaRPr lang="en-US" altLang="zh-CN" sz="2400" dirty="0" smtClean="0"/>
          </a:p>
        </p:txBody>
      </p:sp>
      <p:sp>
        <p:nvSpPr>
          <p:cNvPr id="4" name="Rectangle 2"/>
          <p:cNvSpPr>
            <a:spLocks noGrp="1" noChangeArrowheads="1"/>
          </p:cNvSpPr>
          <p:nvPr/>
        </p:nvSpPr>
        <p:spPr>
          <a:xfrm>
            <a:off x="540396" y="332740"/>
            <a:ext cx="2643206" cy="650857"/>
          </a:xfrm>
          <a:prstGeom prst="rect">
            <a:avLst/>
          </a:prstGeom>
          <a:noFill/>
          <a:ln w="9525">
            <a:noFill/>
            <a:miter lim="800000"/>
          </a:ln>
        </p:spPr>
        <p:txBody>
          <a:bodyPr vert="horz" wrap="square" lIns="91440" tIns="45720" rIns="91440" bIns="45720" numCol="1" anchor="t" anchorCtr="0" compatLnSpc="1"/>
          <a:lst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r>
              <a:rPr lang="zh-CN" sz="3200" dirty="0" smtClean="0">
                <a:solidFill>
                  <a:schemeClr val="tx1"/>
                </a:solidFill>
                <a:latin typeface="+mn-lt"/>
                <a:ea typeface="+mn-ea"/>
                <a:cs typeface="+mn-cs"/>
              </a:rPr>
              <a:t>一、简答题</a:t>
            </a:r>
            <a:endParaRPr lang="zh-CN" altLang="en-US" sz="32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074082"/>
            <a:ext cx="8229600" cy="4530725"/>
          </a:xfrm>
        </p:spPr>
        <p:txBody>
          <a:bodyPr/>
          <a:lstStyle/>
          <a:p>
            <a:pPr lvl="0">
              <a:buNone/>
            </a:pPr>
            <a:r>
              <a:rPr lang="en-US" altLang="zh-CN" sz="2400" dirty="0" smtClean="0"/>
              <a:t>1</a:t>
            </a:r>
            <a:r>
              <a:rPr lang="zh-CN" altLang="en-US" sz="2400" dirty="0" smtClean="0"/>
              <a:t>、根据下列描述，说明新的直接销售和财务处理系统的业务需求有哪些？</a:t>
            </a:r>
            <a:endParaRPr lang="zh-CN" altLang="en-US" sz="2400" dirty="0" smtClean="0"/>
          </a:p>
          <a:p>
            <a:pPr marL="0" indent="342900">
              <a:spcBef>
                <a:spcPts val="0"/>
              </a:spcBef>
              <a:buNone/>
            </a:pPr>
            <a:r>
              <a:rPr lang="en-US" sz="2400" dirty="0" smtClean="0"/>
              <a:t>Especially for You Jewelers</a:t>
            </a:r>
            <a:r>
              <a:rPr lang="zh-CN" altLang="en-US" sz="2400" dirty="0" smtClean="0"/>
              <a:t>是大学城的一个小珠宝零售商。在过去的两年里，</a:t>
            </a:r>
            <a:r>
              <a:rPr lang="en-US" sz="2400" dirty="0" smtClean="0"/>
              <a:t>Especially for You</a:t>
            </a:r>
            <a:r>
              <a:rPr lang="zh-CN" altLang="en-US" sz="2400" dirty="0" smtClean="0"/>
              <a:t>在它的商业方面经历了极大的发展，可是，它的财务业绩却与它的发展不同步。现在的事务处理系统部分手动、部分自动，不能有效的追踪客户账单和收据，</a:t>
            </a:r>
            <a:r>
              <a:rPr lang="en-US" sz="2400" dirty="0" smtClean="0"/>
              <a:t>Especially for You</a:t>
            </a:r>
            <a:r>
              <a:rPr lang="zh-CN" altLang="en-US" sz="2400" dirty="0" smtClean="0"/>
              <a:t>难以确定为什么它的成本这么高。此外，</a:t>
            </a:r>
            <a:r>
              <a:rPr lang="en-US" sz="2400" dirty="0" smtClean="0"/>
              <a:t>Especially for You</a:t>
            </a:r>
            <a:r>
              <a:rPr lang="zh-CN" altLang="en-US" sz="2400" dirty="0" smtClean="0"/>
              <a:t>频繁地实行特价以吸引顾客。它不知道这些特价是否有利可图，是否带来其他的销售。</a:t>
            </a:r>
            <a:r>
              <a:rPr lang="en-US" sz="2400" dirty="0" smtClean="0"/>
              <a:t>Especially for You</a:t>
            </a:r>
            <a:r>
              <a:rPr lang="zh-CN" altLang="en-US" sz="2400" dirty="0" smtClean="0"/>
              <a:t>也想增加回头客，所以它需要一个客户数据库。</a:t>
            </a:r>
            <a:r>
              <a:rPr lang="en-US" sz="2400" dirty="0" smtClean="0"/>
              <a:t>Especially for You</a:t>
            </a:r>
            <a:r>
              <a:rPr lang="zh-CN" altLang="en-US" sz="2400" dirty="0" smtClean="0"/>
              <a:t>想按照一个新的直接销售和财务处理系统以帮助解决这些问题。</a:t>
            </a:r>
            <a:endParaRPr lang="zh-CN" altLang="en-US" sz="2400" dirty="0"/>
          </a:p>
        </p:txBody>
      </p:sp>
      <p:sp>
        <p:nvSpPr>
          <p:cNvPr id="2" name="标题 1"/>
          <p:cNvSpPr>
            <a:spLocks noGrp="1"/>
          </p:cNvSpPr>
          <p:nvPr>
            <p:ph type="title"/>
          </p:nvPr>
        </p:nvSpPr>
        <p:spPr>
          <a:xfrm>
            <a:off x="457200" y="277813"/>
            <a:ext cx="3257544" cy="650857"/>
          </a:xfrm>
        </p:spPr>
        <p:txBody>
          <a:bodyPr/>
          <a:p>
            <a:r>
              <a:rPr lang="zh-CN" altLang="en-US" b="1" dirty="0" smtClean="0"/>
              <a:t>二、案例题</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14290"/>
            <a:ext cx="8229600" cy="6357982"/>
          </a:xfrm>
        </p:spPr>
        <p:txBody>
          <a:bodyPr/>
          <a:lstStyle/>
          <a:p>
            <a:pPr marL="0" lvl="0" indent="342900">
              <a:spcBef>
                <a:spcPts val="0"/>
              </a:spcBef>
              <a:buNone/>
            </a:pPr>
            <a:r>
              <a:rPr lang="en-US" altLang="zh-CN" sz="2400" dirty="0" smtClean="0"/>
              <a:t>2</a:t>
            </a:r>
            <a:r>
              <a:rPr lang="zh-CN" altLang="en-US" sz="2400" dirty="0" smtClean="0"/>
              <a:t>、某大银行的一位银行卡办公室的收账经理</a:t>
            </a:r>
            <a:r>
              <a:rPr lang="en-US" sz="2400" dirty="0" smtClean="0"/>
              <a:t>Liz</a:t>
            </a:r>
            <a:r>
              <a:rPr lang="zh-CN" altLang="en-US" sz="2400" dirty="0" smtClean="0"/>
              <a:t>遇到了一个问题。她每周都收到一份过期未付款的账户名单。这份报告已经从两年前的</a:t>
            </a:r>
            <a:r>
              <a:rPr lang="en-US" sz="2400" dirty="0" smtClean="0"/>
              <a:t>250</a:t>
            </a:r>
            <a:r>
              <a:rPr lang="zh-CN" altLang="en-US" sz="2400" dirty="0" smtClean="0"/>
              <a:t>个账户增加到现在的</a:t>
            </a:r>
            <a:r>
              <a:rPr lang="en-US" sz="2400" dirty="0" smtClean="0"/>
              <a:t>1250</a:t>
            </a:r>
            <a:r>
              <a:rPr lang="zh-CN" altLang="en-US" sz="2400" dirty="0" smtClean="0"/>
              <a:t>个账户。为了确定那些严重拖欠债务的账户，</a:t>
            </a:r>
            <a:r>
              <a:rPr lang="en-US" sz="2400" dirty="0" smtClean="0"/>
              <a:t>Liz</a:t>
            </a:r>
            <a:r>
              <a:rPr lang="zh-CN" altLang="en-US" sz="2400" dirty="0" smtClean="0"/>
              <a:t>需要通读这份报告。严重拖欠债务的账户由几个不同的规则确定，每个规则都要求</a:t>
            </a:r>
            <a:r>
              <a:rPr lang="en-US" sz="2400" dirty="0" smtClean="0"/>
              <a:t>Liz</a:t>
            </a:r>
            <a:r>
              <a:rPr lang="zh-CN" altLang="en-US" sz="2400" dirty="0" smtClean="0"/>
              <a:t>检查客户的一项或几项数据。过去半天的工作量现在增加到了每周三天。即使在确定了严重拖欠债务的账户后，如果没有查阅该账户三年内的历史资料，</a:t>
            </a:r>
            <a:r>
              <a:rPr lang="en-US" sz="2400" dirty="0" smtClean="0"/>
              <a:t>Liz</a:t>
            </a:r>
            <a:r>
              <a:rPr lang="zh-CN" altLang="en-US" sz="2400" dirty="0" smtClean="0"/>
              <a:t>也不能做出最后的信用决定（例如严厉的催款电话、断绝信用或将这个账户转给一个收账代理）。另外，</a:t>
            </a:r>
            <a:r>
              <a:rPr lang="en-US" sz="2400" dirty="0" smtClean="0"/>
              <a:t>Liz</a:t>
            </a:r>
            <a:r>
              <a:rPr lang="zh-CN" altLang="en-US" sz="2400" dirty="0" smtClean="0"/>
              <a:t>需要报告所有账户中过期未付款的、拖欠债务的、严重拖欠债务的和呆死账的比例。目前的报告中并没有给她提供这个信息。</a:t>
            </a:r>
            <a:endParaRPr lang="zh-CN" altLang="en-US" sz="2400" dirty="0" smtClean="0"/>
          </a:p>
          <a:p>
            <a:pPr marL="0" indent="342900">
              <a:spcBef>
                <a:spcPts val="0"/>
              </a:spcBef>
              <a:buNone/>
            </a:pPr>
            <a:r>
              <a:rPr lang="zh-CN" altLang="en-US" sz="2400" dirty="0" smtClean="0"/>
              <a:t>假设现在需要你来开发一个软件，解决</a:t>
            </a:r>
            <a:r>
              <a:rPr lang="en-US" sz="2400" dirty="0" smtClean="0"/>
              <a:t>Liz</a:t>
            </a:r>
            <a:r>
              <a:rPr lang="zh-CN" altLang="en-US" sz="2400" dirty="0" smtClean="0"/>
              <a:t>面对的难题。那么你认为</a:t>
            </a:r>
            <a:r>
              <a:rPr lang="en-US" sz="2400" dirty="0" smtClean="0"/>
              <a:t>Liz</a:t>
            </a:r>
            <a:r>
              <a:rPr lang="zh-CN" altLang="en-US" sz="2400" dirty="0" smtClean="0"/>
              <a:t>现在遇到的问题有哪些？你希望新的软件应该达成哪些业务目标？你怎样设计软件的高层解决方案和系统特性？</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57166"/>
            <a:ext cx="8229600" cy="5773759"/>
          </a:xfrm>
        </p:spPr>
        <p:txBody>
          <a:bodyPr/>
          <a:lstStyle/>
          <a:p>
            <a:pPr marL="0" lvl="0" indent="342900">
              <a:spcBef>
                <a:spcPts val="0"/>
              </a:spcBef>
              <a:buNone/>
            </a:pPr>
            <a:r>
              <a:rPr lang="en-US" altLang="zh-CN" sz="2400" dirty="0" smtClean="0"/>
              <a:t>3</a:t>
            </a:r>
            <a:r>
              <a:rPr lang="zh-CN" altLang="en-US" sz="2400" dirty="0" smtClean="0"/>
              <a:t>、职工福利和工资顾问遇到了一些问题。她的工作是为雇员提供他们的福利建议。公司刚刚磋商了一个新的医疗保险方案，这个方案要求雇员从</a:t>
            </a:r>
            <a:r>
              <a:rPr lang="en-US" sz="2400" dirty="0" smtClean="0"/>
              <a:t>7</a:t>
            </a:r>
            <a:r>
              <a:rPr lang="zh-CN" altLang="en-US" sz="2400" dirty="0" smtClean="0"/>
              <a:t>个保健组织和首选的供应商方案中进行选择。保健组织和供应商按照雇员的分类、贡献、免赔额、受益人、服务内容和允许的服务提供商而各不相同，目的是尽可能为雇员提供最灵活的福利，用以使公司的花费极小化并控制付给保险商的费用（这将对公司被收取的后续保险费产生一定的影响）。</a:t>
            </a:r>
            <a:endParaRPr lang="zh-CN" altLang="en-US" sz="2400" dirty="0" smtClean="0"/>
          </a:p>
          <a:p>
            <a:pPr marL="0" indent="342900">
              <a:spcBef>
                <a:spcPts val="0"/>
              </a:spcBef>
              <a:buNone/>
            </a:pPr>
            <a:r>
              <a:rPr lang="zh-CN" altLang="en-US" sz="2400" dirty="0" smtClean="0"/>
              <a:t>这个顾问被请来为雇员选择最合适的保险方案。她目前以手工方式答复这些请求。但目前的选择比新计划中的选择要直接得多。她需要解释新的选择：它们包括什么，不包括什么，它们的费用和可能费用是多少，具有什么优缺点。但是，雇员对新计划不信任，这种情况迫使她需要向雇员提供更多具体的建议和答复。</a:t>
            </a:r>
            <a:endParaRPr lang="zh-CN" altLang="en-US" sz="2400" dirty="0" smtClean="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57166"/>
            <a:ext cx="8229600" cy="6000792"/>
          </a:xfrm>
        </p:spPr>
        <p:txBody>
          <a:bodyPr/>
          <a:lstStyle/>
          <a:p>
            <a:pPr marL="0" indent="342900">
              <a:spcBef>
                <a:spcPts val="0"/>
              </a:spcBef>
              <a:buNone/>
            </a:pPr>
            <a:r>
              <a:rPr lang="zh-CN" altLang="en-US" sz="2400" dirty="0" smtClean="0"/>
              <a:t>她可能不得不为许多雇员逐步建立假定情境</a:t>
            </a:r>
            <a:r>
              <a:rPr lang="en-US" altLang="zh-CN" sz="2400" dirty="0" smtClean="0"/>
              <a:t>——</a:t>
            </a:r>
            <a:r>
              <a:rPr lang="zh-CN" altLang="en-US" sz="2400" dirty="0" smtClean="0"/>
              <a:t>可能的最坏假定情境。这种假定将要根据每个雇员的收入、婚姻和家庭状况、目前的健康风险等进行个人定制。在逐步建立一些样本假定时，她发现：（</a:t>
            </a:r>
            <a:r>
              <a:rPr lang="en-US" sz="2400" dirty="0" smtClean="0"/>
              <a:t>1</a:t>
            </a:r>
            <a:r>
              <a:rPr lang="zh-CN" altLang="en-US" sz="2400" dirty="0" smtClean="0"/>
              <a:t>）从信息系统部门获得工资和个人数据需要一天时间。（</a:t>
            </a:r>
            <a:r>
              <a:rPr lang="en-US" sz="2400" dirty="0" smtClean="0"/>
              <a:t>2</a:t>
            </a:r>
            <a:r>
              <a:rPr lang="zh-CN" altLang="en-US" sz="2400" dirty="0" smtClean="0"/>
              <a:t>）雇员数据存储在许多文件夹中，而且并不总是被正确地更新。当冲突数据变得很明显时，除非解决了矛盾，否则就不可能继续她的工作。（</a:t>
            </a:r>
            <a:r>
              <a:rPr lang="en-US" sz="2400" dirty="0" smtClean="0"/>
              <a:t>3</a:t>
            </a:r>
            <a:r>
              <a:rPr lang="zh-CN" altLang="en-US" sz="2400" dirty="0" smtClean="0"/>
              <a:t>）计算复杂。为一个雇员创建投资和退休假定常常需要花费一整天或更长时间。（</a:t>
            </a:r>
            <a:r>
              <a:rPr lang="en-US" sz="2400" dirty="0" smtClean="0"/>
              <a:t>4</a:t>
            </a:r>
            <a:r>
              <a:rPr lang="zh-CN" altLang="en-US" sz="2400" dirty="0" smtClean="0"/>
              <a:t>）有些人担心保险计划会被提供给未授权的个人，例如以前的配偶或者非直系亲属。（</a:t>
            </a:r>
            <a:r>
              <a:rPr lang="en-US" sz="2400" dirty="0" smtClean="0"/>
              <a:t>5</a:t>
            </a:r>
            <a:r>
              <a:rPr lang="zh-CN" altLang="en-US" sz="2400" dirty="0" smtClean="0"/>
              <a:t>）计算中可变条件的复杂性导致经常出错，很多错误可能一直未被发现。</a:t>
            </a:r>
            <a:endParaRPr lang="zh-CN" altLang="en-US" sz="2400" dirty="0" smtClean="0"/>
          </a:p>
          <a:p>
            <a:pPr marL="0" indent="342900">
              <a:spcBef>
                <a:spcPts val="0"/>
              </a:spcBef>
              <a:buNone/>
            </a:pPr>
            <a:r>
              <a:rPr lang="zh-CN" altLang="en-US" sz="2400" dirty="0" smtClean="0"/>
              <a:t>假设现在需要你来开发一个软件，解决职工福利和工资顾问的问题。那么你认为她现在遇到的问题有哪些？你希望新的软件应该达成哪些业务目标？你怎样设计软件的高层解决方案和系统特性？解决方案有哪些重要的约束？</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26160"/>
            <a:ext cx="8229600" cy="4530725"/>
          </a:xfrm>
        </p:spPr>
        <p:txBody>
          <a:bodyPr/>
          <a:lstStyle/>
          <a:p>
            <a:pPr marL="0" indent="342900">
              <a:buNone/>
            </a:pPr>
            <a:r>
              <a:rPr lang="en-US" altLang="zh-CN" dirty="0" smtClean="0"/>
              <a:t>4</a:t>
            </a:r>
            <a:r>
              <a:rPr lang="zh-CN" altLang="en-US" dirty="0" smtClean="0"/>
              <a:t>、根据以下描述开发一个银行系统的用例模型。</a:t>
            </a:r>
            <a:endParaRPr lang="zh-CN" altLang="en-US" dirty="0" smtClean="0"/>
          </a:p>
          <a:p>
            <a:pPr marL="0" indent="342900">
              <a:buNone/>
            </a:pPr>
            <a:r>
              <a:rPr lang="zh-CN" altLang="en-US" dirty="0" smtClean="0"/>
              <a:t>客户可在同一银行中开设多个账户。客户可以通过银行职员进行开户、存款、取款、转账、注销账户等活动。在存款、取款、转账、注销账户等活动中需要校验密码。转账包括客户在同一银行的不同账户进行银行内转账和不同银行的账户进行银行间转账。</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00042"/>
            <a:ext cx="8229600" cy="5429288"/>
          </a:xfrm>
        </p:spPr>
        <p:txBody>
          <a:bodyPr/>
          <a:lstStyle/>
          <a:p>
            <a:pPr marL="0" indent="342900">
              <a:spcBef>
                <a:spcPts val="0"/>
              </a:spcBef>
              <a:buNone/>
            </a:pPr>
            <a:r>
              <a:rPr lang="en-US" altLang="zh-CN" dirty="0" smtClean="0"/>
              <a:t>5</a:t>
            </a:r>
            <a:r>
              <a:rPr lang="zh-CN" altLang="en-US" dirty="0" smtClean="0"/>
              <a:t>、一位基金管理人员需要开发一个软件系统实现“申购基金”功能。该系统能够让客户选择基金名称、信托金额以及扣款账号，发出申购交易订单。该系统能够查询并确认该基金正在销售中，并且客户指定的扣款账号里有足够的余额。完成交易后，该系统给客户申购交易的凭证号码。</a:t>
            </a:r>
            <a:endParaRPr lang="zh-CN" altLang="en-US" dirty="0" smtClean="0"/>
          </a:p>
          <a:p>
            <a:pPr marL="0" indent="342900">
              <a:spcBef>
                <a:spcPts val="0"/>
              </a:spcBef>
              <a:buNone/>
            </a:pPr>
            <a:r>
              <a:rPr lang="zh-CN" altLang="en-US" dirty="0" smtClean="0"/>
              <a:t>请以上述场景的描述为基础，执行名词抽取、建立关联和识别属性三个过程，并最终为上述描述建立领域模型，要求详细记录你在执行三个过程时的具体步骤。</a:t>
            </a:r>
            <a:endParaRPr lang="zh-CN" altLang="en-US" dirty="0"/>
          </a:p>
        </p:txBody>
      </p:sp>
    </p:spTree>
  </p:cSld>
  <p:clrMapOvr>
    <a:masterClrMapping/>
  </p:clrMapOvr>
</p:sld>
</file>

<file path=ppt/theme/theme1.xml><?xml version="1.0" encoding="utf-8"?>
<a:theme xmlns:a="http://schemas.openxmlformats.org/drawingml/2006/main" name="第3章 需求获取-涉众分析与硬数据采样">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第3章 需求获取-涉众分析与硬数据采样</Template>
  <TotalTime>0</TotalTime>
  <Words>1995</Words>
  <Application>WPS 演示</Application>
  <PresentationFormat>全屏显示(4:3)</PresentationFormat>
  <Paragraphs>31</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宋体</vt:lpstr>
      <vt:lpstr>Wingdings</vt:lpstr>
      <vt:lpstr>Garamond</vt:lpstr>
      <vt:lpstr>微软雅黑</vt:lpstr>
      <vt:lpstr>Arial Unicode MS</vt:lpstr>
      <vt:lpstr>Calibri</vt:lpstr>
      <vt:lpstr>Times New Roman</vt:lpstr>
      <vt:lpstr>第3章 需求获取-涉众分析与硬数据采样</vt:lpstr>
      <vt:lpstr> 需求工程复习</vt:lpstr>
      <vt:lpstr>PowerPoint 演示文稿</vt:lpstr>
      <vt:lpstr>二、案例题</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需求工程复习</dc:title>
  <dc:creator>h</dc:creator>
  <cp:lastModifiedBy>zjf</cp:lastModifiedBy>
  <cp:revision>116</cp:revision>
  <cp:lastPrinted>2113-01-01T00:00:00Z</cp:lastPrinted>
  <dcterms:created xsi:type="dcterms:W3CDTF">2016-10-18T06:39:00Z</dcterms:created>
  <dcterms:modified xsi:type="dcterms:W3CDTF">2021-04-19T00:48:02Z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21E19382595C43B8B3975B01B0D6A14A</vt:lpwstr>
  </property>
  <property fmtid="{D5CDD505-2E9C-101B-9397-08002B2CF9AE}" pid="4" name="KSOProductBuildVer">
    <vt:lpwstr>2052-11.1.0.10495</vt:lpwstr>
  </property>
</Properties>
</file>