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1"/>
    <p:restoredTop sz="96327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2A1F7-1338-186C-822E-C9D0761FB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9" r="289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1CF33-71D3-C68C-0BD0-12E43F78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Bike Usage of Casual Users vs. Subscribers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9514-7458-4B67-0B4C-5444F3D3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 dirty="0"/>
              <a:t>Nathanael J. Reynolds</a:t>
            </a:r>
          </a:p>
          <a:p>
            <a:r>
              <a:rPr lang="en-US" dirty="0"/>
              <a:t>Last updated: May 28, 2023</a:t>
            </a:r>
          </a:p>
        </p:txBody>
      </p:sp>
    </p:spTree>
    <p:extLst>
      <p:ext uri="{BB962C8B-B14F-4D97-AF65-F5344CB8AC3E}">
        <p14:creationId xmlns:p14="http://schemas.microsoft.com/office/powerpoint/2010/main" val="224013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5F8C2-0E93-0AD0-6B51-1E6C34C1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33A6-1BB9-B96D-86C3-36BFBAD9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401455B-81B9-6F8F-32DA-8E152F43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78" y="1416524"/>
            <a:ext cx="3861905" cy="38619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88C3-12BD-929A-786C-EF67547A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3" y="2160589"/>
            <a:ext cx="4285176" cy="376857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Findings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4646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uzzle pieces">
            <a:extLst>
              <a:ext uri="{FF2B5EF4-FFF2-40B4-BE49-F238E27FC236}">
                <a16:creationId xmlns:a16="http://schemas.microsoft.com/office/drawing/2014/main" id="{96343CB9-E496-DD6F-0858-83831F088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9" r="778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E63BA-C022-E123-63DB-F3B97559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latin typeface="+mn-lt"/>
              </a:rPr>
              <a:t>Problem: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Cyclistic’s</a:t>
            </a:r>
            <a:r>
              <a:rPr lang="en-US" sz="1800" dirty="0">
                <a:latin typeface="+mn-lt"/>
              </a:rPr>
              <a:t> success as a company depends on maximizing the number of annual subscriptions</a:t>
            </a:r>
            <a:br>
              <a:rPr lang="en-US" sz="1700" dirty="0">
                <a:latin typeface="+mn-lt"/>
              </a:rPr>
            </a:br>
            <a:endParaRPr lang="en-US" sz="17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55D1-4DF7-E5FB-AED3-B4A71339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Solution: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Develop a strategy to turn casual users of </a:t>
            </a:r>
            <a:r>
              <a:rPr lang="en-US" dirty="0" err="1"/>
              <a:t>Cyclistic’s</a:t>
            </a:r>
            <a:r>
              <a:rPr lang="en-US" dirty="0"/>
              <a:t> bike services into annual subscription members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6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FB4B-A42F-EE41-3C73-A51A1AB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39939-6F8A-3393-86E8-93F85E952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58" t="142" r="38380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C9BD-A5C7-581B-7905-5151AF7F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dirty="0"/>
              <a:t>Identify how casual users of </a:t>
            </a:r>
            <a:r>
              <a:rPr lang="en-US" dirty="0" err="1"/>
              <a:t>Cyclistic’s</a:t>
            </a:r>
            <a:r>
              <a:rPr lang="en-US" dirty="0"/>
              <a:t> bike service differ in their usage from </a:t>
            </a:r>
            <a:r>
              <a:rPr lang="en-US" dirty="0" err="1"/>
              <a:t>Cyclistic</a:t>
            </a:r>
            <a:r>
              <a:rPr lang="en-US" dirty="0"/>
              <a:t> annual subscription members</a:t>
            </a:r>
          </a:p>
        </p:txBody>
      </p:sp>
    </p:spTree>
    <p:extLst>
      <p:ext uri="{BB962C8B-B14F-4D97-AF65-F5344CB8AC3E}">
        <p14:creationId xmlns:p14="http://schemas.microsoft.com/office/powerpoint/2010/main" val="14231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0EA2-A533-726F-49C0-B6DAEACB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Number of Rides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AE0D0-9ED2-B77B-2C88-0C86E1B6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Casual users take fewer rides than subscribers</a:t>
            </a:r>
          </a:p>
          <a:p>
            <a:r>
              <a:rPr lang="en-US" dirty="0"/>
              <a:t>Subscriber usage peaks during weekdays and dies off on weekends</a:t>
            </a:r>
          </a:p>
          <a:p>
            <a:r>
              <a:rPr lang="en-US" dirty="0"/>
              <a:t>Casual usage peaks during weekends and dies off during weekdays</a:t>
            </a:r>
          </a:p>
        </p:txBody>
      </p:sp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2D26E02-C67E-D01C-03A7-7AD71DD5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024950"/>
            <a:ext cx="4602747" cy="4303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BF734-EBEB-8416-BC26-95B223DF9AA8}"/>
              </a:ext>
            </a:extLst>
          </p:cNvPr>
          <p:cNvSpPr txBox="1"/>
          <p:nvPr/>
        </p:nvSpPr>
        <p:spPr>
          <a:xfrm>
            <a:off x="5506133" y="5325444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*Data provided by Motivation International Inc.</a:t>
            </a:r>
          </a:p>
        </p:txBody>
      </p:sp>
    </p:spTree>
    <p:extLst>
      <p:ext uri="{BB962C8B-B14F-4D97-AF65-F5344CB8AC3E}">
        <p14:creationId xmlns:p14="http://schemas.microsoft.com/office/powerpoint/2010/main" val="360253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6CA0-7180-2619-57EC-BEEB5F27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Ride Duration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2C46BE-6051-32F0-CC88-6DE48104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Casual users take longer rides over all</a:t>
            </a:r>
          </a:p>
          <a:p>
            <a:r>
              <a:rPr lang="en-US" dirty="0"/>
              <a:t>Longest rides occur during the weekend</a:t>
            </a:r>
          </a:p>
          <a:p>
            <a:r>
              <a:rPr lang="en-US" dirty="0"/>
              <a:t>Little variation in ride length for subscribers</a:t>
            </a:r>
          </a:p>
        </p:txBody>
      </p:sp>
      <p:pic>
        <p:nvPicPr>
          <p:cNvPr id="5" name="Content Placeholder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DB1A2FE-52CA-68AE-AF7D-2B7A7B73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024950"/>
            <a:ext cx="4602747" cy="43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FA5D-C85A-8196-12E4-89AFF760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BBA0AE-C1AF-70D3-EE62-FFD6E6997B02}"/>
              </a:ext>
            </a:extLst>
          </p:cNvPr>
          <p:cNvSpPr/>
          <p:nvPr/>
        </p:nvSpPr>
        <p:spPr>
          <a:xfrm>
            <a:off x="677334" y="1930400"/>
            <a:ext cx="1692876" cy="1692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4BC958-5023-1823-8E88-4C43B33EF3B7}"/>
              </a:ext>
            </a:extLst>
          </p:cNvPr>
          <p:cNvSpPr/>
          <p:nvPr/>
        </p:nvSpPr>
        <p:spPr>
          <a:xfrm>
            <a:off x="4129230" y="1930400"/>
            <a:ext cx="1692876" cy="1692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E30342-9D9A-4AA5-BC4B-316A78A3AE93}"/>
              </a:ext>
            </a:extLst>
          </p:cNvPr>
          <p:cNvSpPr/>
          <p:nvPr/>
        </p:nvSpPr>
        <p:spPr>
          <a:xfrm>
            <a:off x="7581126" y="1930400"/>
            <a:ext cx="1692876" cy="1692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AA133-FE5A-CFC8-9B8B-A5079B5A4437}"/>
              </a:ext>
            </a:extLst>
          </p:cNvPr>
          <p:cNvSpPr txBox="1"/>
          <p:nvPr/>
        </p:nvSpPr>
        <p:spPr>
          <a:xfrm>
            <a:off x="677334" y="3808627"/>
            <a:ext cx="233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Casual users take longer but fewer rides than subscribers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F870-0864-FA8A-11F1-88D05DF9778A}"/>
              </a:ext>
            </a:extLst>
          </p:cNvPr>
          <p:cNvSpPr txBox="1"/>
          <p:nvPr/>
        </p:nvSpPr>
        <p:spPr>
          <a:xfrm>
            <a:off x="4027159" y="3808627"/>
            <a:ext cx="233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Casual usage peaks on weekends whereas subscriber usage peaks during weekdays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A5884-2D2C-0B28-3923-A595205D5A27}"/>
              </a:ext>
            </a:extLst>
          </p:cNvPr>
          <p:cNvSpPr txBox="1"/>
          <p:nvPr/>
        </p:nvSpPr>
        <p:spPr>
          <a:xfrm>
            <a:off x="7376985" y="3808627"/>
            <a:ext cx="2335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Longest rides for casual users occurs on weekends and subscribers vary little in ride length</a:t>
            </a:r>
          </a:p>
        </p:txBody>
      </p:sp>
    </p:spTree>
    <p:extLst>
      <p:ext uri="{BB962C8B-B14F-4D97-AF65-F5344CB8AC3E}">
        <p14:creationId xmlns:p14="http://schemas.microsoft.com/office/powerpoint/2010/main" val="298331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FE5C-3B0B-51F5-9DA1-70D3AC3D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Casual users use </a:t>
            </a:r>
            <a:r>
              <a:rPr lang="en-US" dirty="0" err="1"/>
              <a:t>Cyclistic</a:t>
            </a:r>
            <a:r>
              <a:rPr lang="en-US" dirty="0"/>
              <a:t> bikes for recreation whereas subscribers use our service as a commuting 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552D0-4ED1-A326-1286-7E7C5FC5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254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A454B97E-3BEE-E4D4-E6FD-D42C6A624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0" r="22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FA5E7-2874-C327-7E01-1A49E866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3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6374-0C55-C4B4-8CE7-0ADFE804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Offer a 14-day free trial of subscription service</a:t>
            </a:r>
          </a:p>
          <a:p>
            <a:r>
              <a:rPr lang="en-US" dirty="0"/>
              <a:t>Social media campaign promoting </a:t>
            </a:r>
            <a:r>
              <a:rPr lang="en-US" dirty="0" err="1"/>
              <a:t>Cyclistic</a:t>
            </a:r>
            <a:r>
              <a:rPr lang="en-US" dirty="0"/>
              <a:t> membership as a fun and recreation tool</a:t>
            </a:r>
          </a:p>
          <a:p>
            <a:r>
              <a:rPr lang="en-US" dirty="0"/>
              <a:t>Tiered subscriptions for recreational users and “professional” users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122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228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Bike Usage of Casual Users vs. Subscribers</vt:lpstr>
      <vt:lpstr>Table of Contents</vt:lpstr>
      <vt:lpstr>Problem: Cyclistic’s success as a company depends on maximizing the number of annual subscriptions </vt:lpstr>
      <vt:lpstr>Objective</vt:lpstr>
      <vt:lpstr>Number of Rides</vt:lpstr>
      <vt:lpstr>Ride Duration</vt:lpstr>
      <vt:lpstr>Summary</vt:lpstr>
      <vt:lpstr>Conclusion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Usage of Casual Users vs. Subscribers</dc:title>
  <dc:creator>Nate Reynolds</dc:creator>
  <cp:lastModifiedBy>Nate Reynolds</cp:lastModifiedBy>
  <cp:revision>7</cp:revision>
  <dcterms:created xsi:type="dcterms:W3CDTF">2023-05-26T19:30:42Z</dcterms:created>
  <dcterms:modified xsi:type="dcterms:W3CDTF">2023-05-28T18:40:02Z</dcterms:modified>
</cp:coreProperties>
</file>