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Lst>
  <p:sldSz cx="12192000" cy="6858000"/>
  <p:notesSz cx="6858000" cy="9144000"/>
  <p:defaultText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29" autoAdjust="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197763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BD3E89-74D8-4C69-93FC-E00398A46192}" type="datetimeFigureOut">
              <a:rPr lang="fil-PH" smtClean="0"/>
              <a:t>3/7/2022</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282858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1628649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847673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283120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4213573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170770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2307872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349672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204643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BD3E89-74D8-4C69-93FC-E00398A46192}" type="datetimeFigureOut">
              <a:rPr lang="fil-PH" smtClean="0"/>
              <a:t>3/7/2022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40513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BD3E89-74D8-4C69-93FC-E00398A46192}" type="datetimeFigureOut">
              <a:rPr lang="fil-PH" smtClean="0"/>
              <a:t>3/7/2022</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85348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BD3E89-74D8-4C69-93FC-E00398A46192}" type="datetimeFigureOut">
              <a:rPr lang="fil-PH" smtClean="0"/>
              <a:t>3/7/2022</a:t>
            </a:fld>
            <a:endParaRPr lang="fil-PH"/>
          </a:p>
        </p:txBody>
      </p:sp>
      <p:sp>
        <p:nvSpPr>
          <p:cNvPr id="8" name="Footer Placeholder 7"/>
          <p:cNvSpPr>
            <a:spLocks noGrp="1"/>
          </p:cNvSpPr>
          <p:nvPr>
            <p:ph type="ftr" sz="quarter" idx="11"/>
          </p:nvPr>
        </p:nvSpPr>
        <p:spPr/>
        <p:txBody>
          <a:bodyPr/>
          <a:lstStyle/>
          <a:p>
            <a:endParaRPr lang="fil-PH"/>
          </a:p>
        </p:txBody>
      </p:sp>
      <p:sp>
        <p:nvSpPr>
          <p:cNvPr id="9" name="Slide Number Placeholder 8"/>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259926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BD3E89-74D8-4C69-93FC-E00398A46192}" type="datetimeFigureOut">
              <a:rPr lang="fil-PH" smtClean="0"/>
              <a:t>3/7/2022</a:t>
            </a:fld>
            <a:endParaRPr lang="fil-PH"/>
          </a:p>
        </p:txBody>
      </p:sp>
      <p:sp>
        <p:nvSpPr>
          <p:cNvPr id="4" name="Footer Placeholder 3"/>
          <p:cNvSpPr>
            <a:spLocks noGrp="1"/>
          </p:cNvSpPr>
          <p:nvPr>
            <p:ph type="ftr" sz="quarter" idx="11"/>
          </p:nvPr>
        </p:nvSpPr>
        <p:spPr/>
        <p:txBody>
          <a:bodyPr/>
          <a:lstStyle/>
          <a:p>
            <a:endParaRPr lang="fil-PH"/>
          </a:p>
        </p:txBody>
      </p:sp>
      <p:sp>
        <p:nvSpPr>
          <p:cNvPr id="5" name="Slide Number Placeholder 4"/>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82085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D3E89-74D8-4C69-93FC-E00398A46192}" type="datetimeFigureOut">
              <a:rPr lang="fil-PH" smtClean="0"/>
              <a:t>3/7/2022</a:t>
            </a:fld>
            <a:endParaRPr lang="fil-PH"/>
          </a:p>
        </p:txBody>
      </p:sp>
      <p:sp>
        <p:nvSpPr>
          <p:cNvPr id="3" name="Footer Placeholder 2"/>
          <p:cNvSpPr>
            <a:spLocks noGrp="1"/>
          </p:cNvSpPr>
          <p:nvPr>
            <p:ph type="ftr" sz="quarter" idx="11"/>
          </p:nvPr>
        </p:nvSpPr>
        <p:spPr/>
        <p:txBody>
          <a:bodyPr/>
          <a:lstStyle/>
          <a:p>
            <a:endParaRPr lang="fil-PH"/>
          </a:p>
        </p:txBody>
      </p:sp>
      <p:sp>
        <p:nvSpPr>
          <p:cNvPr id="4" name="Slide Number Placeholder 3"/>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94128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BD3E89-74D8-4C69-93FC-E00398A46192}" type="datetimeFigureOut">
              <a:rPr lang="fil-PH" smtClean="0"/>
              <a:t>3/7/2022</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314038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AFBD3E89-74D8-4C69-93FC-E00398A46192}" type="datetimeFigureOut">
              <a:rPr lang="fil-PH" smtClean="0"/>
              <a:t>3/7/2022</a:t>
            </a:fld>
            <a:endParaRPr lang="fil-PH"/>
          </a:p>
        </p:txBody>
      </p:sp>
      <p:sp>
        <p:nvSpPr>
          <p:cNvPr id="6" name="Footer Placeholder 5"/>
          <p:cNvSpPr>
            <a:spLocks noGrp="1"/>
          </p:cNvSpPr>
          <p:nvPr>
            <p:ph type="ftr" sz="quarter" idx="11"/>
          </p:nvPr>
        </p:nvSpPr>
        <p:spPr>
          <a:xfrm>
            <a:off x="1141412" y="5883275"/>
            <a:ext cx="5105400" cy="365125"/>
          </a:xfrm>
        </p:spPr>
        <p:txBody>
          <a:bodyPr/>
          <a:lstStyle/>
          <a:p>
            <a:endParaRPr lang="fil-PH"/>
          </a:p>
        </p:txBody>
      </p:sp>
      <p:sp>
        <p:nvSpPr>
          <p:cNvPr id="7" name="Slide Number Placeholder 6"/>
          <p:cNvSpPr>
            <a:spLocks noGrp="1"/>
          </p:cNvSpPr>
          <p:nvPr>
            <p:ph type="sldNum" sz="quarter" idx="12"/>
          </p:nvPr>
        </p:nvSpPr>
        <p:spPr>
          <a:xfrm>
            <a:off x="10742612" y="5883275"/>
            <a:ext cx="322567" cy="365125"/>
          </a:xfrm>
        </p:spPr>
        <p:txBody>
          <a:bodyPr/>
          <a:lstStyle/>
          <a:p>
            <a:fld id="{1519A192-31CF-4424-A199-D83F66A6F6AB}" type="slidenum">
              <a:rPr lang="fil-PH" smtClean="0"/>
              <a:t>‹#›</a:t>
            </a:fld>
            <a:endParaRPr lang="fil-PH"/>
          </a:p>
        </p:txBody>
      </p:sp>
    </p:spTree>
    <p:extLst>
      <p:ext uri="{BB962C8B-B14F-4D97-AF65-F5344CB8AC3E}">
        <p14:creationId xmlns:p14="http://schemas.microsoft.com/office/powerpoint/2010/main" val="356026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FBD3E89-74D8-4C69-93FC-E00398A46192}" type="datetimeFigureOut">
              <a:rPr lang="fil-PH" smtClean="0"/>
              <a:t>3/7/2022</a:t>
            </a:fld>
            <a:endParaRPr lang="fil-PH"/>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il-PH"/>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519A192-31CF-4424-A199-D83F66A6F6AB}" type="slidenum">
              <a:rPr lang="fil-PH" smtClean="0"/>
              <a:t>‹#›</a:t>
            </a:fld>
            <a:endParaRPr lang="fil-PH"/>
          </a:p>
        </p:txBody>
      </p:sp>
    </p:spTree>
    <p:extLst>
      <p:ext uri="{BB962C8B-B14F-4D97-AF65-F5344CB8AC3E}">
        <p14:creationId xmlns:p14="http://schemas.microsoft.com/office/powerpoint/2010/main" val="9827670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1328"/>
            <a:ext cx="6568225" cy="2050960"/>
          </a:xfrm>
        </p:spPr>
        <p:txBody>
          <a:bodyPr>
            <a:normAutofit fontScale="90000"/>
          </a:bodyPr>
          <a:lstStyle/>
          <a:p>
            <a:r>
              <a:rPr lang="en-US" dirty="0" err="1" smtClean="0"/>
              <a:t>Pandemic:The</a:t>
            </a:r>
            <a:r>
              <a:rPr lang="en-US" dirty="0" smtClean="0"/>
              <a:t> Journey to new normal</a:t>
            </a:r>
            <a:endParaRPr lang="fil-PH" dirty="0"/>
          </a:p>
        </p:txBody>
      </p:sp>
      <p:sp>
        <p:nvSpPr>
          <p:cNvPr id="3" name="Subtitle 2"/>
          <p:cNvSpPr>
            <a:spLocks noGrp="1"/>
          </p:cNvSpPr>
          <p:nvPr>
            <p:ph type="subTitle" idx="1"/>
          </p:nvPr>
        </p:nvSpPr>
        <p:spPr>
          <a:xfrm>
            <a:off x="8925060" y="802784"/>
            <a:ext cx="2962141" cy="1844899"/>
          </a:xfrm>
        </p:spPr>
        <p:txBody>
          <a:bodyPr/>
          <a:lstStyle/>
          <a:p>
            <a:r>
              <a:rPr lang="en-US" dirty="0" smtClean="0"/>
              <a:t>9E-Group6</a:t>
            </a:r>
            <a:br>
              <a:rPr lang="en-US" dirty="0" smtClean="0"/>
            </a:br>
            <a:r>
              <a:rPr lang="en-US" dirty="0" err="1" smtClean="0"/>
              <a:t>Calvo</a:t>
            </a:r>
            <a:r>
              <a:rPr lang="en-US" dirty="0" smtClean="0"/>
              <a:t/>
            </a:r>
            <a:br>
              <a:rPr lang="en-US" dirty="0" smtClean="0"/>
            </a:br>
            <a:r>
              <a:rPr lang="en-US" dirty="0" err="1" smtClean="0"/>
              <a:t>Abajar</a:t>
            </a:r>
            <a:r>
              <a:rPr lang="en-US" dirty="0"/>
              <a:t/>
            </a:r>
            <a:br>
              <a:rPr lang="en-US" dirty="0"/>
            </a:br>
            <a:r>
              <a:rPr lang="en-US" dirty="0" smtClean="0"/>
              <a:t>Calderon</a:t>
            </a:r>
            <a:br>
              <a:rPr lang="en-US" dirty="0" smtClean="0"/>
            </a:br>
            <a:r>
              <a:rPr lang="en-US" dirty="0" err="1" smtClean="0"/>
              <a:t>Ellano</a:t>
            </a:r>
            <a:endParaRPr lang="fil-PH" dirty="0"/>
          </a:p>
        </p:txBody>
      </p:sp>
      <p:sp>
        <p:nvSpPr>
          <p:cNvPr id="4" name="Rectangle 3"/>
          <p:cNvSpPr/>
          <p:nvPr/>
        </p:nvSpPr>
        <p:spPr>
          <a:xfrm>
            <a:off x="888643" y="4881093"/>
            <a:ext cx="10082056" cy="923330"/>
          </a:xfrm>
          <a:prstGeom prst="rect">
            <a:avLst/>
          </a:prstGeom>
          <a:noFill/>
        </p:spPr>
        <p:txBody>
          <a:bodyPr wrap="squar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CLE:SIR RAINHEART PINUELA</a:t>
            </a:r>
            <a:endParaRPr lang="en-US" sz="5400" b="1" cap="none" spc="50" dirty="0">
              <a:ln w="0"/>
              <a:solidFill>
                <a:schemeClr val="bg2"/>
              </a:solidFill>
              <a:effectLst>
                <a:innerShdw blurRad="63500" dist="50800" dir="13500000">
                  <a:srgbClr val="000000">
                    <a:alpha val="50000"/>
                  </a:srgbClr>
                </a:inn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676" y="2310991"/>
            <a:ext cx="5611990" cy="2461399"/>
          </a:xfrm>
          <a:prstGeom prst="rect">
            <a:avLst/>
          </a:prstGeom>
        </p:spPr>
      </p:pic>
    </p:spTree>
    <p:extLst>
      <p:ext uri="{BB962C8B-B14F-4D97-AF65-F5344CB8AC3E}">
        <p14:creationId xmlns:p14="http://schemas.microsoft.com/office/powerpoint/2010/main" val="40403543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1" y="1600200"/>
            <a:ext cx="3330589" cy="1271789"/>
          </a:xfrm>
        </p:spPr>
        <p:txBody>
          <a:bodyPr>
            <a:normAutofit/>
          </a:bodyPr>
          <a:lstStyle/>
          <a:p>
            <a:r>
              <a:rPr lang="en-US" sz="3600" dirty="0" smtClean="0">
                <a:latin typeface="Algerian" panose="04020705040A02060702" pitchFamily="82" charset="0"/>
              </a:rPr>
              <a:t>Scaffold 3:</a:t>
            </a:r>
            <a:endParaRPr lang="fil-PH" sz="3600" dirty="0">
              <a:latin typeface="Algerian" panose="04020705040A02060702" pitchFamily="82"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72000" y="592428"/>
            <a:ext cx="7581699" cy="5190185"/>
          </a:xfrm>
        </p:spPr>
      </p:pic>
      <p:sp>
        <p:nvSpPr>
          <p:cNvPr id="6" name="Text Placeholder 5"/>
          <p:cNvSpPr>
            <a:spLocks noGrp="1"/>
          </p:cNvSpPr>
          <p:nvPr>
            <p:ph type="body" sz="half" idx="2"/>
          </p:nvPr>
        </p:nvSpPr>
        <p:spPr>
          <a:xfrm>
            <a:off x="1141411" y="2971800"/>
            <a:ext cx="3330589" cy="1664594"/>
          </a:xfrm>
        </p:spPr>
        <p:txBody>
          <a:bodyPr>
            <a:normAutofit/>
          </a:bodyPr>
          <a:lstStyle/>
          <a:p>
            <a:r>
              <a:rPr lang="en-US" sz="3200" dirty="0" smtClean="0">
                <a:latin typeface="Algerian" panose="04020705040A02060702" pitchFamily="82" charset="0"/>
              </a:rPr>
              <a:t>Comic Strip</a:t>
            </a:r>
            <a:endParaRPr lang="fil-PH" sz="3200" dirty="0">
              <a:latin typeface="Algerian" panose="04020705040A02060702" pitchFamily="82" charset="0"/>
            </a:endParaRPr>
          </a:p>
        </p:txBody>
      </p:sp>
    </p:spTree>
    <p:extLst>
      <p:ext uri="{BB962C8B-B14F-4D97-AF65-F5344CB8AC3E}">
        <p14:creationId xmlns:p14="http://schemas.microsoft.com/office/powerpoint/2010/main" val="376381446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883" y="2640170"/>
            <a:ext cx="11307650" cy="3116686"/>
          </a:xfrm>
        </p:spPr>
        <p:txBody>
          <a:bodyPr>
            <a:normAutofit fontScale="90000"/>
          </a:bodyPr>
          <a:lstStyle/>
          <a:p>
            <a:r>
              <a:rPr lang="en-US" sz="2000" b="1" dirty="0" smtClean="0">
                <a:latin typeface="Baskerville Old Face" panose="02020602080505020303" pitchFamily="18" charset="0"/>
                <a:cs typeface="Aharoni" panose="02010803020104030203" pitchFamily="2" charset="-79"/>
              </a:rPr>
              <a:t>Significance of the project:</a:t>
            </a:r>
            <a:r>
              <a:rPr lang="en-US" sz="2000" dirty="0" smtClean="0">
                <a:latin typeface="Aharoni" panose="02010803020104030203" pitchFamily="2" charset="-79"/>
                <a:cs typeface="Aharoni" panose="02010803020104030203" pitchFamily="2" charset="-79"/>
              </a:rPr>
              <a:t/>
            </a:r>
            <a:br>
              <a:rPr lang="en-US" sz="2000" dirty="0" smtClean="0">
                <a:latin typeface="Aharoni" panose="02010803020104030203" pitchFamily="2" charset="-79"/>
                <a:cs typeface="Aharoni" panose="02010803020104030203" pitchFamily="2" charset="-79"/>
              </a:rPr>
            </a:br>
            <a:r>
              <a:rPr lang="en-US" sz="2000" dirty="0" smtClean="0">
                <a:latin typeface="Aharoni" panose="02010803020104030203" pitchFamily="2" charset="-79"/>
                <a:cs typeface="Aharoni" panose="02010803020104030203" pitchFamily="2" charset="-79"/>
              </a:rPr>
              <a:t/>
            </a:r>
            <a:br>
              <a:rPr lang="en-US" sz="2000" dirty="0" smtClean="0">
                <a:latin typeface="Aharoni" panose="02010803020104030203" pitchFamily="2" charset="-79"/>
                <a:cs typeface="Aharoni" panose="02010803020104030203" pitchFamily="2" charset="-79"/>
              </a:rPr>
            </a:br>
            <a:r>
              <a:rPr lang="en-US" sz="2000" dirty="0" smtClean="0">
                <a:solidFill>
                  <a:schemeClr val="accent6">
                    <a:lumMod val="60000"/>
                    <a:lumOff val="40000"/>
                  </a:schemeClr>
                </a:solidFill>
                <a:latin typeface="Algerian" panose="04020705040A02060702" pitchFamily="82" charset="0"/>
                <a:cs typeface="Aharoni" panose="02010803020104030203" pitchFamily="2" charset="-79"/>
              </a:rPr>
              <a:t>for </a:t>
            </a:r>
            <a:r>
              <a:rPr lang="en-US" sz="2000" dirty="0">
                <a:solidFill>
                  <a:schemeClr val="accent6">
                    <a:lumMod val="60000"/>
                    <a:lumOff val="40000"/>
                  </a:schemeClr>
                </a:solidFill>
                <a:latin typeface="Algerian" panose="04020705040A02060702" pitchFamily="82" charset="0"/>
                <a:cs typeface="Aharoni" panose="02010803020104030203" pitchFamily="2" charset="-79"/>
              </a:rPr>
              <a:t>the past </a:t>
            </a:r>
            <a:r>
              <a:rPr lang="en-US" sz="2000" dirty="0" smtClean="0">
                <a:solidFill>
                  <a:schemeClr val="accent6">
                    <a:lumMod val="60000"/>
                    <a:lumOff val="40000"/>
                  </a:schemeClr>
                </a:solidFill>
                <a:latin typeface="Algerian" panose="04020705040A02060702" pitchFamily="82" charset="0"/>
                <a:cs typeface="Aharoni" panose="02010803020104030203" pitchFamily="2" charset="-79"/>
              </a:rPr>
              <a:t> </a:t>
            </a:r>
            <a:r>
              <a:rPr lang="en-US" sz="2000" dirty="0">
                <a:solidFill>
                  <a:schemeClr val="accent6">
                    <a:lumMod val="60000"/>
                    <a:lumOff val="40000"/>
                  </a:schemeClr>
                </a:solidFill>
                <a:latin typeface="Algerian" panose="04020705040A02060702" pitchFamily="82" charset="0"/>
                <a:cs typeface="Aharoni" panose="02010803020104030203" pitchFamily="2" charset="-79"/>
              </a:rPr>
              <a:t>whole years we have been plagued by a virus and are now under a worldwide lock down. In the beginning we have been fearing for the dangers of this unknown virus that was brought unto our country, not knowing what to do but panic when we started seeing people die from the sickness accumulated from others. This Pandemic has greatly changed our lives these past few years and we have even started to adapt to the new normal. Even though the pandemic has brought a lot of despair around us it also has some good sides to it, like spending more time with family, and yes it was rough at first but soon everyone started to accept that this is what they’d have to live with until a cure was found. We have also started to learn multiple new skills and hobbies we never thought we’d be able to pull off. But still people  yearn for their old lives, being able to go out with friends, enjoy the large events without having to worry about any sickness and, being able to </a:t>
            </a:r>
            <a:r>
              <a:rPr lang="en-US" sz="2000" dirty="0" err="1" smtClean="0">
                <a:solidFill>
                  <a:schemeClr val="accent6">
                    <a:lumMod val="60000"/>
                    <a:lumOff val="40000"/>
                  </a:schemeClr>
                </a:solidFill>
                <a:latin typeface="Algerian" panose="04020705040A02060702" pitchFamily="82" charset="0"/>
                <a:cs typeface="Aharoni" panose="02010803020104030203" pitchFamily="2" charset="-79"/>
              </a:rPr>
              <a:t>tr</a:t>
            </a:r>
            <a:r>
              <a:rPr lang="en-US" sz="2000" dirty="0" err="1">
                <a:solidFill>
                  <a:schemeClr val="accent6">
                    <a:lumMod val="60000"/>
                    <a:lumOff val="40000"/>
                  </a:schemeClr>
                </a:solidFill>
                <a:latin typeface="Algerian" panose="04020705040A02060702" pitchFamily="82" charset="0"/>
                <a:cs typeface="Aharoni" panose="02010803020104030203" pitchFamily="2" charset="-79"/>
              </a:rPr>
              <a:t>F</a:t>
            </a:r>
            <a:r>
              <a:rPr lang="en-US" sz="2000" dirty="0" err="1" smtClean="0">
                <a:solidFill>
                  <a:schemeClr val="accent6">
                    <a:lumMod val="60000"/>
                    <a:lumOff val="40000"/>
                  </a:schemeClr>
                </a:solidFill>
                <a:latin typeface="Algerian" panose="04020705040A02060702" pitchFamily="82" charset="0"/>
                <a:cs typeface="Aharoni" panose="02010803020104030203" pitchFamily="2" charset="-79"/>
              </a:rPr>
              <a:t>avel</a:t>
            </a:r>
            <a:r>
              <a:rPr lang="en-US" sz="2000" dirty="0" smtClean="0">
                <a:solidFill>
                  <a:schemeClr val="accent6">
                    <a:lumMod val="60000"/>
                    <a:lumOff val="40000"/>
                  </a:schemeClr>
                </a:solidFill>
                <a:latin typeface="Algerian" panose="04020705040A02060702" pitchFamily="82" charset="0"/>
                <a:cs typeface="Aharoni" panose="02010803020104030203" pitchFamily="2" charset="-79"/>
              </a:rPr>
              <a:t> </a:t>
            </a:r>
            <a:r>
              <a:rPr lang="en-US" sz="2000" dirty="0">
                <a:solidFill>
                  <a:schemeClr val="accent6">
                    <a:lumMod val="60000"/>
                    <a:lumOff val="40000"/>
                  </a:schemeClr>
                </a:solidFill>
                <a:latin typeface="Algerian" panose="04020705040A02060702" pitchFamily="82" charset="0"/>
                <a:cs typeface="Aharoni" panose="02010803020104030203" pitchFamily="2" charset="-79"/>
              </a:rPr>
              <a:t>to different areas without having to lock ourselves for days. All our front-liners has been fighting day and night risking their lives helping those who have been admitted to the hospital and al we could do to help them is stay indoors and follow the instruction they have given to us to flatten the curve. </a:t>
            </a:r>
            <a:r>
              <a:rPr lang="en-US" sz="2200" dirty="0">
                <a:solidFill>
                  <a:schemeClr val="accent6">
                    <a:lumMod val="60000"/>
                    <a:lumOff val="40000"/>
                  </a:schemeClr>
                </a:solidFill>
                <a:latin typeface="Algerian" panose="04020705040A02060702" pitchFamily="82" charset="0"/>
                <a:cs typeface="Aharoni" panose="02010803020104030203" pitchFamily="2" charset="-79"/>
              </a:rPr>
              <a:t/>
            </a:r>
            <a:br>
              <a:rPr lang="en-US" sz="2200" dirty="0">
                <a:solidFill>
                  <a:schemeClr val="accent6">
                    <a:lumMod val="60000"/>
                    <a:lumOff val="40000"/>
                  </a:schemeClr>
                </a:solidFill>
                <a:latin typeface="Algerian" panose="04020705040A02060702" pitchFamily="82" charset="0"/>
                <a:cs typeface="Aharoni" panose="02010803020104030203" pitchFamily="2" charset="-79"/>
              </a:rPr>
            </a:br>
            <a:r>
              <a:rPr lang="en-US" sz="1600" dirty="0"/>
              <a:t/>
            </a:r>
            <a:br>
              <a:rPr lang="en-US" sz="1600" dirty="0"/>
            </a:br>
            <a:r>
              <a:rPr lang="en-US" sz="1600" dirty="0"/>
              <a:t/>
            </a:r>
            <a:br>
              <a:rPr lang="en-US" sz="1600" dirty="0"/>
            </a:br>
            <a:r>
              <a:rPr lang="en-US" dirty="0"/>
              <a:t/>
            </a:r>
            <a:br>
              <a:rPr lang="en-US" dirty="0"/>
            </a:br>
            <a:endParaRPr lang="fil-PH" dirty="0"/>
          </a:p>
        </p:txBody>
      </p:sp>
    </p:spTree>
    <p:extLst>
      <p:ext uri="{BB962C8B-B14F-4D97-AF65-F5344CB8AC3E}">
        <p14:creationId xmlns:p14="http://schemas.microsoft.com/office/powerpoint/2010/main" val="1081338609"/>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774542" cy="137375"/>
          </a:xfrm>
        </p:spPr>
        <p:txBody>
          <a:bodyPr>
            <a:normAutofit fontScale="90000"/>
          </a:bodyPr>
          <a:lstStyle/>
          <a:p>
            <a:r>
              <a:rPr lang="en-US" dirty="0" smtClean="0">
                <a:latin typeface="Blackadder ITC" panose="04020505051007020D02" pitchFamily="82" charset="0"/>
              </a:rPr>
              <a:t>Solutions:</a:t>
            </a:r>
            <a:endParaRPr lang="fil-PH" dirty="0">
              <a:latin typeface="Blackadder ITC" panose="04020505051007020D02" pitchFamily="82" charset="0"/>
            </a:endParaRPr>
          </a:p>
        </p:txBody>
      </p:sp>
      <p:sp>
        <p:nvSpPr>
          <p:cNvPr id="8" name="Text Placeholder 7"/>
          <p:cNvSpPr>
            <a:spLocks noGrp="1"/>
          </p:cNvSpPr>
          <p:nvPr>
            <p:ph type="body" idx="1"/>
          </p:nvPr>
        </p:nvSpPr>
        <p:spPr>
          <a:xfrm>
            <a:off x="1712890" y="1796577"/>
            <a:ext cx="4381522" cy="1446685"/>
          </a:xfrm>
        </p:spPr>
        <p:txBody>
          <a:bodyPr/>
          <a:lstStyle/>
          <a:p>
            <a:r>
              <a:rPr lang="en-US" dirty="0" smtClean="0">
                <a:latin typeface="AngsanaUPC" panose="02020603050405020304" pitchFamily="18" charset="-34"/>
                <a:cs typeface="AngsanaUPC" panose="02020603050405020304" pitchFamily="18" charset="-34"/>
              </a:rPr>
              <a:t>-Always remember  to follow these tips and you should be well-determined</a:t>
            </a:r>
          </a:p>
          <a:p>
            <a:r>
              <a:rPr lang="en-US" dirty="0">
                <a:latin typeface="AngsanaUPC" panose="02020603050405020304" pitchFamily="18" charset="-34"/>
                <a:cs typeface="AngsanaUPC" panose="02020603050405020304" pitchFamily="18" charset="-34"/>
              </a:rPr>
              <a:t>-</a:t>
            </a:r>
            <a:r>
              <a:rPr lang="en-US" dirty="0" smtClean="0">
                <a:latin typeface="AngsanaUPC" panose="02020603050405020304" pitchFamily="18" charset="-34"/>
                <a:cs typeface="AngsanaUPC" panose="02020603050405020304" pitchFamily="18" charset="-34"/>
              </a:rPr>
              <a:t>Secure the safety of your family and always disinfect yourself</a:t>
            </a:r>
            <a:endParaRPr lang="fil-PH" dirty="0">
              <a:latin typeface="AngsanaUPC" panose="02020603050405020304" pitchFamily="18" charset="-34"/>
              <a:cs typeface="AngsanaUPC" panose="02020603050405020304" pitchFamily="18" charset="-34"/>
            </a:endParaRPr>
          </a:p>
        </p:txBody>
      </p:sp>
      <p:pic>
        <p:nvPicPr>
          <p:cNvPr id="12" name="Content Placeholder 11"/>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29280" y="3378728"/>
            <a:ext cx="4529665" cy="2547937"/>
          </a:xfrm>
        </p:spPr>
      </p:pic>
      <p:sp>
        <p:nvSpPr>
          <p:cNvPr id="10" name="Text Placeholder 9"/>
          <p:cNvSpPr>
            <a:spLocks noGrp="1"/>
          </p:cNvSpPr>
          <p:nvPr>
            <p:ph type="body" sz="quarter" idx="3"/>
          </p:nvPr>
        </p:nvSpPr>
        <p:spPr/>
        <p:txBody>
          <a:bodyPr/>
          <a:lstStyle/>
          <a:p>
            <a:r>
              <a:rPr lang="en-US" dirty="0" err="1" smtClean="0">
                <a:latin typeface="AngsanaUPC" panose="02020603050405020304" pitchFamily="18" charset="-34"/>
                <a:cs typeface="AngsanaUPC" panose="02020603050405020304" pitchFamily="18" charset="-34"/>
              </a:rPr>
              <a:t>Source:The</a:t>
            </a:r>
            <a:r>
              <a:rPr lang="en-US" dirty="0" smtClean="0">
                <a:latin typeface="AngsanaUPC" panose="02020603050405020304" pitchFamily="18" charset="-34"/>
                <a:cs typeface="AngsanaUPC" panose="02020603050405020304" pitchFamily="18" charset="-34"/>
              </a:rPr>
              <a:t> Center for rural health development and us food and drug administration</a:t>
            </a:r>
            <a:endParaRPr lang="fil-PH" dirty="0">
              <a:latin typeface="AngsanaUPC" panose="02020603050405020304" pitchFamily="18" charset="-34"/>
              <a:cs typeface="AngsanaUPC" panose="02020603050405020304" pitchFamily="18" charset="-34"/>
            </a:endParaRPr>
          </a:p>
        </p:txBody>
      </p:sp>
      <p:pic>
        <p:nvPicPr>
          <p:cNvPr id="13" name="Content Placeholder 12"/>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443133" y="3513719"/>
            <a:ext cx="4413756" cy="2547937"/>
          </a:xfrm>
        </p:spPr>
      </p:pic>
    </p:spTree>
    <p:extLst>
      <p:ext uri="{BB962C8B-B14F-4D97-AF65-F5344CB8AC3E}">
        <p14:creationId xmlns:p14="http://schemas.microsoft.com/office/powerpoint/2010/main" val="1986968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40000"/>
                    <a:lumOff val="60000"/>
                  </a:schemeClr>
                </a:solidFill>
                <a:latin typeface="Aharoni" panose="02010803020104030203" pitchFamily="2" charset="-79"/>
                <a:cs typeface="Aharoni" panose="02010803020104030203" pitchFamily="2" charset="-79"/>
              </a:rPr>
              <a:t>Three objectives:</a:t>
            </a:r>
            <a:endParaRPr lang="fil-PH" dirty="0">
              <a:solidFill>
                <a:schemeClr val="bg2">
                  <a:lumMod val="40000"/>
                  <a:lumOff val="60000"/>
                </a:schemeClr>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lstStyle/>
          <a:p>
            <a:r>
              <a:rPr lang="en-US" dirty="0">
                <a:solidFill>
                  <a:schemeClr val="accent4">
                    <a:lumMod val="50000"/>
                  </a:schemeClr>
                </a:solidFill>
                <a:latin typeface="Forte" panose="03060902040502070203" pitchFamily="66" charset="0"/>
              </a:rPr>
              <a:t>To ensure early identification of cases among students and staff in order to conduct contact tracing and initiate prevention and control measures, thereby reducing further transmission.</a:t>
            </a:r>
          </a:p>
          <a:p>
            <a:r>
              <a:rPr lang="en-US" dirty="0">
                <a:solidFill>
                  <a:schemeClr val="accent4">
                    <a:lumMod val="50000"/>
                  </a:schemeClr>
                </a:solidFill>
                <a:latin typeface="Forte" panose="03060902040502070203" pitchFamily="66" charset="0"/>
              </a:rPr>
              <a:t>To identify infection in students and staff at high risk of developing severe disease due to underlying conditions.</a:t>
            </a:r>
          </a:p>
          <a:p>
            <a:r>
              <a:rPr lang="en-US" dirty="0">
                <a:solidFill>
                  <a:schemeClr val="accent4">
                    <a:lumMod val="50000"/>
                  </a:schemeClr>
                </a:solidFill>
                <a:latin typeface="Forte" panose="03060902040502070203" pitchFamily="66" charset="0"/>
              </a:rPr>
              <a:t>To support investigations and studies concerning the role of children in the transmission of COVID-19</a:t>
            </a:r>
            <a:r>
              <a:rPr lang="en-US" dirty="0">
                <a:latin typeface="Forte" panose="03060902040502070203" pitchFamily="66" charset="0"/>
              </a:rPr>
              <a:t>.</a:t>
            </a:r>
            <a:endParaRPr lang="fil-PH" dirty="0">
              <a:latin typeface="Forte" panose="03060902040502070203"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1800" y="157744"/>
            <a:ext cx="3632961" cy="2808711"/>
          </a:xfrm>
          <a:prstGeom prst="rect">
            <a:avLst/>
          </a:prstGeom>
        </p:spPr>
      </p:pic>
    </p:spTree>
    <p:extLst>
      <p:ext uri="{BB962C8B-B14F-4D97-AF65-F5344CB8AC3E}">
        <p14:creationId xmlns:p14="http://schemas.microsoft.com/office/powerpoint/2010/main" val="388810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Prayer and acknowledgments</a:t>
            </a:r>
            <a:endParaRPr lang="fil-PH" dirty="0">
              <a:latin typeface="Algerian" panose="04020705040A02060702" pitchFamily="82" charset="0"/>
            </a:endParaRPr>
          </a:p>
        </p:txBody>
      </p:sp>
      <p:sp>
        <p:nvSpPr>
          <p:cNvPr id="3" name="Content Placeholder 2"/>
          <p:cNvSpPr>
            <a:spLocks noGrp="1"/>
          </p:cNvSpPr>
          <p:nvPr>
            <p:ph idx="1"/>
          </p:nvPr>
        </p:nvSpPr>
        <p:spPr>
          <a:xfrm>
            <a:off x="1043188" y="2293513"/>
            <a:ext cx="9453094" cy="3064098"/>
          </a:xfrm>
        </p:spPr>
        <p:txBody>
          <a:bodyPr>
            <a:normAutofit/>
          </a:bodyPr>
          <a:lstStyle/>
          <a:p>
            <a:r>
              <a:rPr lang="en-US" sz="1400" dirty="0">
                <a:latin typeface="Cooper Black" panose="0208090404030B020404" pitchFamily="18" charset="0"/>
              </a:rPr>
              <a:t>First and foremost, I would like to praise and thank God, the almighty, who has granted countless blessing, knowledge, and opportunity to the group, so that I have been finally able to accomplish the performance task . Apart from the efforts of me, the success of this performance task depends largely on the encouragement and guidelines of many others. I take this opportunity to express my gratitude to the people who have been instrumental in the successful completion of this performance task</a:t>
            </a:r>
          </a:p>
          <a:p>
            <a:r>
              <a:rPr lang="en-US" sz="1400" dirty="0">
                <a:latin typeface="Cooper Black" panose="0208090404030B020404" pitchFamily="18" charset="0"/>
              </a:rPr>
              <a:t>The group  hardly knows where to start expressing the gratitude but for sure the gratitude goes to all those who have assisted her in the process of completing this performance task It would be impossible to list all names but several people deserve her sincere and special thanks. I would like to congratulate Gail </a:t>
            </a:r>
            <a:r>
              <a:rPr lang="en-US" sz="1400" dirty="0" err="1">
                <a:latin typeface="Cooper Black" panose="0208090404030B020404" pitchFamily="18" charset="0"/>
              </a:rPr>
              <a:t>Calvo,Art</a:t>
            </a:r>
            <a:r>
              <a:rPr lang="en-US" sz="1400" dirty="0">
                <a:latin typeface="Cooper Black" panose="0208090404030B020404" pitchFamily="18" charset="0"/>
              </a:rPr>
              <a:t> Calderon and hyacinth </a:t>
            </a:r>
            <a:r>
              <a:rPr lang="en-US" sz="1400" dirty="0" err="1">
                <a:latin typeface="Cooper Black" panose="0208090404030B020404" pitchFamily="18" charset="0"/>
              </a:rPr>
              <a:t>Ellano</a:t>
            </a:r>
            <a:r>
              <a:rPr lang="en-US" sz="1400" dirty="0">
                <a:latin typeface="Cooper Black" panose="0208090404030B020404" pitchFamily="18" charset="0"/>
              </a:rPr>
              <a:t> for the contributions and teamwork congratulations to us and may god bless us all in Jesus name we pray Amen.</a:t>
            </a:r>
            <a:endParaRPr lang="fil-PH" sz="1400" dirty="0">
              <a:latin typeface="Cooper Black" panose="0208090404030B020404" pitchFamily="18" charset="0"/>
            </a:endParaRPr>
          </a:p>
        </p:txBody>
      </p:sp>
    </p:spTree>
    <p:extLst>
      <p:ext uri="{BB962C8B-B14F-4D97-AF65-F5344CB8AC3E}">
        <p14:creationId xmlns:p14="http://schemas.microsoft.com/office/powerpoint/2010/main" val="170865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14" presetClass="exit" presetSubtype="10" fill="hold" nodeType="withEffect">
                                  <p:stCondLst>
                                    <p:cond delay="0"/>
                                  </p:stCondLst>
                                  <p:childTnLst>
                                    <p:animEffect transition="out" filter="randombar(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fil-PH" dirty="0"/>
          </a:p>
        </p:txBody>
      </p:sp>
      <p:sp>
        <p:nvSpPr>
          <p:cNvPr id="3" name="Content Placeholder 2"/>
          <p:cNvSpPr>
            <a:spLocks noGrp="1"/>
          </p:cNvSpPr>
          <p:nvPr>
            <p:ph idx="1"/>
          </p:nvPr>
        </p:nvSpPr>
        <p:spPr/>
        <p:txBody>
          <a:bodyPr/>
          <a:lstStyle/>
          <a:p>
            <a:r>
              <a:rPr lang="en-US" dirty="0" smtClean="0"/>
              <a:t>I would like to thank my members for helping me with this </a:t>
            </a:r>
            <a:r>
              <a:rPr lang="en-US" dirty="0" err="1" smtClean="0"/>
              <a:t>proposal,its</a:t>
            </a:r>
            <a:r>
              <a:rPr lang="en-US" dirty="0" smtClean="0"/>
              <a:t> been hard but we keep going on and we </a:t>
            </a:r>
            <a:r>
              <a:rPr lang="en-US" dirty="0" err="1" smtClean="0"/>
              <a:t>convice</a:t>
            </a:r>
            <a:r>
              <a:rPr lang="en-US" dirty="0" smtClean="0"/>
              <a:t> to each other and as the </a:t>
            </a:r>
            <a:r>
              <a:rPr lang="en-US" dirty="0" err="1" smtClean="0"/>
              <a:t>leader,im</a:t>
            </a:r>
            <a:r>
              <a:rPr lang="en-US" dirty="0" smtClean="0"/>
              <a:t> assigning their parts so that the proposal will end in the right </a:t>
            </a:r>
            <a:r>
              <a:rPr lang="en-US" dirty="0" err="1" smtClean="0"/>
              <a:t>time.I</a:t>
            </a:r>
            <a:r>
              <a:rPr lang="en-US" dirty="0" smtClean="0"/>
              <a:t> would like to thank myself for working hard as a leader and I hope all of us will never give up because there is nothing that comes up when you give </a:t>
            </a:r>
            <a:r>
              <a:rPr lang="en-US" dirty="0" err="1" smtClean="0"/>
              <a:t>up,but</a:t>
            </a:r>
            <a:r>
              <a:rPr lang="en-US" dirty="0" smtClean="0"/>
              <a:t> if you are keep on </a:t>
            </a:r>
            <a:r>
              <a:rPr lang="en-US" dirty="0" err="1" smtClean="0"/>
              <a:t>trying,the</a:t>
            </a:r>
            <a:r>
              <a:rPr lang="en-US" dirty="0" smtClean="0"/>
              <a:t> results </a:t>
            </a:r>
            <a:r>
              <a:rPr lang="en-US" dirty="0" err="1" smtClean="0"/>
              <a:t>wil</a:t>
            </a:r>
            <a:r>
              <a:rPr lang="en-US" dirty="0" smtClean="0"/>
              <a:t> come up as  a </a:t>
            </a:r>
            <a:r>
              <a:rPr lang="en-US" dirty="0" err="1" smtClean="0"/>
              <a:t>blessing.I</a:t>
            </a:r>
            <a:r>
              <a:rPr lang="en-US" dirty="0" smtClean="0"/>
              <a:t> would like to thank sir </a:t>
            </a:r>
            <a:r>
              <a:rPr lang="en-US" dirty="0" err="1" smtClean="0"/>
              <a:t>rainheart</a:t>
            </a:r>
            <a:r>
              <a:rPr lang="en-US" dirty="0" smtClean="0"/>
              <a:t> for teaching us in </a:t>
            </a:r>
            <a:r>
              <a:rPr lang="en-US" dirty="0" err="1" smtClean="0"/>
              <a:t>cle</a:t>
            </a:r>
            <a:r>
              <a:rPr lang="en-US" dirty="0" smtClean="0"/>
              <a:t> </a:t>
            </a:r>
            <a:r>
              <a:rPr lang="en-US" dirty="0" err="1" smtClean="0"/>
              <a:t>class,we</a:t>
            </a:r>
            <a:r>
              <a:rPr lang="en-US" dirty="0" smtClean="0"/>
              <a:t> learned a lot from him and all of us understand his lesson very well.</a:t>
            </a:r>
            <a:endParaRPr lang="fil-PH" dirty="0"/>
          </a:p>
        </p:txBody>
      </p:sp>
    </p:spTree>
    <p:extLst>
      <p:ext uri="{BB962C8B-B14F-4D97-AF65-F5344CB8AC3E}">
        <p14:creationId xmlns:p14="http://schemas.microsoft.com/office/powerpoint/2010/main" val="161785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you!:DDD</a:t>
            </a:r>
            <a:endParaRPr lang="fil-PH" dirty="0"/>
          </a:p>
        </p:txBody>
      </p:sp>
      <p:sp>
        <p:nvSpPr>
          <p:cNvPr id="3" name="Content Placeholder 2"/>
          <p:cNvSpPr>
            <a:spLocks noGrp="1"/>
          </p:cNvSpPr>
          <p:nvPr>
            <p:ph idx="1"/>
          </p:nvPr>
        </p:nvSpPr>
        <p:spPr/>
        <p:txBody>
          <a:bodyPr/>
          <a:lstStyle/>
          <a:p>
            <a:r>
              <a:rPr lang="en-US" dirty="0" smtClean="0"/>
              <a:t>Proposal by group 6:Leader:Gail </a:t>
            </a:r>
            <a:r>
              <a:rPr lang="en-US" dirty="0" err="1" smtClean="0"/>
              <a:t>calvo</a:t>
            </a:r>
            <a:endParaRPr lang="en-US" dirty="0" smtClean="0"/>
          </a:p>
          <a:p>
            <a:endParaRPr lang="fil-PH" dirty="0"/>
          </a:p>
        </p:txBody>
      </p:sp>
      <p:pic>
        <p:nvPicPr>
          <p:cNvPr id="4" name="Picture 3"/>
          <p:cNvPicPr>
            <a:picLocks noChangeAspect="1"/>
          </p:cNvPicPr>
          <p:nvPr/>
        </p:nvPicPr>
        <p:blipFill>
          <a:blip r:embed="rId2"/>
          <a:stretch>
            <a:fillRect/>
          </a:stretch>
        </p:blipFill>
        <p:spPr>
          <a:xfrm>
            <a:off x="1085644" y="4376613"/>
            <a:ext cx="2304206" cy="2310607"/>
          </a:xfrm>
          <a:prstGeom prst="rect">
            <a:avLst/>
          </a:prstGeom>
        </p:spPr>
      </p:pic>
      <p:pic>
        <p:nvPicPr>
          <p:cNvPr id="5" name="Picture 4"/>
          <p:cNvPicPr>
            <a:picLocks noChangeAspect="1"/>
          </p:cNvPicPr>
          <p:nvPr/>
        </p:nvPicPr>
        <p:blipFill>
          <a:blip r:embed="rId3"/>
          <a:stretch>
            <a:fillRect/>
          </a:stretch>
        </p:blipFill>
        <p:spPr>
          <a:xfrm>
            <a:off x="3879273" y="4229099"/>
            <a:ext cx="1562099" cy="2458121"/>
          </a:xfrm>
          <a:prstGeom prst="rect">
            <a:avLst/>
          </a:prstGeom>
        </p:spPr>
      </p:pic>
      <p:pic>
        <p:nvPicPr>
          <p:cNvPr id="6" name="Picture 5"/>
          <p:cNvPicPr>
            <a:picLocks noChangeAspect="1"/>
          </p:cNvPicPr>
          <p:nvPr/>
        </p:nvPicPr>
        <p:blipFill>
          <a:blip r:embed="rId4"/>
          <a:stretch>
            <a:fillRect/>
          </a:stretch>
        </p:blipFill>
        <p:spPr>
          <a:xfrm>
            <a:off x="6127710" y="4376613"/>
            <a:ext cx="2418445" cy="2401650"/>
          </a:xfrm>
          <a:prstGeom prst="rect">
            <a:avLst/>
          </a:prstGeom>
        </p:spPr>
      </p:pic>
      <p:pic>
        <p:nvPicPr>
          <p:cNvPr id="7" name="Picture 6"/>
          <p:cNvPicPr>
            <a:picLocks noChangeAspect="1"/>
          </p:cNvPicPr>
          <p:nvPr/>
        </p:nvPicPr>
        <p:blipFill>
          <a:blip r:embed="rId5"/>
          <a:stretch>
            <a:fillRect/>
          </a:stretch>
        </p:blipFill>
        <p:spPr>
          <a:xfrm>
            <a:off x="9367219" y="4320690"/>
            <a:ext cx="2366530" cy="2366530"/>
          </a:xfrm>
          <a:prstGeom prst="rect">
            <a:avLst/>
          </a:prstGeom>
        </p:spPr>
      </p:pic>
    </p:spTree>
    <p:extLst>
      <p:ext uri="{BB962C8B-B14F-4D97-AF65-F5344CB8AC3E}">
        <p14:creationId xmlns:p14="http://schemas.microsoft.com/office/powerpoint/2010/main" val="26482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826</TotalTime>
  <Words>422</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Aharoni</vt:lpstr>
      <vt:lpstr>Algerian</vt:lpstr>
      <vt:lpstr>AngsanaUPC</vt:lpstr>
      <vt:lpstr>Arial</vt:lpstr>
      <vt:lpstr>Baskerville Old Face</vt:lpstr>
      <vt:lpstr>Blackadder ITC</vt:lpstr>
      <vt:lpstr>Century Gothic</vt:lpstr>
      <vt:lpstr>Cooper Black</vt:lpstr>
      <vt:lpstr>Forte</vt:lpstr>
      <vt:lpstr>Mesh</vt:lpstr>
      <vt:lpstr>Pandemic:The Journey to new normal</vt:lpstr>
      <vt:lpstr>Scaffold 3:</vt:lpstr>
      <vt:lpstr>Significance of the project:  for the past  whole years we have been plagued by a virus and are now under a worldwide lock down. In the beginning we have been fearing for the dangers of this unknown virus that was brought unto our country, not knowing what to do but panic when we started seeing people die from the sickness accumulated from others. This Pandemic has greatly changed our lives these past few years and we have even started to adapt to the new normal. Even though the pandemic has brought a lot of despair around us it also has some good sides to it, like spending more time with family, and yes it was rough at first but soon everyone started to accept that this is what they’d have to live with until a cure was found. We have also started to learn multiple new skills and hobbies we never thought we’d be able to pull off. But still people  yearn for their old lives, being able to go out with friends, enjoy the large events without having to worry about any sickness and, being able to trFavel to different areas without having to lock ourselves for days. All our front-liners has been fighting day and night risking their lives helping those who have been admitted to the hospital and al we could do to help them is stay indoors and follow the instruction they have given to us to flatten the curve.     </vt:lpstr>
      <vt:lpstr>Solutions:</vt:lpstr>
      <vt:lpstr>Three objectives:</vt:lpstr>
      <vt:lpstr>Prayer and acknowledgments</vt:lpstr>
      <vt:lpstr>Acknowledgements:</vt:lpstr>
      <vt:lpstr>Thank you!:DDD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dc:creator>
  <cp:lastModifiedBy>MEDI</cp:lastModifiedBy>
  <cp:revision>10</cp:revision>
  <dcterms:created xsi:type="dcterms:W3CDTF">2022-03-02T16:10:20Z</dcterms:created>
  <dcterms:modified xsi:type="dcterms:W3CDTF">2022-03-06T16:13:52Z</dcterms:modified>
</cp:coreProperties>
</file>