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Encode Sans Semi Condense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FEBD38-C58A-4784-84CF-A6A3E9F346F4}">
  <a:tblStyle styleId="{D6FEBD38-C58A-4784-84CF-A6A3E9F346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ncodeSansSemiCondensed-bold.fntdata"/><Relationship Id="rId14" Type="http://schemas.openxmlformats.org/officeDocument/2006/relationships/slide" Target="slides/slide9.xml"/><Relationship Id="rId36" Type="http://schemas.openxmlformats.org/officeDocument/2006/relationships/font" Target="fonts/EncodeSansSemiCondense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fe33d86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fe33d86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cf06dd04a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cf06dd04a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d2c54d84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d2c54d84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cf06dd04a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cf06dd04a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cf06dd04a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cf06dd04a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cf06dd04a_5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cf06dd04a_5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cf06dd04a_5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cf06dd04a_5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d2c54d84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d2c54d84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cf06dd04a_5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cf06dd04a_5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cf06dd04a_5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cf06dd04a_5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665d9e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f665d9e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cf06dd04a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dcf06dd04a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cf06dd04a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cf06dd04a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cf06dd04a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cf06dd04a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cf06dd04a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cf06dd04a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cf06dd04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cf06dd04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9fe33d86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9fe33d86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cf06dd04a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cf06dd04a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cf06dd04a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cf06dd04a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cf06dd04a_2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cf06dd04a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cf06dd04a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dcf06dd04a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e33d863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e33d863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f665d9e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f665d9e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cf628302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cf628302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cf62830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cf62830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fe33d86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fe33d86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d2c54d8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d2c54d8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f628302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cf628302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cf628302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cf628302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hasCustomPrompt="1" idx="2" type="title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subTitle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5" type="subTitle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6" type="subTitle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7" type="title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2700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2" type="subTitle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3" type="subTitle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4" type="subTitle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5" type="subTitle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6" type="subTitle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 2">
  <p:cSld name="CUSTOM_6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520925" y="336975"/>
            <a:ext cx="4896900" cy="44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512200" y="767200"/>
            <a:ext cx="2363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3512200" y="1211450"/>
            <a:ext cx="2363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3" type="subTitle"/>
          </p:nvPr>
        </p:nvSpPr>
        <p:spPr>
          <a:xfrm>
            <a:off x="3512200" y="3457519"/>
            <a:ext cx="2363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512200" y="3904850"/>
            <a:ext cx="2363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5" type="subTitle"/>
          </p:nvPr>
        </p:nvSpPr>
        <p:spPr>
          <a:xfrm>
            <a:off x="3512200" y="2117472"/>
            <a:ext cx="2363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3512200" y="2564900"/>
            <a:ext cx="2363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7" type="subTitle"/>
          </p:nvPr>
        </p:nvSpPr>
        <p:spPr>
          <a:xfrm>
            <a:off x="6231589" y="767200"/>
            <a:ext cx="2362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8" type="subTitle"/>
          </p:nvPr>
        </p:nvSpPr>
        <p:spPr>
          <a:xfrm>
            <a:off x="6230275" y="1211450"/>
            <a:ext cx="2361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9" type="subTitle"/>
          </p:nvPr>
        </p:nvSpPr>
        <p:spPr>
          <a:xfrm>
            <a:off x="6230276" y="3457519"/>
            <a:ext cx="2362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3" type="subTitle"/>
          </p:nvPr>
        </p:nvSpPr>
        <p:spPr>
          <a:xfrm>
            <a:off x="6230275" y="3904850"/>
            <a:ext cx="2361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4" type="subTitle"/>
          </p:nvPr>
        </p:nvSpPr>
        <p:spPr>
          <a:xfrm>
            <a:off x="6231584" y="2117472"/>
            <a:ext cx="2362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5" type="subTitle"/>
          </p:nvPr>
        </p:nvSpPr>
        <p:spPr>
          <a:xfrm>
            <a:off x="6231580" y="2564900"/>
            <a:ext cx="2361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629875" y="1712250"/>
            <a:ext cx="19386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3529375" y="121302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subTitle"/>
          </p:nvPr>
        </p:nvSpPr>
        <p:spPr>
          <a:xfrm>
            <a:off x="3529375" y="1657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subTitle"/>
          </p:nvPr>
        </p:nvSpPr>
        <p:spPr>
          <a:xfrm>
            <a:off x="3529375" y="364897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4" type="subTitle"/>
          </p:nvPr>
        </p:nvSpPr>
        <p:spPr>
          <a:xfrm>
            <a:off x="3529375" y="4093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5" type="subTitle"/>
          </p:nvPr>
        </p:nvSpPr>
        <p:spPr>
          <a:xfrm>
            <a:off x="6279511" y="121302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6" type="subTitle"/>
          </p:nvPr>
        </p:nvSpPr>
        <p:spPr>
          <a:xfrm>
            <a:off x="6278200" y="1657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7" type="subTitle"/>
          </p:nvPr>
        </p:nvSpPr>
        <p:spPr>
          <a:xfrm>
            <a:off x="6279500" y="364897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8" type="subTitle"/>
          </p:nvPr>
        </p:nvSpPr>
        <p:spPr>
          <a:xfrm>
            <a:off x="6278200" y="4093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629875" y="1712275"/>
            <a:ext cx="17199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5142950" y="569900"/>
            <a:ext cx="24069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subTitle"/>
          </p:nvPr>
        </p:nvSpPr>
        <p:spPr>
          <a:xfrm>
            <a:off x="5142950" y="1014156"/>
            <a:ext cx="2409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3" type="subTitle"/>
          </p:nvPr>
        </p:nvSpPr>
        <p:spPr>
          <a:xfrm>
            <a:off x="5142950" y="3470494"/>
            <a:ext cx="24069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4" type="subTitle"/>
          </p:nvPr>
        </p:nvSpPr>
        <p:spPr>
          <a:xfrm>
            <a:off x="5142950" y="3914800"/>
            <a:ext cx="2409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5" type="subTitle"/>
          </p:nvPr>
        </p:nvSpPr>
        <p:spPr>
          <a:xfrm>
            <a:off x="5142950" y="2024610"/>
            <a:ext cx="24069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6" type="subTitle"/>
          </p:nvPr>
        </p:nvSpPr>
        <p:spPr>
          <a:xfrm>
            <a:off x="5142950" y="2468891"/>
            <a:ext cx="2409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0"/>
          <p:cNvSpPr/>
          <p:nvPr/>
        </p:nvSpPr>
        <p:spPr>
          <a:xfrm flipH="1" rot="10800000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hasCustomPrompt="1" type="title"/>
          </p:nvPr>
        </p:nvSpPr>
        <p:spPr>
          <a:xfrm>
            <a:off x="3520150" y="672237"/>
            <a:ext cx="3228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520150" y="1174325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hasCustomPrompt="1" idx="2" type="title"/>
          </p:nvPr>
        </p:nvSpPr>
        <p:spPr>
          <a:xfrm>
            <a:off x="3520150" y="2140775"/>
            <a:ext cx="3228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/>
          <p:nvPr>
            <p:ph idx="3" type="subTitle"/>
          </p:nvPr>
        </p:nvSpPr>
        <p:spPr>
          <a:xfrm>
            <a:off x="3520150" y="2639800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4" type="title"/>
          </p:nvPr>
        </p:nvSpPr>
        <p:spPr>
          <a:xfrm>
            <a:off x="3520150" y="3609845"/>
            <a:ext cx="3228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5" type="subTitle"/>
          </p:nvPr>
        </p:nvSpPr>
        <p:spPr>
          <a:xfrm>
            <a:off x="3520150" y="4105205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6" type="title"/>
          </p:nvPr>
        </p:nvSpPr>
        <p:spPr>
          <a:xfrm>
            <a:off x="629875" y="1712300"/>
            <a:ext cx="21159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 flipH="1" rot="10800000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2" type="subTitle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513650" y="1978784"/>
            <a:ext cx="49044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2" type="subTitle"/>
          </p:nvPr>
        </p:nvSpPr>
        <p:spPr>
          <a:xfrm>
            <a:off x="3513650" y="1532975"/>
            <a:ext cx="4404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 flipH="1" rot="10800000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25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None/>
            </a:pP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 rot="10800000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 rot="10800000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 rot="10800000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629875" y="1466825"/>
            <a:ext cx="2115900" cy="22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6.png"/><Relationship Id="rId6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INVESTMENTS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 SUMMARY</a:t>
            </a:r>
            <a:endParaRPr sz="3500"/>
          </a:p>
        </p:txBody>
      </p:sp>
      <p:grpSp>
        <p:nvGrpSpPr>
          <p:cNvPr id="165" name="Google Shape;165;p26"/>
          <p:cNvGrpSpPr/>
          <p:nvPr/>
        </p:nvGrpSpPr>
        <p:grpSpPr>
          <a:xfrm>
            <a:off x="4111852" y="3585659"/>
            <a:ext cx="920287" cy="873623"/>
            <a:chOff x="6222125" y="2025975"/>
            <a:chExt cx="499450" cy="474125"/>
          </a:xfrm>
        </p:grpSpPr>
        <p:sp>
          <p:nvSpPr>
            <p:cNvPr id="166" name="Google Shape;166;p26"/>
            <p:cNvSpPr/>
            <p:nvPr/>
          </p:nvSpPr>
          <p:spPr>
            <a:xfrm>
              <a:off x="6222125" y="2025975"/>
              <a:ext cx="499450" cy="474125"/>
            </a:xfrm>
            <a:custGeom>
              <a:rect b="b" l="l" r="r" t="t"/>
              <a:pathLst>
                <a:path extrusionOk="0" h="18965" w="19978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6309175" y="2087825"/>
              <a:ext cx="350425" cy="350425"/>
            </a:xfrm>
            <a:custGeom>
              <a:rect b="b" l="l" r="r" t="t"/>
              <a:pathLst>
                <a:path extrusionOk="0" h="14017" w="14017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431600" y="2142250"/>
              <a:ext cx="105575" cy="241575"/>
            </a:xfrm>
            <a:custGeom>
              <a:rect b="b" l="l" r="r" t="t"/>
              <a:pathLst>
                <a:path extrusionOk="0" h="9663" w="4223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idx="1" type="subTitle"/>
          </p:nvPr>
        </p:nvSpPr>
        <p:spPr>
          <a:xfrm flipH="1">
            <a:off x="789475" y="-34675"/>
            <a:ext cx="408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Risk Diversification</a:t>
            </a:r>
            <a:endParaRPr b="1" sz="4200"/>
          </a:p>
        </p:txBody>
      </p:sp>
      <p:sp>
        <p:nvSpPr>
          <p:cNvPr id="362" name="Google Shape;362;p35"/>
          <p:cNvSpPr txBox="1"/>
          <p:nvPr>
            <p:ph type="title"/>
          </p:nvPr>
        </p:nvSpPr>
        <p:spPr>
          <a:xfrm flipH="1">
            <a:off x="6325975" y="1712250"/>
            <a:ext cx="1041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3</a:t>
            </a:r>
            <a:endParaRPr sz="8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2908400" y="0"/>
            <a:ext cx="6235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 txBox="1"/>
          <p:nvPr>
            <p:ph idx="3" type="title"/>
          </p:nvPr>
        </p:nvSpPr>
        <p:spPr>
          <a:xfrm>
            <a:off x="312200" y="1026450"/>
            <a:ext cx="25794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369" name="Google Shape;369;p36"/>
          <p:cNvSpPr txBox="1"/>
          <p:nvPr>
            <p:ph idx="4294967295" type="subTitle"/>
          </p:nvPr>
        </p:nvSpPr>
        <p:spPr>
          <a:xfrm>
            <a:off x="4515975" y="3101550"/>
            <a:ext cx="4079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Excel Solver With Constraints</a:t>
            </a:r>
            <a:endParaRPr/>
          </a:p>
        </p:txBody>
      </p:sp>
      <p:sp>
        <p:nvSpPr>
          <p:cNvPr id="370" name="Google Shape;370;p36"/>
          <p:cNvSpPr txBox="1"/>
          <p:nvPr>
            <p:ph idx="4294967295" type="subTitle"/>
          </p:nvPr>
        </p:nvSpPr>
        <p:spPr>
          <a:xfrm>
            <a:off x="4515975" y="2800700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Alter Portfolio Weights</a:t>
            </a:r>
            <a:endParaRPr b="1" sz="2000"/>
          </a:p>
        </p:txBody>
      </p:sp>
      <p:sp>
        <p:nvSpPr>
          <p:cNvPr id="371" name="Google Shape;371;p36"/>
          <p:cNvSpPr txBox="1"/>
          <p:nvPr>
            <p:ph idx="4294967295" type="subTitle"/>
          </p:nvPr>
        </p:nvSpPr>
        <p:spPr>
          <a:xfrm>
            <a:off x="4515975" y="2114725"/>
            <a:ext cx="4079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Covariance Matrix </a:t>
            </a:r>
            <a:endParaRPr/>
          </a:p>
        </p:txBody>
      </p:sp>
      <p:sp>
        <p:nvSpPr>
          <p:cNvPr id="372" name="Google Shape;372;p36"/>
          <p:cNvSpPr txBox="1"/>
          <p:nvPr>
            <p:ph idx="4294967295" type="subTitle"/>
          </p:nvPr>
        </p:nvSpPr>
        <p:spPr>
          <a:xfrm>
            <a:off x="4515975" y="1783525"/>
            <a:ext cx="44382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Calculate Variance And Covariance</a:t>
            </a:r>
            <a:endParaRPr b="1" sz="2000"/>
          </a:p>
        </p:txBody>
      </p:sp>
      <p:sp>
        <p:nvSpPr>
          <p:cNvPr id="373" name="Google Shape;373;p36"/>
          <p:cNvSpPr txBox="1"/>
          <p:nvPr>
            <p:ph idx="4294967295" type="subTitle"/>
          </p:nvPr>
        </p:nvSpPr>
        <p:spPr>
          <a:xfrm>
            <a:off x="4515975" y="1097850"/>
            <a:ext cx="4079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Historical Returns </a:t>
            </a:r>
            <a:endParaRPr/>
          </a:p>
        </p:txBody>
      </p:sp>
      <p:sp>
        <p:nvSpPr>
          <p:cNvPr id="374" name="Google Shape;374;p36"/>
          <p:cNvSpPr txBox="1"/>
          <p:nvPr>
            <p:ph idx="4294967295" type="subTitle"/>
          </p:nvPr>
        </p:nvSpPr>
        <p:spPr>
          <a:xfrm>
            <a:off x="4515975" y="771175"/>
            <a:ext cx="3765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Calculate Expected Return</a:t>
            </a:r>
            <a:endParaRPr b="1" sz="2000"/>
          </a:p>
        </p:txBody>
      </p:sp>
      <p:cxnSp>
        <p:nvCxnSpPr>
          <p:cNvPr id="375" name="Google Shape;375;p36"/>
          <p:cNvCxnSpPr>
            <a:stCxn id="376" idx="4"/>
            <a:endCxn id="377" idx="0"/>
          </p:cNvCxnSpPr>
          <p:nvPr/>
        </p:nvCxnSpPr>
        <p:spPr>
          <a:xfrm>
            <a:off x="3892400" y="1249300"/>
            <a:ext cx="0" cy="2424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6"/>
          <p:cNvSpPr/>
          <p:nvPr/>
        </p:nvSpPr>
        <p:spPr>
          <a:xfrm>
            <a:off x="3618950" y="702400"/>
            <a:ext cx="546900" cy="54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78" name="Google Shape;378;p36"/>
          <p:cNvSpPr/>
          <p:nvPr/>
        </p:nvSpPr>
        <p:spPr>
          <a:xfrm>
            <a:off x="3618950" y="1692925"/>
            <a:ext cx="546900" cy="546900"/>
          </a:xfrm>
          <a:prstGeom prst="ellipse">
            <a:avLst/>
          </a:prstGeom>
          <a:solidFill>
            <a:srgbClr val="ACBF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79" name="Google Shape;379;p36"/>
          <p:cNvSpPr/>
          <p:nvPr/>
        </p:nvSpPr>
        <p:spPr>
          <a:xfrm>
            <a:off x="3618950" y="2683450"/>
            <a:ext cx="546900" cy="546900"/>
          </a:xfrm>
          <a:prstGeom prst="ellipse">
            <a:avLst/>
          </a:prstGeom>
          <a:solidFill>
            <a:srgbClr val="6A849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3618950" y="3673975"/>
            <a:ext cx="546900" cy="54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80" name="Google Shape;380;p36"/>
          <p:cNvSpPr txBox="1"/>
          <p:nvPr>
            <p:ph idx="4294967295" type="subTitle"/>
          </p:nvPr>
        </p:nvSpPr>
        <p:spPr>
          <a:xfrm>
            <a:off x="4515975" y="4049800"/>
            <a:ext cx="4079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Markowitz Efficient Portfolio Theory</a:t>
            </a:r>
            <a:endParaRPr/>
          </a:p>
        </p:txBody>
      </p:sp>
      <p:sp>
        <p:nvSpPr>
          <p:cNvPr id="381" name="Google Shape;381;p36"/>
          <p:cNvSpPr txBox="1"/>
          <p:nvPr>
            <p:ph idx="4294967295" type="subTitle"/>
          </p:nvPr>
        </p:nvSpPr>
        <p:spPr>
          <a:xfrm>
            <a:off x="4515975" y="3748950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Maximise Sharpe Ratio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/>
          <p:nvPr/>
        </p:nvSpPr>
        <p:spPr>
          <a:xfrm>
            <a:off x="-79800" y="0"/>
            <a:ext cx="9303600" cy="46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Stock ETFs Covariance Matrix</a:t>
            </a:r>
            <a:endParaRPr b="1" sz="2200">
              <a:solidFill>
                <a:srgbClr val="FFFFFF"/>
              </a:solidFill>
            </a:endParaRPr>
          </a:p>
        </p:txBody>
      </p:sp>
      <p:graphicFrame>
        <p:nvGraphicFramePr>
          <p:cNvPr id="387" name="Google Shape;387;p37"/>
          <p:cNvGraphicFramePr/>
          <p:nvPr/>
        </p:nvGraphicFramePr>
        <p:xfrm>
          <a:off x="356200" y="7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{D6FEBD38-C58A-4784-84CF-A6A3E9F346F4}</a:tableStyleId>
              </a:tblPr>
              <a:tblGrid>
                <a:gridCol w="915300"/>
                <a:gridCol w="947625"/>
                <a:gridCol w="1162975"/>
                <a:gridCol w="1292200"/>
                <a:gridCol w="1152225"/>
                <a:gridCol w="969150"/>
                <a:gridCol w="1033750"/>
                <a:gridCol w="958375"/>
              </a:tblGrid>
              <a:tr h="60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VWO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ENZL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EWA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0.0322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0.0306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0.0302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0.0273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0.0234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0.0339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0.0306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0.0378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0.0315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0.0309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0.0364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0.1707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0.0302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0.0315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0.0296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0.0292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0.0234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0.0341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VWO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0.0273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0.0309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0.0292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0.0393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0.0240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0.0357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0.3293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ENZL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0.0234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0.0234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0.0240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0.0394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0.0328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EWA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0.0339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0.0364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0.0341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0.0357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0.0328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0.0525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0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0.0145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0.0094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4075"/>
            <a:ext cx="4311710" cy="258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510" y="2404075"/>
            <a:ext cx="4309097" cy="258702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8"/>
          <p:cNvSpPr txBox="1"/>
          <p:nvPr/>
        </p:nvSpPr>
        <p:spPr>
          <a:xfrm>
            <a:off x="3188850" y="544775"/>
            <a:ext cx="276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ETF Portfolio Weightings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/>
          </a:blip>
          <a:srcRect b="0" l="8819" r="29505" t="6933"/>
          <a:stretch/>
        </p:blipFill>
        <p:spPr>
          <a:xfrm>
            <a:off x="2336775" y="20100"/>
            <a:ext cx="4470451" cy="38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9"/>
          <p:cNvPicPr preferRelativeResize="0"/>
          <p:nvPr/>
        </p:nvPicPr>
        <p:blipFill rotWithShape="1">
          <a:blip r:embed="rId3">
            <a:alphaModFix/>
          </a:blip>
          <a:srcRect b="30435" l="76663" r="901" t="38203"/>
          <a:stretch/>
        </p:blipFill>
        <p:spPr>
          <a:xfrm>
            <a:off x="6866225" y="1279725"/>
            <a:ext cx="2033802" cy="16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9"/>
          <p:cNvSpPr txBox="1"/>
          <p:nvPr/>
        </p:nvSpPr>
        <p:spPr>
          <a:xfrm>
            <a:off x="898200" y="4331650"/>
            <a:ext cx="734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Portfolio Weights</a:t>
            </a:r>
            <a:endParaRPr sz="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40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-534025" y="2366975"/>
            <a:ext cx="10106076" cy="55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0"/>
          <p:cNvSpPr txBox="1"/>
          <p:nvPr>
            <p:ph type="title"/>
          </p:nvPr>
        </p:nvSpPr>
        <p:spPr>
          <a:xfrm>
            <a:off x="2150250" y="152400"/>
            <a:ext cx="66582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Selection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 Experimental Approach</a:t>
            </a:r>
            <a:endParaRPr sz="3500"/>
          </a:p>
        </p:txBody>
      </p:sp>
      <p:sp>
        <p:nvSpPr>
          <p:cNvPr id="409" name="Google Shape;409;p40"/>
          <p:cNvSpPr/>
          <p:nvPr/>
        </p:nvSpPr>
        <p:spPr>
          <a:xfrm>
            <a:off x="766375" y="461175"/>
            <a:ext cx="1123500" cy="112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</a:t>
            </a:r>
            <a:endParaRPr b="1" sz="44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10" name="Google Shape;410;p40"/>
          <p:cNvSpPr/>
          <p:nvPr/>
        </p:nvSpPr>
        <p:spPr>
          <a:xfrm>
            <a:off x="-755400" y="2068500"/>
            <a:ext cx="10654800" cy="1228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3366525" y="1964400"/>
            <a:ext cx="5442000" cy="104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/>
          <p:nvPr/>
        </p:nvSpPr>
        <p:spPr>
          <a:xfrm>
            <a:off x="2908500" y="0"/>
            <a:ext cx="6235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"/>
          <p:cNvSpPr txBox="1"/>
          <p:nvPr>
            <p:ph idx="3" type="title"/>
          </p:nvPr>
        </p:nvSpPr>
        <p:spPr>
          <a:xfrm>
            <a:off x="-158725" y="881300"/>
            <a:ext cx="3075000" cy="20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1"/>
          <p:cNvSpPr txBox="1"/>
          <p:nvPr>
            <p:ph idx="4294967295" type="subTitle"/>
          </p:nvPr>
        </p:nvSpPr>
        <p:spPr>
          <a:xfrm>
            <a:off x="4240400" y="11391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P/E Ratio</a:t>
            </a:r>
            <a:endParaRPr b="1" sz="1600"/>
          </a:p>
        </p:txBody>
      </p:sp>
      <p:sp>
        <p:nvSpPr>
          <p:cNvPr id="419" name="Google Shape;419;p41"/>
          <p:cNvSpPr txBox="1"/>
          <p:nvPr>
            <p:ph idx="4294967295" type="subTitle"/>
          </p:nvPr>
        </p:nvSpPr>
        <p:spPr>
          <a:xfrm>
            <a:off x="4240375" y="1429575"/>
            <a:ext cx="4186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Comparing The Price Of A Stock Relative To A Similar Stock</a:t>
            </a:r>
            <a:endParaRPr sz="1200"/>
          </a:p>
        </p:txBody>
      </p:sp>
      <p:sp>
        <p:nvSpPr>
          <p:cNvPr id="420" name="Google Shape;420;p41"/>
          <p:cNvSpPr/>
          <p:nvPr/>
        </p:nvSpPr>
        <p:spPr>
          <a:xfrm>
            <a:off x="3844288" y="122782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21" name="Google Shape;421;p41"/>
          <p:cNvSpPr txBox="1"/>
          <p:nvPr>
            <p:ph idx="4294967295" type="subTitle"/>
          </p:nvPr>
        </p:nvSpPr>
        <p:spPr>
          <a:xfrm>
            <a:off x="4287863" y="18468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Price to Book Ratio</a:t>
            </a:r>
            <a:endParaRPr b="1" sz="1600"/>
          </a:p>
        </p:txBody>
      </p:sp>
      <p:sp>
        <p:nvSpPr>
          <p:cNvPr id="422" name="Google Shape;422;p41"/>
          <p:cNvSpPr txBox="1"/>
          <p:nvPr>
            <p:ph idx="4294967295" type="subTitle"/>
          </p:nvPr>
        </p:nvSpPr>
        <p:spPr>
          <a:xfrm>
            <a:off x="4287851" y="2137275"/>
            <a:ext cx="41391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Measure Of A Stock’s Price Relative To Its Underlying Value</a:t>
            </a:r>
            <a:endParaRPr sz="1200"/>
          </a:p>
        </p:txBody>
      </p:sp>
      <p:sp>
        <p:nvSpPr>
          <p:cNvPr id="423" name="Google Shape;423;p41"/>
          <p:cNvSpPr/>
          <p:nvPr/>
        </p:nvSpPr>
        <p:spPr>
          <a:xfrm>
            <a:off x="3891750" y="193552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24" name="Google Shape;424;p41"/>
          <p:cNvSpPr txBox="1"/>
          <p:nvPr>
            <p:ph idx="4294967295" type="subTitle"/>
          </p:nvPr>
        </p:nvSpPr>
        <p:spPr>
          <a:xfrm>
            <a:off x="4287863" y="25545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Financial</a:t>
            </a:r>
            <a:r>
              <a:rPr b="1" lang="en" sz="1600"/>
              <a:t> Statements</a:t>
            </a:r>
            <a:endParaRPr b="1" sz="1600"/>
          </a:p>
        </p:txBody>
      </p:sp>
      <p:sp>
        <p:nvSpPr>
          <p:cNvPr id="425" name="Google Shape;425;p41"/>
          <p:cNvSpPr txBox="1"/>
          <p:nvPr>
            <p:ph idx="4294967295" type="subTitle"/>
          </p:nvPr>
        </p:nvSpPr>
        <p:spPr>
          <a:xfrm>
            <a:off x="4287851" y="2844975"/>
            <a:ext cx="402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Revenue, Profit, Debt To Equity, Statement Of Cash Flows</a:t>
            </a:r>
            <a:endParaRPr sz="1200"/>
          </a:p>
        </p:txBody>
      </p:sp>
      <p:sp>
        <p:nvSpPr>
          <p:cNvPr id="426" name="Google Shape;426;p41"/>
          <p:cNvSpPr/>
          <p:nvPr/>
        </p:nvSpPr>
        <p:spPr>
          <a:xfrm>
            <a:off x="3891750" y="264322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27" name="Google Shape;427;p41"/>
          <p:cNvSpPr txBox="1"/>
          <p:nvPr>
            <p:ph idx="4294967295" type="subTitle"/>
          </p:nvPr>
        </p:nvSpPr>
        <p:spPr>
          <a:xfrm>
            <a:off x="4287963" y="335092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52 Week High/Low</a:t>
            </a:r>
            <a:endParaRPr b="1" sz="1600"/>
          </a:p>
        </p:txBody>
      </p:sp>
      <p:sp>
        <p:nvSpPr>
          <p:cNvPr id="428" name="Google Shape;428;p41"/>
          <p:cNvSpPr txBox="1"/>
          <p:nvPr>
            <p:ph idx="4294967295" type="subTitle"/>
          </p:nvPr>
        </p:nvSpPr>
        <p:spPr>
          <a:xfrm>
            <a:off x="4287950" y="3641325"/>
            <a:ext cx="4479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Analysing The </a:t>
            </a:r>
            <a:r>
              <a:rPr lang="en" sz="1100"/>
              <a:t>Stock's</a:t>
            </a:r>
            <a:r>
              <a:rPr lang="en" sz="1100"/>
              <a:t> Current Price Relative To </a:t>
            </a:r>
            <a:r>
              <a:rPr lang="en" sz="1100"/>
              <a:t>Its</a:t>
            </a:r>
            <a:r>
              <a:rPr lang="en" sz="1100"/>
              <a:t> Historical High/Low</a:t>
            </a:r>
            <a:endParaRPr sz="1100"/>
          </a:p>
        </p:txBody>
      </p:sp>
      <p:sp>
        <p:nvSpPr>
          <p:cNvPr id="429" name="Google Shape;429;p41"/>
          <p:cNvSpPr/>
          <p:nvPr/>
        </p:nvSpPr>
        <p:spPr>
          <a:xfrm>
            <a:off x="3891850" y="343957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grpSp>
        <p:nvGrpSpPr>
          <p:cNvPr id="430" name="Google Shape;430;p41"/>
          <p:cNvGrpSpPr/>
          <p:nvPr/>
        </p:nvGrpSpPr>
        <p:grpSpPr>
          <a:xfrm>
            <a:off x="767352" y="2222447"/>
            <a:ext cx="1222839" cy="1405372"/>
            <a:chOff x="-62496925" y="1931475"/>
            <a:chExt cx="275675" cy="316825"/>
          </a:xfrm>
        </p:grpSpPr>
        <p:sp>
          <p:nvSpPr>
            <p:cNvPr id="431" name="Google Shape;431;p41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41"/>
          <p:cNvSpPr/>
          <p:nvPr/>
        </p:nvSpPr>
        <p:spPr>
          <a:xfrm>
            <a:off x="-791300" y="-62475"/>
            <a:ext cx="10273200" cy="277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/>
          <p:nvPr/>
        </p:nvSpPr>
        <p:spPr>
          <a:xfrm>
            <a:off x="2908500" y="0"/>
            <a:ext cx="6235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"/>
          <p:cNvSpPr txBox="1"/>
          <p:nvPr>
            <p:ph idx="3" type="title"/>
          </p:nvPr>
        </p:nvSpPr>
        <p:spPr>
          <a:xfrm>
            <a:off x="225575" y="1022625"/>
            <a:ext cx="2306400" cy="20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Stocks</a:t>
            </a:r>
            <a:endParaRPr/>
          </a:p>
        </p:txBody>
      </p:sp>
      <p:graphicFrame>
        <p:nvGraphicFramePr>
          <p:cNvPr id="440" name="Google Shape;440;p42"/>
          <p:cNvGraphicFramePr/>
          <p:nvPr/>
        </p:nvGraphicFramePr>
        <p:xfrm>
          <a:off x="3016850" y="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{D6FEBD38-C58A-4784-84CF-A6A3E9F346F4}</a:tableStyleId>
              </a:tblPr>
              <a:tblGrid>
                <a:gridCol w="745175"/>
                <a:gridCol w="5255950"/>
              </a:tblGrid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Meridian Energy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FPH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Fisher &amp; Paykel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ATM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A2 Milk Company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RIO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Rio Tinto Group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FMG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Fortescue Metals Group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MQG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Macquarie Group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AngloGold Ashanti Limited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KLA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Kirkland Lake Gold Limited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EVN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Evolution Mining Limited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AGL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AGL Energy Limited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SSR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SSR Mining Inc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BKW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Brickworks Limited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REGN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Regeneron Pharmaceuticals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KGC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Kinross Gold Corporation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ORCL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Oracle Corporation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/>
          <p:nvPr/>
        </p:nvSpPr>
        <p:spPr>
          <a:xfrm>
            <a:off x="3454750" y="1698000"/>
            <a:ext cx="2177700" cy="180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3"/>
          <p:cNvSpPr/>
          <p:nvPr/>
        </p:nvSpPr>
        <p:spPr>
          <a:xfrm>
            <a:off x="452825" y="1698000"/>
            <a:ext cx="2177700" cy="180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Timeline background shape" id="447" name="Google Shape;447;p43"/>
          <p:cNvSpPr/>
          <p:nvPr/>
        </p:nvSpPr>
        <p:spPr>
          <a:xfrm>
            <a:off x="298075" y="1496925"/>
            <a:ext cx="2544000" cy="2364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3"/>
          <p:cNvSpPr txBox="1"/>
          <p:nvPr/>
        </p:nvSpPr>
        <p:spPr>
          <a:xfrm>
            <a:off x="511625" y="1427650"/>
            <a:ext cx="208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Expected Return &amp; P-Value</a:t>
            </a:r>
            <a:endParaRPr sz="13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449" name="Google Shape;4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26" y="2800133"/>
            <a:ext cx="1896475" cy="566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38" y="1932838"/>
            <a:ext cx="1896475" cy="4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2800" y="2772562"/>
            <a:ext cx="925450" cy="60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1063" y="2765700"/>
            <a:ext cx="797664" cy="6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3"/>
          <p:cNvSpPr/>
          <p:nvPr/>
        </p:nvSpPr>
        <p:spPr>
          <a:xfrm>
            <a:off x="-207950" y="-27725"/>
            <a:ext cx="9575700" cy="1102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Methodology</a:t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-506025" y="3861100"/>
            <a:ext cx="104100" cy="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 rot="10800000">
            <a:off x="1447626" y="2589750"/>
            <a:ext cx="188100" cy="20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Timeline background shape" id="456" name="Google Shape;456;p43"/>
          <p:cNvSpPr/>
          <p:nvPr/>
        </p:nvSpPr>
        <p:spPr>
          <a:xfrm>
            <a:off x="3300000" y="1496925"/>
            <a:ext cx="2544000" cy="2364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3513550" y="1427650"/>
            <a:ext cx="20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Selling</a:t>
            </a:r>
            <a:endParaRPr sz="12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58" name="Google Shape;458;p43"/>
          <p:cNvSpPr/>
          <p:nvPr/>
        </p:nvSpPr>
        <p:spPr>
          <a:xfrm rot="10800000">
            <a:off x="4449551" y="2589750"/>
            <a:ext cx="188100" cy="20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6456675" y="1691075"/>
            <a:ext cx="2177700" cy="180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Timeline background shape" id="460" name="Google Shape;460;p43"/>
          <p:cNvSpPr/>
          <p:nvPr/>
        </p:nvSpPr>
        <p:spPr>
          <a:xfrm>
            <a:off x="6301925" y="1490000"/>
            <a:ext cx="2544000" cy="2364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3"/>
          <p:cNvSpPr txBox="1"/>
          <p:nvPr/>
        </p:nvSpPr>
        <p:spPr>
          <a:xfrm>
            <a:off x="6515475" y="1420725"/>
            <a:ext cx="20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Buying</a:t>
            </a:r>
            <a:endParaRPr sz="12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62" name="Google Shape;462;p43"/>
          <p:cNvSpPr/>
          <p:nvPr/>
        </p:nvSpPr>
        <p:spPr>
          <a:xfrm rot="10800000">
            <a:off x="7451476" y="2582825"/>
            <a:ext cx="188100" cy="20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43"/>
          <p:cNvPicPr preferRelativeResize="0"/>
          <p:nvPr/>
        </p:nvPicPr>
        <p:blipFill rotWithShape="1">
          <a:blip r:embed="rId7">
            <a:alphaModFix/>
          </a:blip>
          <a:srcRect b="0" l="4058" r="4525" t="0"/>
          <a:stretch/>
        </p:blipFill>
        <p:spPr>
          <a:xfrm>
            <a:off x="3495350" y="2006875"/>
            <a:ext cx="2084400" cy="3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3"/>
          <p:cNvPicPr preferRelativeResize="0"/>
          <p:nvPr/>
        </p:nvPicPr>
        <p:blipFill rotWithShape="1">
          <a:blip r:embed="rId8">
            <a:alphaModFix/>
          </a:blip>
          <a:srcRect b="0" l="4814" r="2412" t="0"/>
          <a:stretch/>
        </p:blipFill>
        <p:spPr>
          <a:xfrm>
            <a:off x="6503325" y="2002705"/>
            <a:ext cx="2084400" cy="30379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3"/>
          <p:cNvSpPr/>
          <p:nvPr/>
        </p:nvSpPr>
        <p:spPr>
          <a:xfrm>
            <a:off x="501650" y="3956575"/>
            <a:ext cx="8071800" cy="62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4"/>
          <p:cNvPicPr preferRelativeResize="0"/>
          <p:nvPr/>
        </p:nvPicPr>
        <p:blipFill rotWithShape="1">
          <a:blip r:embed="rId3">
            <a:alphaModFix/>
          </a:blip>
          <a:srcRect b="0" l="0" r="0" t="4452"/>
          <a:stretch/>
        </p:blipFill>
        <p:spPr>
          <a:xfrm>
            <a:off x="592225" y="539900"/>
            <a:ext cx="7959552" cy="462319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4"/>
          <p:cNvSpPr/>
          <p:nvPr/>
        </p:nvSpPr>
        <p:spPr>
          <a:xfrm>
            <a:off x="-79800" y="0"/>
            <a:ext cx="9303600" cy="46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4"/>
          <p:cNvSpPr txBox="1"/>
          <p:nvPr/>
        </p:nvSpPr>
        <p:spPr>
          <a:xfrm>
            <a:off x="1282200" y="-52800"/>
            <a:ext cx="657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P-Values Over Time</a:t>
            </a:r>
            <a:endParaRPr sz="13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>
            <a:off x="2908400" y="0"/>
            <a:ext cx="6235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7"/>
          <p:cNvCxnSpPr>
            <a:endCxn id="175" idx="0"/>
          </p:cNvCxnSpPr>
          <p:nvPr/>
        </p:nvCxnSpPr>
        <p:spPr>
          <a:xfrm>
            <a:off x="3892400" y="1680100"/>
            <a:ext cx="0" cy="2527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7"/>
          <p:cNvSpPr/>
          <p:nvPr/>
        </p:nvSpPr>
        <p:spPr>
          <a:xfrm>
            <a:off x="3618950" y="4207300"/>
            <a:ext cx="546900" cy="546900"/>
          </a:xfrm>
          <a:prstGeom prst="ellipse">
            <a:avLst/>
          </a:prstGeom>
          <a:solidFill>
            <a:srgbClr val="1220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5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76" name="Google Shape;176;p27"/>
          <p:cNvSpPr txBox="1"/>
          <p:nvPr>
            <p:ph idx="3"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77" name="Google Shape;177;p27"/>
          <p:cNvSpPr txBox="1"/>
          <p:nvPr>
            <p:ph idx="4294967295" type="subTitle"/>
          </p:nvPr>
        </p:nvSpPr>
        <p:spPr>
          <a:xfrm>
            <a:off x="4515975" y="4648050"/>
            <a:ext cx="4079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And Analysis</a:t>
            </a:r>
            <a:endParaRPr/>
          </a:p>
        </p:txBody>
      </p:sp>
      <p:sp>
        <p:nvSpPr>
          <p:cNvPr id="178" name="Google Shape;178;p27"/>
          <p:cNvSpPr txBox="1"/>
          <p:nvPr>
            <p:ph idx="4294967295" type="subTitle"/>
          </p:nvPr>
        </p:nvSpPr>
        <p:spPr>
          <a:xfrm>
            <a:off x="4515975" y="4318050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Performance &amp; Lessons</a:t>
            </a:r>
            <a:endParaRPr b="1" sz="2000"/>
          </a:p>
        </p:txBody>
      </p:sp>
      <p:sp>
        <p:nvSpPr>
          <p:cNvPr id="179" name="Google Shape;179;p27"/>
          <p:cNvSpPr txBox="1"/>
          <p:nvPr>
            <p:ph idx="4294967295" type="subTitle"/>
          </p:nvPr>
        </p:nvSpPr>
        <p:spPr>
          <a:xfrm>
            <a:off x="4515975" y="2644350"/>
            <a:ext cx="4079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</a:t>
            </a:r>
            <a:r>
              <a:rPr lang="en"/>
              <a:t> Portfolio Construction</a:t>
            </a:r>
            <a:endParaRPr/>
          </a:p>
        </p:txBody>
      </p:sp>
      <p:sp>
        <p:nvSpPr>
          <p:cNvPr id="180" name="Google Shape;180;p27"/>
          <p:cNvSpPr txBox="1"/>
          <p:nvPr>
            <p:ph idx="4294967295" type="subTitle"/>
          </p:nvPr>
        </p:nvSpPr>
        <p:spPr>
          <a:xfrm>
            <a:off x="4515975" y="2343500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Risk Diversification</a:t>
            </a:r>
            <a:endParaRPr b="1" sz="2000"/>
          </a:p>
        </p:txBody>
      </p:sp>
      <p:sp>
        <p:nvSpPr>
          <p:cNvPr id="181" name="Google Shape;181;p27"/>
          <p:cNvSpPr txBox="1"/>
          <p:nvPr>
            <p:ph idx="4294967295" type="subTitle"/>
          </p:nvPr>
        </p:nvSpPr>
        <p:spPr>
          <a:xfrm>
            <a:off x="4515975" y="1657525"/>
            <a:ext cx="4079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Class Allocations</a:t>
            </a:r>
            <a:endParaRPr/>
          </a:p>
        </p:txBody>
      </p:sp>
      <p:sp>
        <p:nvSpPr>
          <p:cNvPr id="182" name="Google Shape;182;p27"/>
          <p:cNvSpPr txBox="1"/>
          <p:nvPr>
            <p:ph idx="4294967295" type="subTitle"/>
          </p:nvPr>
        </p:nvSpPr>
        <p:spPr>
          <a:xfrm>
            <a:off x="4515975" y="132632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Security Selection</a:t>
            </a:r>
            <a:endParaRPr b="1" sz="2000"/>
          </a:p>
        </p:txBody>
      </p:sp>
      <p:sp>
        <p:nvSpPr>
          <p:cNvPr id="183" name="Google Shape;183;p27"/>
          <p:cNvSpPr txBox="1"/>
          <p:nvPr>
            <p:ph idx="4294967295" type="subTitle"/>
          </p:nvPr>
        </p:nvSpPr>
        <p:spPr>
          <a:xfrm>
            <a:off x="4515975" y="640650"/>
            <a:ext cx="4079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Investing</a:t>
            </a:r>
            <a:endParaRPr/>
          </a:p>
        </p:txBody>
      </p:sp>
      <p:sp>
        <p:nvSpPr>
          <p:cNvPr id="184" name="Google Shape;184;p27"/>
          <p:cNvSpPr txBox="1"/>
          <p:nvPr>
            <p:ph idx="4294967295" type="subTitle"/>
          </p:nvPr>
        </p:nvSpPr>
        <p:spPr>
          <a:xfrm>
            <a:off x="4515975" y="3139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Investment</a:t>
            </a:r>
            <a:r>
              <a:rPr b="1" lang="en" sz="2000"/>
              <a:t> Strategy </a:t>
            </a:r>
            <a:endParaRPr b="1" sz="2000"/>
          </a:p>
        </p:txBody>
      </p:sp>
      <p:cxnSp>
        <p:nvCxnSpPr>
          <p:cNvPr id="185" name="Google Shape;185;p27"/>
          <p:cNvCxnSpPr>
            <a:stCxn id="186" idx="4"/>
            <a:endCxn id="187" idx="0"/>
          </p:cNvCxnSpPr>
          <p:nvPr/>
        </p:nvCxnSpPr>
        <p:spPr>
          <a:xfrm>
            <a:off x="3892400" y="792100"/>
            <a:ext cx="0" cy="2424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/>
          <p:nvPr/>
        </p:nvSpPr>
        <p:spPr>
          <a:xfrm>
            <a:off x="3618950" y="245200"/>
            <a:ext cx="546900" cy="54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3618950" y="1235725"/>
            <a:ext cx="546900" cy="546900"/>
          </a:xfrm>
          <a:prstGeom prst="ellipse">
            <a:avLst/>
          </a:prstGeom>
          <a:solidFill>
            <a:srgbClr val="ACBF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3618950" y="2226250"/>
            <a:ext cx="546900" cy="546900"/>
          </a:xfrm>
          <a:prstGeom prst="ellipse">
            <a:avLst/>
          </a:prstGeom>
          <a:solidFill>
            <a:srgbClr val="6A849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3618950" y="3216775"/>
            <a:ext cx="546900" cy="54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0" name="Google Shape;190;p27"/>
          <p:cNvSpPr txBox="1"/>
          <p:nvPr>
            <p:ph idx="4294967295" type="subTitle"/>
          </p:nvPr>
        </p:nvSpPr>
        <p:spPr>
          <a:xfrm>
            <a:off x="4515975" y="3592600"/>
            <a:ext cx="4079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 And Trading</a:t>
            </a:r>
            <a:endParaRPr/>
          </a:p>
        </p:txBody>
      </p:sp>
      <p:sp>
        <p:nvSpPr>
          <p:cNvPr id="191" name="Google Shape;191;p27"/>
          <p:cNvSpPr txBox="1"/>
          <p:nvPr>
            <p:ph idx="4294967295" type="subTitle"/>
          </p:nvPr>
        </p:nvSpPr>
        <p:spPr>
          <a:xfrm>
            <a:off x="4515975" y="3291750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Stock Selection</a:t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 sz="5000"/>
          </a:p>
        </p:txBody>
      </p:sp>
      <p:sp>
        <p:nvSpPr>
          <p:cNvPr id="478" name="Google Shape;478;p45"/>
          <p:cNvSpPr/>
          <p:nvPr/>
        </p:nvSpPr>
        <p:spPr>
          <a:xfrm>
            <a:off x="6094500" y="2103175"/>
            <a:ext cx="30450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388" y="2408590"/>
            <a:ext cx="3792375" cy="213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5"/>
          <p:cNvPicPr preferRelativeResize="0"/>
          <p:nvPr/>
        </p:nvPicPr>
        <p:blipFill rotWithShape="1">
          <a:blip r:embed="rId4">
            <a:alphaModFix/>
          </a:blip>
          <a:srcRect b="30901" l="0" r="17539" t="0"/>
          <a:stretch/>
        </p:blipFill>
        <p:spPr>
          <a:xfrm>
            <a:off x="6823274" y="3309326"/>
            <a:ext cx="2130452" cy="63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45"/>
          <p:cNvGrpSpPr/>
          <p:nvPr/>
        </p:nvGrpSpPr>
        <p:grpSpPr>
          <a:xfrm>
            <a:off x="302592" y="3309322"/>
            <a:ext cx="1965319" cy="512381"/>
            <a:chOff x="6447800" y="4471250"/>
            <a:chExt cx="3493900" cy="910900"/>
          </a:xfrm>
        </p:grpSpPr>
        <p:pic>
          <p:nvPicPr>
            <p:cNvPr id="482" name="Google Shape;482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74800" y="4510675"/>
              <a:ext cx="3466900" cy="83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47800" y="4471250"/>
              <a:ext cx="978550" cy="910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4" name="Google Shape;484;p45"/>
          <p:cNvSpPr/>
          <p:nvPr/>
        </p:nvSpPr>
        <p:spPr>
          <a:xfrm>
            <a:off x="766375" y="461175"/>
            <a:ext cx="1123500" cy="112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5</a:t>
            </a:r>
            <a:endParaRPr b="1" sz="44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6"/>
          <p:cNvPicPr preferRelativeResize="0"/>
          <p:nvPr/>
        </p:nvPicPr>
        <p:blipFill rotWithShape="1">
          <a:blip r:embed="rId3">
            <a:alphaModFix/>
          </a:blip>
          <a:srcRect b="0" l="0" r="0" t="13081"/>
          <a:stretch/>
        </p:blipFill>
        <p:spPr>
          <a:xfrm>
            <a:off x="540425" y="856075"/>
            <a:ext cx="8063176" cy="420577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6"/>
          <p:cNvSpPr txBox="1"/>
          <p:nvPr/>
        </p:nvSpPr>
        <p:spPr>
          <a:xfrm>
            <a:off x="898200" y="0"/>
            <a:ext cx="734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Market Value Over Time: Bo</a:t>
            </a: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nd ETFs</a:t>
            </a:r>
            <a:endParaRPr sz="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47"/>
          <p:cNvPicPr preferRelativeResize="0"/>
          <p:nvPr/>
        </p:nvPicPr>
        <p:blipFill rotWithShape="1">
          <a:blip r:embed="rId3">
            <a:alphaModFix/>
          </a:blip>
          <a:srcRect b="0" l="0" r="0" t="13374"/>
          <a:stretch/>
        </p:blipFill>
        <p:spPr>
          <a:xfrm>
            <a:off x="710100" y="799475"/>
            <a:ext cx="7723802" cy="41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7"/>
          <p:cNvSpPr txBox="1"/>
          <p:nvPr/>
        </p:nvSpPr>
        <p:spPr>
          <a:xfrm>
            <a:off x="898200" y="0"/>
            <a:ext cx="734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Market Value Over Time: Stock ETFs</a:t>
            </a:r>
            <a:endParaRPr sz="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48"/>
          <p:cNvPicPr preferRelativeResize="0"/>
          <p:nvPr/>
        </p:nvPicPr>
        <p:blipFill rotWithShape="1">
          <a:blip r:embed="rId3">
            <a:alphaModFix/>
          </a:blip>
          <a:srcRect b="0" l="0" r="0" t="13956"/>
          <a:stretch/>
        </p:blipFill>
        <p:spPr>
          <a:xfrm>
            <a:off x="566475" y="827775"/>
            <a:ext cx="8011049" cy="41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8"/>
          <p:cNvSpPr txBox="1"/>
          <p:nvPr/>
        </p:nvSpPr>
        <p:spPr>
          <a:xfrm>
            <a:off x="898200" y="0"/>
            <a:ext cx="734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Market Value Over Time: Individual Stocks</a:t>
            </a:r>
            <a:endParaRPr sz="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4075"/>
            <a:ext cx="4311710" cy="258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510" y="2404075"/>
            <a:ext cx="4311710" cy="2587026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9"/>
          <p:cNvSpPr txBox="1"/>
          <p:nvPr/>
        </p:nvSpPr>
        <p:spPr>
          <a:xfrm>
            <a:off x="3188850" y="544775"/>
            <a:ext cx="276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Profit Proportions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50"/>
          <p:cNvPicPr preferRelativeResize="0"/>
          <p:nvPr/>
        </p:nvPicPr>
        <p:blipFill rotWithShape="1">
          <a:blip r:embed="rId3">
            <a:alphaModFix/>
          </a:blip>
          <a:srcRect b="8983" l="0" r="0" t="0"/>
          <a:stretch/>
        </p:blipFill>
        <p:spPr>
          <a:xfrm>
            <a:off x="517763" y="-151825"/>
            <a:ext cx="8108474" cy="440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0"/>
          <p:cNvSpPr txBox="1"/>
          <p:nvPr/>
        </p:nvSpPr>
        <p:spPr>
          <a:xfrm>
            <a:off x="898200" y="4407850"/>
            <a:ext cx="734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Bond ETFs Expected vs Actual Returns</a:t>
            </a:r>
            <a:endParaRPr sz="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23" y="-56600"/>
            <a:ext cx="6967551" cy="41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1"/>
          <p:cNvSpPr txBox="1"/>
          <p:nvPr/>
        </p:nvSpPr>
        <p:spPr>
          <a:xfrm>
            <a:off x="898200" y="4407850"/>
            <a:ext cx="734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Stock</a:t>
            </a: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ETFs Expected vs Actual Returns</a:t>
            </a:r>
            <a:endParaRPr sz="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2"/>
          <p:cNvSpPr txBox="1"/>
          <p:nvPr/>
        </p:nvSpPr>
        <p:spPr>
          <a:xfrm>
            <a:off x="898200" y="4407850"/>
            <a:ext cx="734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Total</a:t>
            </a:r>
            <a:r>
              <a:rPr b="1" lang="en" sz="26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ETFs Expected vs Actual Returns</a:t>
            </a:r>
            <a:endParaRPr sz="100"/>
          </a:p>
        </p:txBody>
      </p:sp>
      <p:pic>
        <p:nvPicPr>
          <p:cNvPr id="528" name="Google Shape;5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190500"/>
            <a:ext cx="67722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3"/>
          <p:cNvSpPr txBox="1"/>
          <p:nvPr>
            <p:ph idx="6" type="title"/>
          </p:nvPr>
        </p:nvSpPr>
        <p:spPr>
          <a:xfrm>
            <a:off x="141500" y="1712300"/>
            <a:ext cx="26040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Statistics</a:t>
            </a:r>
            <a:endParaRPr/>
          </a:p>
        </p:txBody>
      </p:sp>
      <p:sp>
        <p:nvSpPr>
          <p:cNvPr id="534" name="Google Shape;534;p53"/>
          <p:cNvSpPr txBox="1"/>
          <p:nvPr>
            <p:ph type="title"/>
          </p:nvPr>
        </p:nvSpPr>
        <p:spPr>
          <a:xfrm>
            <a:off x="3520150" y="672225"/>
            <a:ext cx="44844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$20,656.88 USD | 3.27%</a:t>
            </a:r>
            <a:endParaRPr/>
          </a:p>
        </p:txBody>
      </p:sp>
      <p:sp>
        <p:nvSpPr>
          <p:cNvPr id="535" name="Google Shape;535;p53"/>
          <p:cNvSpPr txBox="1"/>
          <p:nvPr>
            <p:ph idx="1" type="subTitle"/>
          </p:nvPr>
        </p:nvSpPr>
        <p:spPr>
          <a:xfrm>
            <a:off x="3520150" y="1174325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Risky Asset Return</a:t>
            </a:r>
            <a:endParaRPr/>
          </a:p>
        </p:txBody>
      </p:sp>
      <p:sp>
        <p:nvSpPr>
          <p:cNvPr id="536" name="Google Shape;536;p53"/>
          <p:cNvSpPr txBox="1"/>
          <p:nvPr>
            <p:ph idx="2" type="title"/>
          </p:nvPr>
        </p:nvSpPr>
        <p:spPr>
          <a:xfrm>
            <a:off x="3520150" y="2140775"/>
            <a:ext cx="3228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$42,146.58 NZD</a:t>
            </a:r>
            <a:endParaRPr/>
          </a:p>
        </p:txBody>
      </p:sp>
      <p:sp>
        <p:nvSpPr>
          <p:cNvPr id="537" name="Google Shape;537;p53"/>
          <p:cNvSpPr txBox="1"/>
          <p:nvPr>
            <p:ph idx="3" type="subTitle"/>
          </p:nvPr>
        </p:nvSpPr>
        <p:spPr>
          <a:xfrm>
            <a:off x="3520150" y="2639762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Foreign Exchange Cost</a:t>
            </a:r>
            <a:endParaRPr/>
          </a:p>
        </p:txBody>
      </p:sp>
      <p:sp>
        <p:nvSpPr>
          <p:cNvPr id="538" name="Google Shape;538;p53"/>
          <p:cNvSpPr txBox="1"/>
          <p:nvPr>
            <p:ph idx="4" type="title"/>
          </p:nvPr>
        </p:nvSpPr>
        <p:spPr>
          <a:xfrm>
            <a:off x="3520150" y="3609850"/>
            <a:ext cx="47151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($8,617.13) NZD | (0.86%)</a:t>
            </a:r>
            <a:endParaRPr/>
          </a:p>
        </p:txBody>
      </p:sp>
      <p:sp>
        <p:nvSpPr>
          <p:cNvPr id="539" name="Google Shape;539;p53"/>
          <p:cNvSpPr txBox="1"/>
          <p:nvPr>
            <p:ph idx="5" type="subTitle"/>
          </p:nvPr>
        </p:nvSpPr>
        <p:spPr>
          <a:xfrm>
            <a:off x="3520150" y="4105205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Net Return of Total Portfolio</a:t>
            </a:r>
            <a:endParaRPr/>
          </a:p>
        </p:txBody>
      </p:sp>
      <p:sp>
        <p:nvSpPr>
          <p:cNvPr id="540" name="Google Shape;540;p53"/>
          <p:cNvSpPr/>
          <p:nvPr/>
        </p:nvSpPr>
        <p:spPr>
          <a:xfrm rot="-5400000">
            <a:off x="2751875" y="4641618"/>
            <a:ext cx="2835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4"/>
          <p:cNvSpPr txBox="1"/>
          <p:nvPr>
            <p:ph type="title"/>
          </p:nvPr>
        </p:nvSpPr>
        <p:spPr>
          <a:xfrm flipH="1">
            <a:off x="3559838" y="196925"/>
            <a:ext cx="4675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Lessons</a:t>
            </a:r>
            <a:br>
              <a:rPr lang="en" sz="3600"/>
            </a:br>
            <a:endParaRPr sz="3600"/>
          </a:p>
        </p:txBody>
      </p:sp>
      <p:sp>
        <p:nvSpPr>
          <p:cNvPr id="546" name="Google Shape;546;p54"/>
          <p:cNvSpPr/>
          <p:nvPr/>
        </p:nvSpPr>
        <p:spPr>
          <a:xfrm>
            <a:off x="806100" y="2010000"/>
            <a:ext cx="1123500" cy="112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5</a:t>
            </a:r>
            <a:endParaRPr b="1" sz="44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547" name="Google Shape;547;p54"/>
          <p:cNvCxnSpPr>
            <a:endCxn id="548" idx="4"/>
          </p:cNvCxnSpPr>
          <p:nvPr/>
        </p:nvCxnSpPr>
        <p:spPr>
          <a:xfrm>
            <a:off x="4271025" y="2612279"/>
            <a:ext cx="0" cy="884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54"/>
          <p:cNvSpPr txBox="1"/>
          <p:nvPr>
            <p:ph idx="4294967295" type="subTitle"/>
          </p:nvPr>
        </p:nvSpPr>
        <p:spPr>
          <a:xfrm>
            <a:off x="4775720" y="3392537"/>
            <a:ext cx="33015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Trading in foreign markets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54"/>
          <p:cNvSpPr txBox="1"/>
          <p:nvPr>
            <p:ph idx="4294967295" type="subTitle"/>
          </p:nvPr>
        </p:nvSpPr>
        <p:spPr>
          <a:xfrm>
            <a:off x="4775726" y="3149063"/>
            <a:ext cx="2828700" cy="2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Foreign Exchange Risk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551" name="Google Shape;551;p54"/>
          <p:cNvSpPr txBox="1"/>
          <p:nvPr>
            <p:ph idx="4294967295" type="subTitle"/>
          </p:nvPr>
        </p:nvSpPr>
        <p:spPr>
          <a:xfrm>
            <a:off x="4775720" y="2593923"/>
            <a:ext cx="33015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Diversify to maximise return/risk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2" name="Google Shape;552;p54"/>
          <p:cNvSpPr txBox="1"/>
          <p:nvPr>
            <p:ph idx="4294967295" type="subTitle"/>
          </p:nvPr>
        </p:nvSpPr>
        <p:spPr>
          <a:xfrm>
            <a:off x="4775726" y="2325888"/>
            <a:ext cx="3033900" cy="2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Diversification ≠ Returns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553" name="Google Shape;553;p54"/>
          <p:cNvSpPr txBox="1"/>
          <p:nvPr>
            <p:ph idx="4294967295" type="subTitle"/>
          </p:nvPr>
        </p:nvSpPr>
        <p:spPr>
          <a:xfrm>
            <a:off x="4775720" y="1770991"/>
            <a:ext cx="33015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weight impacts returns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4" name="Google Shape;554;p54"/>
          <p:cNvSpPr txBox="1"/>
          <p:nvPr>
            <p:ph idx="4294967295" type="subTitle"/>
          </p:nvPr>
        </p:nvSpPr>
        <p:spPr>
          <a:xfrm>
            <a:off x="4775725" y="1506613"/>
            <a:ext cx="3819000" cy="2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Weights ∝ Profits</a:t>
            </a:r>
            <a:endParaRPr b="1" sz="2000">
              <a:solidFill>
                <a:srgbClr val="FFFFFF"/>
              </a:solidFill>
            </a:endParaRPr>
          </a:p>
        </p:txBody>
      </p:sp>
      <p:cxnSp>
        <p:nvCxnSpPr>
          <p:cNvPr id="555" name="Google Shape;555;p54"/>
          <p:cNvCxnSpPr>
            <a:stCxn id="556" idx="4"/>
            <a:endCxn id="548" idx="4"/>
          </p:cNvCxnSpPr>
          <p:nvPr/>
        </p:nvCxnSpPr>
        <p:spPr>
          <a:xfrm>
            <a:off x="4271025" y="1893463"/>
            <a:ext cx="0" cy="1603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54"/>
          <p:cNvSpPr/>
          <p:nvPr/>
        </p:nvSpPr>
        <p:spPr>
          <a:xfrm>
            <a:off x="4049775" y="1450963"/>
            <a:ext cx="442500" cy="44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557" name="Google Shape;557;p54"/>
          <p:cNvSpPr/>
          <p:nvPr/>
        </p:nvSpPr>
        <p:spPr>
          <a:xfrm>
            <a:off x="4049775" y="2252571"/>
            <a:ext cx="442500" cy="442500"/>
          </a:xfrm>
          <a:prstGeom prst="ellipse">
            <a:avLst/>
          </a:prstGeom>
          <a:solidFill>
            <a:srgbClr val="ACBF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548" name="Google Shape;548;p54"/>
          <p:cNvSpPr/>
          <p:nvPr/>
        </p:nvSpPr>
        <p:spPr>
          <a:xfrm>
            <a:off x="4049775" y="3054179"/>
            <a:ext cx="442500" cy="442500"/>
          </a:xfrm>
          <a:prstGeom prst="ellipse">
            <a:avLst/>
          </a:prstGeom>
          <a:solidFill>
            <a:srgbClr val="FFE3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 flipH="1">
            <a:off x="3416038" y="263275"/>
            <a:ext cx="4675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Investment Strategy</a:t>
            </a:r>
            <a:br>
              <a:rPr lang="en" sz="3600"/>
            </a:br>
            <a:endParaRPr sz="3600"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25" y="1307276"/>
            <a:ext cx="2805626" cy="28055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8"/>
          <p:cNvSpPr/>
          <p:nvPr/>
        </p:nvSpPr>
        <p:spPr>
          <a:xfrm>
            <a:off x="806100" y="2010000"/>
            <a:ext cx="1123500" cy="112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b="1" sz="44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 flipH="1">
            <a:off x="3631038" y="4032125"/>
            <a:ext cx="4675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Top-Down Approach</a:t>
            </a:r>
            <a:br>
              <a:rPr lang="en" sz="3600"/>
            </a:b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"/>
          <p:cNvSpPr txBox="1"/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2908400" y="0"/>
            <a:ext cx="6235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3" type="title"/>
          </p:nvPr>
        </p:nvSpPr>
        <p:spPr>
          <a:xfrm>
            <a:off x="-152400" y="1345425"/>
            <a:ext cx="3075000" cy="20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Allocation</a:t>
            </a:r>
            <a:endParaRPr/>
          </a:p>
        </p:txBody>
      </p:sp>
      <p:grpSp>
        <p:nvGrpSpPr>
          <p:cNvPr id="206" name="Google Shape;206;p29"/>
          <p:cNvGrpSpPr/>
          <p:nvPr/>
        </p:nvGrpSpPr>
        <p:grpSpPr>
          <a:xfrm>
            <a:off x="3074989" y="258002"/>
            <a:ext cx="3886541" cy="2431393"/>
            <a:chOff x="639766" y="2742980"/>
            <a:chExt cx="984059" cy="615605"/>
          </a:xfrm>
        </p:grpSpPr>
        <p:cxnSp>
          <p:nvCxnSpPr>
            <p:cNvPr id="207" name="Google Shape;207;p29"/>
            <p:cNvCxnSpPr>
              <a:stCxn id="208" idx="2"/>
              <a:endCxn id="209" idx="0"/>
            </p:cNvCxnSpPr>
            <p:nvPr/>
          </p:nvCxnSpPr>
          <p:spPr>
            <a:xfrm rot="5400000">
              <a:off x="1282425" y="3047780"/>
              <a:ext cx="352500" cy="3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9"/>
            <p:cNvCxnSpPr>
              <a:stCxn id="211" idx="0"/>
              <a:endCxn id="208" idx="2"/>
            </p:cNvCxnSpPr>
            <p:nvPr/>
          </p:nvCxnSpPr>
          <p:spPr>
            <a:xfrm rot="-5400000">
              <a:off x="975466" y="2734735"/>
              <a:ext cx="346500" cy="620400"/>
            </a:xfrm>
            <a:prstGeom prst="bentConnector3">
              <a:avLst>
                <a:gd fmla="val 50001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29"/>
            <p:cNvSpPr/>
            <p:nvPr/>
          </p:nvSpPr>
          <p:spPr>
            <a:xfrm>
              <a:off x="639766" y="3218185"/>
              <a:ext cx="397500" cy="140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Risk Free Assets</a:t>
              </a:r>
              <a:endParaRPr sz="110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293825" y="2742980"/>
              <a:ext cx="330000" cy="128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$1,000,000</a:t>
              </a:r>
              <a:endParaRPr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sp>
        <p:nvSpPr>
          <p:cNvPr id="209" name="Google Shape;209;p29"/>
          <p:cNvSpPr/>
          <p:nvPr/>
        </p:nvSpPr>
        <p:spPr>
          <a:xfrm>
            <a:off x="5523936" y="2158555"/>
            <a:ext cx="1569900" cy="554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Risky Assets</a:t>
            </a:r>
            <a:endParaRPr sz="110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12" name="Google Shape;212;p29"/>
          <p:cNvCxnSpPr>
            <a:stCxn id="209" idx="2"/>
            <a:endCxn id="213" idx="0"/>
          </p:cNvCxnSpPr>
          <p:nvPr/>
        </p:nvCxnSpPr>
        <p:spPr>
          <a:xfrm rot="5400000">
            <a:off x="4987986" y="2212255"/>
            <a:ext cx="820200" cy="18216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29"/>
          <p:cNvSpPr/>
          <p:nvPr/>
        </p:nvSpPr>
        <p:spPr>
          <a:xfrm>
            <a:off x="3702339" y="3533022"/>
            <a:ext cx="1569900" cy="554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Bond ETFs</a:t>
            </a:r>
            <a:endParaRPr sz="110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7345489" y="3533022"/>
            <a:ext cx="1569900" cy="554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Individual Stocks</a:t>
            </a:r>
            <a:endParaRPr sz="110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5523914" y="3533022"/>
            <a:ext cx="1569900" cy="554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Stock ETFs</a:t>
            </a:r>
            <a:endParaRPr sz="110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16" name="Google Shape;216;p29"/>
          <p:cNvCxnSpPr>
            <a:stCxn id="209" idx="2"/>
            <a:endCxn id="215" idx="0"/>
          </p:cNvCxnSpPr>
          <p:nvPr/>
        </p:nvCxnSpPr>
        <p:spPr>
          <a:xfrm flipH="1" rot="-5400000">
            <a:off x="5899086" y="3122755"/>
            <a:ext cx="820200" cy="6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9"/>
          <p:cNvCxnSpPr>
            <a:stCxn id="209" idx="2"/>
            <a:endCxn id="214" idx="0"/>
          </p:cNvCxnSpPr>
          <p:nvPr/>
        </p:nvCxnSpPr>
        <p:spPr>
          <a:xfrm flipH="1" rot="-5400000">
            <a:off x="6809586" y="2212255"/>
            <a:ext cx="820200" cy="18216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9"/>
          <p:cNvSpPr/>
          <p:nvPr/>
        </p:nvSpPr>
        <p:spPr>
          <a:xfrm>
            <a:off x="-381775" y="5101850"/>
            <a:ext cx="9669300" cy="1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/>
          <p:nvPr/>
        </p:nvSpPr>
        <p:spPr>
          <a:xfrm>
            <a:off x="2908400" y="0"/>
            <a:ext cx="6235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idx="3" type="title"/>
          </p:nvPr>
        </p:nvSpPr>
        <p:spPr>
          <a:xfrm>
            <a:off x="374675" y="-109300"/>
            <a:ext cx="3075000" cy="20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Brokerage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Fees</a:t>
            </a:r>
            <a:endParaRPr/>
          </a:p>
        </p:txBody>
      </p:sp>
      <p:sp>
        <p:nvSpPr>
          <p:cNvPr id="225" name="Google Shape;225;p30"/>
          <p:cNvSpPr txBox="1"/>
          <p:nvPr>
            <p:ph idx="4294967295" type="subTitle"/>
          </p:nvPr>
        </p:nvSpPr>
        <p:spPr>
          <a:xfrm>
            <a:off x="4621400" y="22059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Foreign Exchange</a:t>
            </a:r>
            <a:endParaRPr b="1" sz="2000"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25" y="421225"/>
            <a:ext cx="3856450" cy="9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>
            <a:off x="4025025" y="3294500"/>
            <a:ext cx="249600" cy="249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28" name="Google Shape;228;p30"/>
          <p:cNvSpPr txBox="1"/>
          <p:nvPr>
            <p:ph idx="4294967295" type="subTitle"/>
          </p:nvPr>
        </p:nvSpPr>
        <p:spPr>
          <a:xfrm>
            <a:off x="4628200" y="3253700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Trading Fees</a:t>
            </a:r>
            <a:endParaRPr b="1" sz="2000"/>
          </a:p>
        </p:txBody>
      </p:sp>
      <p:sp>
        <p:nvSpPr>
          <p:cNvPr id="229" name="Google Shape;229;p30"/>
          <p:cNvSpPr txBox="1"/>
          <p:nvPr>
            <p:ph idx="4294967295" type="subTitle"/>
          </p:nvPr>
        </p:nvSpPr>
        <p:spPr>
          <a:xfrm>
            <a:off x="4650400" y="2537175"/>
            <a:ext cx="1750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0.5% Conversion Fee </a:t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4025025" y="2246775"/>
            <a:ext cx="249600" cy="249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31" name="Google Shape;231;p30"/>
          <p:cNvSpPr txBox="1"/>
          <p:nvPr>
            <p:ph idx="4294967295" type="subTitle"/>
          </p:nvPr>
        </p:nvSpPr>
        <p:spPr>
          <a:xfrm>
            <a:off x="4726600" y="3725900"/>
            <a:ext cx="4079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0-300 Shares: $3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301+ Shares: $0.01 Per Share</a:t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4392800" y="1422975"/>
            <a:ext cx="3685800" cy="97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Selection</a:t>
            </a:r>
            <a:endParaRPr sz="5000"/>
          </a:p>
        </p:txBody>
      </p:sp>
      <p:sp>
        <p:nvSpPr>
          <p:cNvPr id="238" name="Google Shape;238;p31"/>
          <p:cNvSpPr/>
          <p:nvPr/>
        </p:nvSpPr>
        <p:spPr>
          <a:xfrm>
            <a:off x="6094500" y="2103175"/>
            <a:ext cx="30450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40371" r="4782" t="16058"/>
          <a:stretch/>
        </p:blipFill>
        <p:spPr>
          <a:xfrm>
            <a:off x="6013775" y="2482675"/>
            <a:ext cx="2702574" cy="232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 b="30901" l="0" r="17539" t="0"/>
          <a:stretch/>
        </p:blipFill>
        <p:spPr>
          <a:xfrm>
            <a:off x="766374" y="3378726"/>
            <a:ext cx="2130452" cy="6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/>
          <p:nvPr/>
        </p:nvSpPr>
        <p:spPr>
          <a:xfrm>
            <a:off x="766375" y="461175"/>
            <a:ext cx="1123500" cy="112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b="1" sz="44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825" y="3236375"/>
            <a:ext cx="1836350" cy="9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2908500" y="0"/>
            <a:ext cx="6235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 txBox="1"/>
          <p:nvPr>
            <p:ph idx="3" type="title"/>
          </p:nvPr>
        </p:nvSpPr>
        <p:spPr>
          <a:xfrm>
            <a:off x="225575" y="1022625"/>
            <a:ext cx="2306400" cy="20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Free</a:t>
            </a:r>
            <a:endParaRPr/>
          </a:p>
        </p:txBody>
      </p:sp>
      <p:sp>
        <p:nvSpPr>
          <p:cNvPr id="249" name="Google Shape;249;p32"/>
          <p:cNvSpPr txBox="1"/>
          <p:nvPr>
            <p:ph idx="4294967295" type="subTitle"/>
          </p:nvPr>
        </p:nvSpPr>
        <p:spPr>
          <a:xfrm>
            <a:off x="4364163" y="2241150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ASB Term Deposit</a:t>
            </a:r>
            <a:endParaRPr b="1" sz="1800"/>
          </a:p>
        </p:txBody>
      </p:sp>
      <p:sp>
        <p:nvSpPr>
          <p:cNvPr id="250" name="Google Shape;250;p32"/>
          <p:cNvSpPr txBox="1"/>
          <p:nvPr>
            <p:ph idx="4294967295" type="subTitle"/>
          </p:nvPr>
        </p:nvSpPr>
        <p:spPr>
          <a:xfrm>
            <a:off x="4364138" y="2531550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0.15% p.a. (30 day)</a:t>
            </a:r>
            <a:endParaRPr sz="1600"/>
          </a:p>
        </p:txBody>
      </p:sp>
      <p:sp>
        <p:nvSpPr>
          <p:cNvPr id="251" name="Google Shape;251;p32"/>
          <p:cNvSpPr/>
          <p:nvPr/>
        </p:nvSpPr>
        <p:spPr>
          <a:xfrm>
            <a:off x="3968050" y="2329800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25" y="2402325"/>
            <a:ext cx="1717875" cy="17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/>
          <p:nvPr/>
        </p:nvSpPr>
        <p:spPr>
          <a:xfrm>
            <a:off x="2908500" y="0"/>
            <a:ext cx="6235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>
            <p:ph idx="3" type="title"/>
          </p:nvPr>
        </p:nvSpPr>
        <p:spPr>
          <a:xfrm>
            <a:off x="225575" y="1022625"/>
            <a:ext cx="2306400" cy="20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Bond ETFs</a:t>
            </a:r>
            <a:endParaRPr/>
          </a:p>
        </p:txBody>
      </p:sp>
      <p:sp>
        <p:nvSpPr>
          <p:cNvPr id="259" name="Google Shape;259;p33"/>
          <p:cNvSpPr txBox="1"/>
          <p:nvPr>
            <p:ph idx="4294967295" type="subTitle"/>
          </p:nvPr>
        </p:nvSpPr>
        <p:spPr>
          <a:xfrm>
            <a:off x="4240400" y="1485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VGSH</a:t>
            </a:r>
            <a:endParaRPr b="1" sz="1600"/>
          </a:p>
        </p:txBody>
      </p:sp>
      <p:sp>
        <p:nvSpPr>
          <p:cNvPr id="260" name="Google Shape;260;p33"/>
          <p:cNvSpPr txBox="1"/>
          <p:nvPr>
            <p:ph idx="4294967295" type="subTitle"/>
          </p:nvPr>
        </p:nvSpPr>
        <p:spPr>
          <a:xfrm>
            <a:off x="4240375" y="43897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Short-Term Treasury Index Fund ETF</a:t>
            </a:r>
            <a:endParaRPr sz="1200"/>
          </a:p>
        </p:txBody>
      </p:sp>
      <p:sp>
        <p:nvSpPr>
          <p:cNvPr id="261" name="Google Shape;261;p33"/>
          <p:cNvSpPr/>
          <p:nvPr/>
        </p:nvSpPr>
        <p:spPr>
          <a:xfrm>
            <a:off x="3844288" y="23722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62" name="Google Shape;262;p33"/>
          <p:cNvSpPr txBox="1"/>
          <p:nvPr>
            <p:ph idx="4294967295" type="subTitle"/>
          </p:nvPr>
        </p:nvSpPr>
        <p:spPr>
          <a:xfrm>
            <a:off x="4287863" y="8562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VCSH</a:t>
            </a:r>
            <a:endParaRPr b="1" sz="1600"/>
          </a:p>
        </p:txBody>
      </p:sp>
      <p:sp>
        <p:nvSpPr>
          <p:cNvPr id="263" name="Google Shape;263;p33"/>
          <p:cNvSpPr txBox="1"/>
          <p:nvPr>
            <p:ph idx="4294967295" type="subTitle"/>
          </p:nvPr>
        </p:nvSpPr>
        <p:spPr>
          <a:xfrm>
            <a:off x="4287838" y="114667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Short-Term Corporate Bond Index Fund ETF</a:t>
            </a:r>
            <a:endParaRPr sz="1200"/>
          </a:p>
        </p:txBody>
      </p:sp>
      <p:sp>
        <p:nvSpPr>
          <p:cNvPr id="264" name="Google Shape;264;p33"/>
          <p:cNvSpPr/>
          <p:nvPr/>
        </p:nvSpPr>
        <p:spPr>
          <a:xfrm>
            <a:off x="3891750" y="94492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65" name="Google Shape;265;p33"/>
          <p:cNvSpPr txBox="1"/>
          <p:nvPr>
            <p:ph idx="4294967295" type="subTitle"/>
          </p:nvPr>
        </p:nvSpPr>
        <p:spPr>
          <a:xfrm>
            <a:off x="4287863" y="15639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VGIT</a:t>
            </a:r>
            <a:endParaRPr b="1" sz="1600"/>
          </a:p>
        </p:txBody>
      </p:sp>
      <p:sp>
        <p:nvSpPr>
          <p:cNvPr id="266" name="Google Shape;266;p33"/>
          <p:cNvSpPr txBox="1"/>
          <p:nvPr>
            <p:ph idx="4294967295" type="subTitle"/>
          </p:nvPr>
        </p:nvSpPr>
        <p:spPr>
          <a:xfrm>
            <a:off x="4287838" y="185437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Intermediate-Term Treasury Index Fund ETF</a:t>
            </a:r>
            <a:endParaRPr sz="1200"/>
          </a:p>
        </p:txBody>
      </p:sp>
      <p:sp>
        <p:nvSpPr>
          <p:cNvPr id="267" name="Google Shape;267;p33"/>
          <p:cNvSpPr/>
          <p:nvPr/>
        </p:nvSpPr>
        <p:spPr>
          <a:xfrm>
            <a:off x="3891750" y="165262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68" name="Google Shape;268;p33"/>
          <p:cNvSpPr txBox="1"/>
          <p:nvPr>
            <p:ph idx="4294967295" type="subTitle"/>
          </p:nvPr>
        </p:nvSpPr>
        <p:spPr>
          <a:xfrm>
            <a:off x="4287963" y="228412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VCIT</a:t>
            </a:r>
            <a:endParaRPr b="1" sz="1600"/>
          </a:p>
        </p:txBody>
      </p:sp>
      <p:sp>
        <p:nvSpPr>
          <p:cNvPr id="269" name="Google Shape;269;p33"/>
          <p:cNvSpPr txBox="1"/>
          <p:nvPr>
            <p:ph idx="4294967295" type="subTitle"/>
          </p:nvPr>
        </p:nvSpPr>
        <p:spPr>
          <a:xfrm>
            <a:off x="4287951" y="2574525"/>
            <a:ext cx="40557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Intermediate-Term Corporate Bond Index Fund ETF</a:t>
            </a:r>
            <a:endParaRPr sz="1200"/>
          </a:p>
        </p:txBody>
      </p:sp>
      <p:sp>
        <p:nvSpPr>
          <p:cNvPr id="270" name="Google Shape;270;p33"/>
          <p:cNvSpPr/>
          <p:nvPr/>
        </p:nvSpPr>
        <p:spPr>
          <a:xfrm>
            <a:off x="3891850" y="237277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71" name="Google Shape;271;p33"/>
          <p:cNvSpPr txBox="1"/>
          <p:nvPr>
            <p:ph idx="4294967295" type="subTitle"/>
          </p:nvPr>
        </p:nvSpPr>
        <p:spPr>
          <a:xfrm>
            <a:off x="4287963" y="299182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VGLT</a:t>
            </a:r>
            <a:endParaRPr b="1" sz="1600"/>
          </a:p>
        </p:txBody>
      </p:sp>
      <p:sp>
        <p:nvSpPr>
          <p:cNvPr id="272" name="Google Shape;272;p33"/>
          <p:cNvSpPr txBox="1"/>
          <p:nvPr>
            <p:ph idx="4294967295" type="subTitle"/>
          </p:nvPr>
        </p:nvSpPr>
        <p:spPr>
          <a:xfrm>
            <a:off x="4287938" y="328222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Long-Term Treasury Index Fund ETF</a:t>
            </a:r>
            <a:endParaRPr sz="1200"/>
          </a:p>
        </p:txBody>
      </p:sp>
      <p:sp>
        <p:nvSpPr>
          <p:cNvPr id="273" name="Google Shape;273;p33"/>
          <p:cNvSpPr/>
          <p:nvPr/>
        </p:nvSpPr>
        <p:spPr>
          <a:xfrm>
            <a:off x="3891850" y="308047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74" name="Google Shape;274;p33"/>
          <p:cNvSpPr txBox="1"/>
          <p:nvPr>
            <p:ph idx="4294967295" type="subTitle"/>
          </p:nvPr>
        </p:nvSpPr>
        <p:spPr>
          <a:xfrm>
            <a:off x="4287963" y="369952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VCLT</a:t>
            </a:r>
            <a:endParaRPr b="1" sz="1600"/>
          </a:p>
        </p:txBody>
      </p:sp>
      <p:sp>
        <p:nvSpPr>
          <p:cNvPr id="275" name="Google Shape;275;p33"/>
          <p:cNvSpPr txBox="1"/>
          <p:nvPr>
            <p:ph idx="4294967295" type="subTitle"/>
          </p:nvPr>
        </p:nvSpPr>
        <p:spPr>
          <a:xfrm>
            <a:off x="4287938" y="398992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Long-Term Corporate Bond Index Fund ETF</a:t>
            </a:r>
            <a:endParaRPr sz="1200"/>
          </a:p>
        </p:txBody>
      </p:sp>
      <p:sp>
        <p:nvSpPr>
          <p:cNvPr id="276" name="Google Shape;276;p33"/>
          <p:cNvSpPr/>
          <p:nvPr/>
        </p:nvSpPr>
        <p:spPr>
          <a:xfrm>
            <a:off x="3891850" y="378817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77" name="Google Shape;277;p33"/>
          <p:cNvSpPr txBox="1"/>
          <p:nvPr>
            <p:ph idx="4294967295" type="subTitle"/>
          </p:nvPr>
        </p:nvSpPr>
        <p:spPr>
          <a:xfrm>
            <a:off x="4287863" y="431992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VMBS</a:t>
            </a:r>
            <a:endParaRPr b="1" sz="1600"/>
          </a:p>
        </p:txBody>
      </p:sp>
      <p:sp>
        <p:nvSpPr>
          <p:cNvPr id="278" name="Google Shape;278;p33"/>
          <p:cNvSpPr txBox="1"/>
          <p:nvPr>
            <p:ph idx="4294967295" type="subTitle"/>
          </p:nvPr>
        </p:nvSpPr>
        <p:spPr>
          <a:xfrm>
            <a:off x="4287838" y="461032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Mortgage-Backed Securities Index Fund ETF</a:t>
            </a:r>
            <a:endParaRPr sz="1200"/>
          </a:p>
        </p:txBody>
      </p:sp>
      <p:sp>
        <p:nvSpPr>
          <p:cNvPr id="279" name="Google Shape;279;p33"/>
          <p:cNvSpPr/>
          <p:nvPr/>
        </p:nvSpPr>
        <p:spPr>
          <a:xfrm>
            <a:off x="3891750" y="440857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75" y="2545062"/>
            <a:ext cx="1356950" cy="12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2908500" y="0"/>
            <a:ext cx="6235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 txBox="1"/>
          <p:nvPr>
            <p:ph idx="3" type="title"/>
          </p:nvPr>
        </p:nvSpPr>
        <p:spPr>
          <a:xfrm>
            <a:off x="-158725" y="881300"/>
            <a:ext cx="3075000" cy="20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ETFs</a:t>
            </a:r>
            <a:endParaRPr/>
          </a:p>
        </p:txBody>
      </p:sp>
      <p:sp>
        <p:nvSpPr>
          <p:cNvPr id="287" name="Google Shape;287;p34"/>
          <p:cNvSpPr txBox="1"/>
          <p:nvPr>
            <p:ph idx="4294967295" type="subTitle"/>
          </p:nvPr>
        </p:nvSpPr>
        <p:spPr>
          <a:xfrm>
            <a:off x="4240400" y="3771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VTI</a:t>
            </a:r>
            <a:endParaRPr b="1" sz="1600"/>
          </a:p>
        </p:txBody>
      </p:sp>
      <p:sp>
        <p:nvSpPr>
          <p:cNvPr id="288" name="Google Shape;288;p34"/>
          <p:cNvSpPr txBox="1"/>
          <p:nvPr>
            <p:ph idx="4294967295" type="subTitle"/>
          </p:nvPr>
        </p:nvSpPr>
        <p:spPr>
          <a:xfrm>
            <a:off x="4240375" y="66757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Total Stock Market Index Fund ETF</a:t>
            </a:r>
            <a:endParaRPr sz="1200"/>
          </a:p>
        </p:txBody>
      </p:sp>
      <p:sp>
        <p:nvSpPr>
          <p:cNvPr id="289" name="Google Shape;289;p34"/>
          <p:cNvSpPr/>
          <p:nvPr/>
        </p:nvSpPr>
        <p:spPr>
          <a:xfrm>
            <a:off x="3844288" y="46582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90" name="Google Shape;290;p34"/>
          <p:cNvSpPr txBox="1"/>
          <p:nvPr>
            <p:ph idx="4294967295" type="subTitle"/>
          </p:nvPr>
        </p:nvSpPr>
        <p:spPr>
          <a:xfrm>
            <a:off x="4287863" y="10848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VGK</a:t>
            </a:r>
            <a:endParaRPr b="1" sz="1600"/>
          </a:p>
        </p:txBody>
      </p:sp>
      <p:sp>
        <p:nvSpPr>
          <p:cNvPr id="291" name="Google Shape;291;p34"/>
          <p:cNvSpPr txBox="1"/>
          <p:nvPr>
            <p:ph idx="4294967295" type="subTitle"/>
          </p:nvPr>
        </p:nvSpPr>
        <p:spPr>
          <a:xfrm>
            <a:off x="4287838" y="137527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European Stock Index Fund ETF</a:t>
            </a:r>
            <a:endParaRPr sz="1200"/>
          </a:p>
        </p:txBody>
      </p:sp>
      <p:sp>
        <p:nvSpPr>
          <p:cNvPr id="292" name="Google Shape;292;p34"/>
          <p:cNvSpPr/>
          <p:nvPr/>
        </p:nvSpPr>
        <p:spPr>
          <a:xfrm>
            <a:off x="3891750" y="117352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93" name="Google Shape;293;p34"/>
          <p:cNvSpPr txBox="1"/>
          <p:nvPr>
            <p:ph idx="4294967295" type="subTitle"/>
          </p:nvPr>
        </p:nvSpPr>
        <p:spPr>
          <a:xfrm>
            <a:off x="4287863" y="179257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VT</a:t>
            </a:r>
            <a:endParaRPr b="1" sz="1600"/>
          </a:p>
        </p:txBody>
      </p:sp>
      <p:sp>
        <p:nvSpPr>
          <p:cNvPr id="294" name="Google Shape;294;p34"/>
          <p:cNvSpPr txBox="1"/>
          <p:nvPr>
            <p:ph idx="4294967295" type="subTitle"/>
          </p:nvPr>
        </p:nvSpPr>
        <p:spPr>
          <a:xfrm>
            <a:off x="4287838" y="208297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Total World Stock Index Fund ETF</a:t>
            </a:r>
            <a:endParaRPr sz="1200"/>
          </a:p>
        </p:txBody>
      </p:sp>
      <p:sp>
        <p:nvSpPr>
          <p:cNvPr id="295" name="Google Shape;295;p34"/>
          <p:cNvSpPr/>
          <p:nvPr/>
        </p:nvSpPr>
        <p:spPr>
          <a:xfrm>
            <a:off x="3891750" y="188122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96" name="Google Shape;296;p34"/>
          <p:cNvSpPr txBox="1"/>
          <p:nvPr>
            <p:ph idx="4294967295" type="subTitle"/>
          </p:nvPr>
        </p:nvSpPr>
        <p:spPr>
          <a:xfrm>
            <a:off x="4287963" y="258892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VWO</a:t>
            </a:r>
            <a:endParaRPr b="1" sz="1600"/>
          </a:p>
        </p:txBody>
      </p:sp>
      <p:sp>
        <p:nvSpPr>
          <p:cNvPr id="297" name="Google Shape;297;p34"/>
          <p:cNvSpPr txBox="1"/>
          <p:nvPr>
            <p:ph idx="4294967295" type="subTitle"/>
          </p:nvPr>
        </p:nvSpPr>
        <p:spPr>
          <a:xfrm>
            <a:off x="4287951" y="2879325"/>
            <a:ext cx="40557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Vanguard Emerging Markets Stock Index Fund ETF</a:t>
            </a:r>
            <a:endParaRPr sz="1200"/>
          </a:p>
        </p:txBody>
      </p:sp>
      <p:sp>
        <p:nvSpPr>
          <p:cNvPr id="298" name="Google Shape;298;p34"/>
          <p:cNvSpPr/>
          <p:nvPr/>
        </p:nvSpPr>
        <p:spPr>
          <a:xfrm>
            <a:off x="3891850" y="267757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99" name="Google Shape;299;p34"/>
          <p:cNvSpPr txBox="1"/>
          <p:nvPr>
            <p:ph idx="4294967295" type="subTitle"/>
          </p:nvPr>
        </p:nvSpPr>
        <p:spPr>
          <a:xfrm>
            <a:off x="4287963" y="329662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ENZL</a:t>
            </a:r>
            <a:endParaRPr b="1" sz="1600"/>
          </a:p>
        </p:txBody>
      </p:sp>
      <p:sp>
        <p:nvSpPr>
          <p:cNvPr id="300" name="Google Shape;300;p34"/>
          <p:cNvSpPr txBox="1"/>
          <p:nvPr>
            <p:ph idx="4294967295" type="subTitle"/>
          </p:nvPr>
        </p:nvSpPr>
        <p:spPr>
          <a:xfrm>
            <a:off x="4287938" y="358702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iShares MSCI New Zealand ETF</a:t>
            </a:r>
            <a:endParaRPr sz="1200"/>
          </a:p>
        </p:txBody>
      </p:sp>
      <p:sp>
        <p:nvSpPr>
          <p:cNvPr id="301" name="Google Shape;301;p34"/>
          <p:cNvSpPr/>
          <p:nvPr/>
        </p:nvSpPr>
        <p:spPr>
          <a:xfrm>
            <a:off x="3891850" y="338527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2" name="Google Shape;302;p34"/>
          <p:cNvSpPr txBox="1"/>
          <p:nvPr>
            <p:ph idx="4294967295" type="subTitle"/>
          </p:nvPr>
        </p:nvSpPr>
        <p:spPr>
          <a:xfrm>
            <a:off x="4287963" y="4004325"/>
            <a:ext cx="31143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EWA</a:t>
            </a:r>
            <a:endParaRPr b="1" sz="1600"/>
          </a:p>
        </p:txBody>
      </p:sp>
      <p:sp>
        <p:nvSpPr>
          <p:cNvPr id="303" name="Google Shape;303;p34"/>
          <p:cNvSpPr txBox="1"/>
          <p:nvPr>
            <p:ph idx="4294967295" type="subTitle"/>
          </p:nvPr>
        </p:nvSpPr>
        <p:spPr>
          <a:xfrm>
            <a:off x="4287938" y="4294725"/>
            <a:ext cx="3720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iShares MSCI Australia ETF</a:t>
            </a:r>
            <a:endParaRPr sz="1200"/>
          </a:p>
        </p:txBody>
      </p:sp>
      <p:sp>
        <p:nvSpPr>
          <p:cNvPr id="304" name="Google Shape;304;p34"/>
          <p:cNvSpPr/>
          <p:nvPr/>
        </p:nvSpPr>
        <p:spPr>
          <a:xfrm>
            <a:off x="3891850" y="4092975"/>
            <a:ext cx="153900" cy="153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160798" y="2588936"/>
            <a:ext cx="2435960" cy="1297725"/>
            <a:chOff x="233350" y="949250"/>
            <a:chExt cx="7137300" cy="3802300"/>
          </a:xfrm>
        </p:grpSpPr>
        <p:sp>
          <p:nvSpPr>
            <p:cNvPr id="306" name="Google Shape;306;p34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