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918400" cy="219456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1645920" y="5135040"/>
            <a:ext cx="2962620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5"/>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1645920" y="5135040"/>
            <a:ext cx="953928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11662560" y="5135040"/>
            <a:ext cx="953928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4"/>
          <p:cNvSpPr>
            <a:spLocks noGrp="1"/>
          </p:cNvSpPr>
          <p:nvPr>
            <p:ph type="body"/>
          </p:nvPr>
        </p:nvSpPr>
        <p:spPr>
          <a:xfrm>
            <a:off x="21679200" y="5135040"/>
            <a:ext cx="953928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5"/>
          <p:cNvSpPr>
            <a:spLocks noGrp="1"/>
          </p:cNvSpPr>
          <p:nvPr>
            <p:ph type="body"/>
          </p:nvPr>
        </p:nvSpPr>
        <p:spPr>
          <a:xfrm>
            <a:off x="21679200" y="11783160"/>
            <a:ext cx="953928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6"/>
          <p:cNvSpPr>
            <a:spLocks noGrp="1"/>
          </p:cNvSpPr>
          <p:nvPr>
            <p:ph type="body"/>
          </p:nvPr>
        </p:nvSpPr>
        <p:spPr>
          <a:xfrm>
            <a:off x="11662560" y="11783160"/>
            <a:ext cx="953928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7"/>
          <p:cNvSpPr>
            <a:spLocks noGrp="1"/>
          </p:cNvSpPr>
          <p:nvPr>
            <p:ph type="body"/>
          </p:nvPr>
        </p:nvSpPr>
        <p:spPr>
          <a:xfrm>
            <a:off x="1645920" y="11783160"/>
            <a:ext cx="953928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subTitle"/>
          </p:nvPr>
        </p:nvSpPr>
        <p:spPr>
          <a:xfrm>
            <a:off x="1645920" y="5135040"/>
            <a:ext cx="29626200" cy="12727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body"/>
          </p:nvPr>
        </p:nvSpPr>
        <p:spPr>
          <a:xfrm>
            <a:off x="1645920" y="5135040"/>
            <a:ext cx="29626200" cy="127278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 name="PlaceHolder 3"/>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1645920" y="874440"/>
            <a:ext cx="29625120" cy="16982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1"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2" name="PlaceHolder 3"/>
          <p:cNvSpPr>
            <a:spLocks noGrp="1"/>
          </p:cNvSpPr>
          <p:nvPr>
            <p:ph type="body"/>
          </p:nvPr>
        </p:nvSpPr>
        <p:spPr>
          <a:xfrm>
            <a:off x="1645920" y="1178316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 name="PlaceHolder 4"/>
          <p:cNvSpPr>
            <a:spLocks noGrp="1"/>
          </p:cNvSpPr>
          <p:nvPr>
            <p:ph type="body"/>
          </p:nvPr>
        </p:nvSpPr>
        <p:spPr>
          <a:xfrm>
            <a:off x="16826400" y="5135040"/>
            <a:ext cx="14457240" cy="127278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1645920" y="5135040"/>
            <a:ext cx="14457240" cy="1272780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16826400" y="1178316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45920" y="874440"/>
            <a:ext cx="29625120" cy="3663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1645920" y="513504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16826400" y="5135040"/>
            <a:ext cx="1445724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1645920" y="11783160"/>
            <a:ext cx="29626200" cy="60710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874440"/>
            <a:ext cx="29625120" cy="366336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CustomShape 1"/>
          <p:cNvSpPr/>
          <p:nvPr/>
        </p:nvSpPr>
        <p:spPr>
          <a:xfrm>
            <a:off x="1737360" y="1061640"/>
            <a:ext cx="11155320" cy="1498320"/>
          </a:xfrm>
          <a:prstGeom prst="rect">
            <a:avLst/>
          </a:prstGeom>
          <a:noFill/>
          <a:ln>
            <a:noFill/>
          </a:ln>
        </p:spPr>
        <p:style>
          <a:lnRef idx="0"/>
          <a:fillRef idx="0"/>
          <a:effectRef idx="0"/>
          <a:fontRef idx="minor"/>
        </p:style>
        <p:txBody>
          <a:bodyPr lIns="90000" rIns="90000" tIns="45000" bIns="45000"/>
          <a:p>
            <a:r>
              <a:rPr b="1" lang="en-US" sz="7200" spc="-1" strike="noStrike">
                <a:solidFill>
                  <a:srgbClr val="000000"/>
                </a:solidFill>
                <a:uFill>
                  <a:solidFill>
                    <a:srgbClr val="ffffff"/>
                  </a:solidFill>
                </a:uFill>
                <a:latin typeface="Courier New"/>
              </a:rPr>
              <a:t>SCRIPT Protocol</a:t>
            </a:r>
            <a:endParaRPr b="0" lang="en-US" sz="7200" spc="-1" strike="noStrike">
              <a:solidFill>
                <a:srgbClr val="000000"/>
              </a:solidFill>
              <a:uFill>
                <a:solidFill>
                  <a:srgbClr val="ffffff"/>
                </a:solidFill>
              </a:uFill>
              <a:latin typeface="Arial"/>
            </a:endParaRPr>
          </a:p>
        </p:txBody>
      </p:sp>
      <p:sp>
        <p:nvSpPr>
          <p:cNvPr id="38" name="CustomShape 2"/>
          <p:cNvSpPr/>
          <p:nvPr/>
        </p:nvSpPr>
        <p:spPr>
          <a:xfrm rot="21578400">
            <a:off x="844560" y="2702880"/>
            <a:ext cx="12618360" cy="7131960"/>
          </a:xfrm>
          <a:prstGeom prst="rect">
            <a:avLst/>
          </a:prstGeom>
          <a:solidFill>
            <a:srgbClr val="ffffff"/>
          </a:solidFill>
          <a:ln>
            <a:solidFill>
              <a:srgbClr val="000000"/>
            </a:solidFill>
          </a:ln>
        </p:spPr>
        <p:style>
          <a:lnRef idx="0"/>
          <a:fillRef idx="0"/>
          <a:effectRef idx="0"/>
          <a:fontRef idx="minor"/>
        </p:style>
      </p:sp>
      <p:sp>
        <p:nvSpPr>
          <p:cNvPr id="39" name="CustomShape 3"/>
          <p:cNvSpPr/>
          <p:nvPr/>
        </p:nvSpPr>
        <p:spPr>
          <a:xfrm>
            <a:off x="1463040" y="3749040"/>
            <a:ext cx="11703960" cy="5257800"/>
          </a:xfrm>
          <a:prstGeom prst="rect">
            <a:avLst/>
          </a:prstGeom>
          <a:noFill/>
          <a:ln>
            <a:noFill/>
          </a:ln>
        </p:spPr>
        <p:style>
          <a:lnRef idx="0"/>
          <a:fillRef idx="0"/>
          <a:effectRef idx="0"/>
          <a:fontRef idx="minor"/>
        </p:style>
        <p:txBody>
          <a:bodyPr lIns="90000" rIns="90000" tIns="45000" bIns="45000"/>
          <a:p>
            <a:r>
              <a:rPr b="1" lang="en-US" sz="2400" spc="-1" strike="noStrike">
                <a:solidFill>
                  <a:srgbClr val="000000"/>
                </a:solidFill>
                <a:uFill>
                  <a:solidFill>
                    <a:srgbClr val="ffffff"/>
                  </a:solidFill>
                </a:uFill>
                <a:latin typeface="Courier New"/>
              </a:rPr>
              <a:t>Introduction:</a:t>
            </a:r>
            <a:endParaRPr b="0" lang="en-US" sz="24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Courier New"/>
              </a:rPr>
              <a:t>SCRIPT is an acronym for Searle’s Chinese Room Interprocess and Telecommunications Protocol. The protocol was developed using using concepts from biomimicry allied to Artificial Intelligence philosophy and retro computer history. The SCRIPT Protocol is based on ASCII C0 Control Codes and tries to mimic the flow of data as close as possible.</a:t>
            </a:r>
            <a:endParaRPr b="0" lang="en-US" sz="2400" spc="-1" strike="noStrike">
              <a:solidFill>
                <a:srgbClr val="000000"/>
              </a:solidFill>
              <a:uFill>
                <a:solidFill>
                  <a:srgbClr val="ffffff"/>
                </a:solidFill>
              </a:uFill>
              <a:latin typeface="Arial"/>
            </a:endParaRPr>
          </a:p>
          <a:p>
            <a:endParaRPr b="0" lang="en-US" sz="24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Courier New"/>
              </a:rPr>
              <a:t>The Chinese Room Thought Experiment</a:t>
            </a:r>
            <a:endParaRPr b="0" lang="en-US" sz="2400" spc="-1" strike="noStrike">
              <a:solidFill>
                <a:srgbClr val="000000"/>
              </a:solidFill>
              <a:uFill>
                <a:solidFill>
                  <a:srgbClr val="ffffff"/>
                </a:solidFill>
              </a:uFill>
              <a:latin typeface="Arial"/>
            </a:endParaRPr>
          </a:p>
          <a:p>
            <a:r>
              <a:rPr b="0" lang="en-US" sz="2400" spc="-1" strike="noStrike">
                <a:solidFill>
                  <a:srgbClr val="000000"/>
                </a:solidFill>
                <a:uFill>
                  <a:solidFill>
                    <a:srgbClr val="ffffff"/>
                  </a:solidFill>
                </a:uFill>
                <a:latin typeface="Courier New"/>
              </a:rPr>
              <a:t>Similar to the Turing Test, the Chinese Room Thought Experiment (CRTE) deals with the difference between strong and weak AI. It questions whether a machine that walks like a duck, and talks like a duck, is a duck; or a conscious person in our case.</a:t>
            </a:r>
            <a:endParaRPr b="0" lang="en-US" sz="2400" spc="-1" strike="noStrike">
              <a:solidFill>
                <a:srgbClr val="000000"/>
              </a:solidFill>
              <a:uFill>
                <a:solidFill>
                  <a:srgbClr val="ffffff"/>
                </a:solidFill>
              </a:uFill>
              <a:latin typeface="Arial"/>
            </a:endParaRPr>
          </a:p>
          <a:p>
            <a:endParaRPr b="0" lang="en-US" sz="2400" spc="-1" strike="noStrike">
              <a:solidFill>
                <a:srgbClr val="000000"/>
              </a:solidFill>
              <a:uFill>
                <a:solidFill>
                  <a:srgbClr val="ffffff"/>
                </a:solidFill>
              </a:uFill>
              <a:latin typeface="Arial"/>
            </a:endParaRPr>
          </a:p>
          <a:p>
            <a:endParaRPr b="0" lang="en-US" sz="2400" spc="-1" strike="noStrike">
              <a:solidFill>
                <a:srgbClr val="000000"/>
              </a:solidFill>
              <a:uFill>
                <a:solidFill>
                  <a:srgbClr val="ffffff"/>
                </a:solidFill>
              </a:uFill>
              <a:latin typeface="Arial"/>
            </a:endParaRPr>
          </a:p>
        </p:txBody>
      </p:sp>
      <p:sp>
        <p:nvSpPr>
          <p:cNvPr id="40" name="CustomShape 4"/>
          <p:cNvSpPr/>
          <p:nvPr/>
        </p:nvSpPr>
        <p:spPr>
          <a:xfrm rot="21578400">
            <a:off x="13920480" y="2599200"/>
            <a:ext cx="12618360" cy="7131960"/>
          </a:xfrm>
          <a:prstGeom prst="rect">
            <a:avLst/>
          </a:prstGeom>
          <a:solidFill>
            <a:srgbClr val="ffffff"/>
          </a:solidFill>
          <a:ln>
            <a:solidFill>
              <a:srgbClr val="000000"/>
            </a:solidFill>
          </a:ln>
        </p:spPr>
        <p:style>
          <a:lnRef idx="0"/>
          <a:fillRef idx="0"/>
          <a:effectRef idx="0"/>
          <a:fontRef idx="minor"/>
        </p:style>
      </p:sp>
      <p:pic>
        <p:nvPicPr>
          <p:cNvPr id="41" name="" descr=""/>
          <p:cNvPicPr/>
          <p:nvPr/>
        </p:nvPicPr>
        <p:blipFill>
          <a:blip r:embed="rId1"/>
          <a:stretch/>
        </p:blipFill>
        <p:spPr>
          <a:xfrm>
            <a:off x="14897520" y="5074200"/>
            <a:ext cx="6681960" cy="4316400"/>
          </a:xfrm>
          <a:prstGeom prst="rect">
            <a:avLst/>
          </a:prstGeom>
          <a:ln>
            <a:noFill/>
          </a:ln>
        </p:spPr>
      </p:pic>
      <p:sp>
        <p:nvSpPr>
          <p:cNvPr id="42" name="CustomShape 5"/>
          <p:cNvSpPr/>
          <p:nvPr/>
        </p:nvSpPr>
        <p:spPr>
          <a:xfrm>
            <a:off x="14904720" y="3645360"/>
            <a:ext cx="10627560" cy="1102320"/>
          </a:xfrm>
          <a:prstGeom prst="rect">
            <a:avLst/>
          </a:prstGeom>
          <a:noFill/>
          <a:ln>
            <a:noFill/>
          </a:ln>
        </p:spPr>
        <p:style>
          <a:lnRef idx="0"/>
          <a:fillRef idx="0"/>
          <a:effectRef idx="0"/>
          <a:fontRef idx="minor"/>
        </p:style>
        <p:txBody>
          <a:bodyPr lIns="90000" rIns="90000" tIns="45000" bIns="45000"/>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Competitive Benchmarks</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Benchmark compared to 1000 calls to Boost, eRPC, and Thrift, to 1000 calls to both Serial SPRIPT and </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Interprocess scripts.</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484</TotalTime>
  <Application>LibreOffice/5.3.2.2$Windows_X86_64 LibreOffice_project/6cd4f1ef626f15116896b1d8e1398b56da0d0ee1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2017-08-13T11:35:16Z</dcterms:created>
  <dc:creator/>
  <dc:description/>
  <dc:language>en-US</dc:language>
  <cp:lastModifiedBy/>
  <dcterms:modified xsi:type="dcterms:W3CDTF">2017-08-18T12:19:11Z</dcterms:modified>
  <cp:revision>4</cp:revision>
  <dc:subject/>
  <dc:title>SCRIPT Protocol</dc:title>
</cp:coreProperties>
</file>