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8" r:id="rId11"/>
    <p:sldId id="269" r:id="rId12"/>
    <p:sldId id="266" r:id="rId13"/>
    <p:sldId id="267" r:id="rId14"/>
    <p:sldId id="270" r:id="rId15"/>
    <p:sldId id="272" r:id="rId16"/>
    <p:sldId id="273" r:id="rId17"/>
    <p:sldId id="274" r:id="rId18"/>
    <p:sldId id="275" r:id="rId19"/>
    <p:sldId id="276" r:id="rId20"/>
    <p:sldId id="278" r:id="rId21"/>
    <p:sldId id="280" r:id="rId22"/>
    <p:sldId id="277" r:id="rId23"/>
    <p:sldId id="281" r:id="rId24"/>
    <p:sldId id="279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F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8822E-4401-459B-B004-2BF385E22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0B3F5F-B7FF-4EFC-A2EB-96A39EE7D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2B4517-5AA4-43A0-A66A-0AA93013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D8F8-DEDB-4FF2-AD75-BBC0E1E3EF8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4EC722-CACD-42F1-8D39-06F134D0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296E47-555D-4DCB-9230-96D02F3FB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B77D-C49C-4E9B-88E4-127D85AB9F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8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7AA4B-D5C5-4C9D-BC61-81675B87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6674B8-C3EA-453F-9CD9-24D34686E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FDC1FA-E32E-4A5B-8C1A-60497DB2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D8F8-DEDB-4FF2-AD75-BBC0E1E3EF8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C9E4ED-6FC5-4594-8685-9D599441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5D811D-C682-4ACD-90B4-9024DFAC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B77D-C49C-4E9B-88E4-127D85AB9F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91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821851C-C058-49BC-98E1-5E9B56CD2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38C6DE-AEA7-4E3D-A1F9-5A4854D1A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6C15F6-647B-442D-B57B-31C99947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D8F8-DEDB-4FF2-AD75-BBC0E1E3EF8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BD67BE-0845-4DFA-BF9B-F75C0873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FD1E7D-EB27-4B0C-8A47-C2A8C037B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B77D-C49C-4E9B-88E4-127D85AB9F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2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788947-8D22-49B5-8F51-323C8474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634B5-65C3-4063-A3A6-EFF4E1644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F9937F-181C-4A0C-86E1-B9C76F91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D8F8-DEDB-4FF2-AD75-BBC0E1E3EF8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6CA128-64E7-4F43-8DF2-59DA58EE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B82EBD-C3D6-4835-A6B2-C7EE41D97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B77D-C49C-4E9B-88E4-127D85AB9F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71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5BFE6-1654-4AEC-9686-0610C029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D25A3A-4DB1-4EC4-98A1-2339DBD3E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4FE7D6-3212-4443-BEA2-D5A18540D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D8F8-DEDB-4FF2-AD75-BBC0E1E3EF8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B87DD0-2DF9-4E87-8E2B-852E3DA2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9C6AA3-9590-43FD-A9E9-8155392F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B77D-C49C-4E9B-88E4-127D85AB9F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58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D821E-16ED-43F1-8AE0-24C2C555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254185-A5FF-4F73-AB32-D4E8BA886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7B63A0-FD8F-4F0A-A619-1E53D99D3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2B6FE2-0B58-4A1C-8D41-C6DFC599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D8F8-DEDB-4FF2-AD75-BBC0E1E3EF8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329269-6BDF-48BA-A9A0-608A4942E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A27394-DF0A-4E11-A315-56268886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B77D-C49C-4E9B-88E4-127D85AB9F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55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B535F-10A9-4FC9-8C43-DF0A40CF8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B430CB-FDB6-4258-A512-6DDA2D7D2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C3EC45-3F74-46B7-99A8-4545817A1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B06A29-2AF9-489D-93E6-E0F1035E8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8539DC7-005A-432A-AA09-840FF3B65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A8A6CC-F42B-4CC8-814B-55251BEA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D8F8-DEDB-4FF2-AD75-BBC0E1E3EF8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31D7C0-B71C-48AA-8F7D-74080EE3B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EB885E-BE3B-4047-95FE-FEC3135A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B77D-C49C-4E9B-88E4-127D85AB9F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19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04749C-E4C5-4D15-9B20-1A602CBF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9FCAE1-2BEC-47FD-8BA9-EDE77E7A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D8F8-DEDB-4FF2-AD75-BBC0E1E3EF8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4FFD49-B1A6-4AC9-9E1D-F92414E4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18CC88-8D75-42E8-8299-002240B2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B77D-C49C-4E9B-88E4-127D85AB9F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46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52D562-7E3C-49D3-9543-C090549B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D8F8-DEDB-4FF2-AD75-BBC0E1E3EF8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11578C4-93AD-4212-BB69-95DACEFB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FEF10C-1A6F-4120-B28E-9E276405F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B77D-C49C-4E9B-88E4-127D85AB9F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17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D1C1A-C782-4052-ADB1-A7B60CB6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0BCC77-E898-46E1-81F2-BE6446A88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44C7D6-F4AE-4BE5-B6E9-2C3428E47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5C587F-DE71-42EF-9E1B-73B5D921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D8F8-DEDB-4FF2-AD75-BBC0E1E3EF8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C6F30A-6564-4793-A381-4091A587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B59177-66D4-41B7-B0CF-964E1E05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B77D-C49C-4E9B-88E4-127D85AB9F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90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5AAD8-588C-4DBE-A112-2D0AEE0D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56B8D80-2A24-4023-AC78-B799A02BA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374C84-52C0-4513-9325-9712523DF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649AD2-ADEB-4ECF-B2B1-6EE6CC6A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D8F8-DEDB-4FF2-AD75-BBC0E1E3EF8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A7E100-C038-4A31-A0E3-6ADBC58E2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FF45D5-FE6C-4E72-A207-AB38AF13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B77D-C49C-4E9B-88E4-127D85AB9F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03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7EB42F9-672A-4B7F-8D15-C7ED06FC4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95CC86-1605-438C-B1ED-A0277A757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954AB-7202-45D3-863B-E733A204E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7D8F8-DEDB-4FF2-AD75-BBC0E1E3EF8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542145-F196-4819-9119-80A6FD041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F148C8-BB0D-4647-A83B-FCC9E5DE3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5B77D-C49C-4E9B-88E4-127D85AB9F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99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feld 46">
            <a:extLst>
              <a:ext uri="{FF2B5EF4-FFF2-40B4-BE49-F238E27FC236}">
                <a16:creationId xmlns:a16="http://schemas.microsoft.com/office/drawing/2014/main" id="{C8E539A2-1A49-4A71-AF5B-2E783FA5F0C5}"/>
              </a:ext>
            </a:extLst>
          </p:cNvPr>
          <p:cNvSpPr txBox="1"/>
          <p:nvPr/>
        </p:nvSpPr>
        <p:spPr>
          <a:xfrm>
            <a:off x="0" y="-22594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Flow chart elements</a:t>
            </a:r>
            <a:endParaRPr lang="de-DE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E7187A04-2F0E-420D-B1E1-BFF1CCD8E230}"/>
              </a:ext>
            </a:extLst>
          </p:cNvPr>
          <p:cNvGrpSpPr/>
          <p:nvPr/>
        </p:nvGrpSpPr>
        <p:grpSpPr>
          <a:xfrm>
            <a:off x="227906" y="426128"/>
            <a:ext cx="10204604" cy="2636668"/>
            <a:chOff x="227906" y="426128"/>
            <a:chExt cx="10204604" cy="2636668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4590F89-11F2-4791-8216-57F86EA5BCCE}"/>
                </a:ext>
              </a:extLst>
            </p:cNvPr>
            <p:cNvSpPr/>
            <p:nvPr/>
          </p:nvSpPr>
          <p:spPr>
            <a:xfrm>
              <a:off x="4696398" y="1401657"/>
              <a:ext cx="1374558" cy="4712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604C026-00AC-4F29-A156-2BE78F641F95}"/>
                </a:ext>
              </a:extLst>
            </p:cNvPr>
            <p:cNvSpPr/>
            <p:nvPr/>
          </p:nvSpPr>
          <p:spPr>
            <a:xfrm>
              <a:off x="4721443" y="628222"/>
              <a:ext cx="1374557" cy="4712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" name="Raute 16">
              <a:extLst>
                <a:ext uri="{FF2B5EF4-FFF2-40B4-BE49-F238E27FC236}">
                  <a16:creationId xmlns:a16="http://schemas.microsoft.com/office/drawing/2014/main" id="{AAD2B592-3505-4532-86F6-A22AE4463B8B}"/>
                </a:ext>
              </a:extLst>
            </p:cNvPr>
            <p:cNvSpPr/>
            <p:nvPr/>
          </p:nvSpPr>
          <p:spPr>
            <a:xfrm>
              <a:off x="443915" y="1972252"/>
              <a:ext cx="1004400" cy="100492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" name="Flussdiagramm: Verbinder 20">
              <a:extLst>
                <a:ext uri="{FF2B5EF4-FFF2-40B4-BE49-F238E27FC236}">
                  <a16:creationId xmlns:a16="http://schemas.microsoft.com/office/drawing/2014/main" id="{D7D4789B-6C9C-4603-95D3-4FA1AE6F0187}"/>
                </a:ext>
              </a:extLst>
            </p:cNvPr>
            <p:cNvSpPr/>
            <p:nvPr/>
          </p:nvSpPr>
          <p:spPr>
            <a:xfrm>
              <a:off x="701979" y="628222"/>
              <a:ext cx="488272" cy="470634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D34B78C3-2AFD-4009-8C07-63C433C565CD}"/>
                </a:ext>
              </a:extLst>
            </p:cNvPr>
            <p:cNvGrpSpPr/>
            <p:nvPr/>
          </p:nvGrpSpPr>
          <p:grpSpPr>
            <a:xfrm>
              <a:off x="701979" y="1322755"/>
              <a:ext cx="488272" cy="470634"/>
              <a:chOff x="11246539" y="3251878"/>
              <a:chExt cx="488272" cy="470634"/>
            </a:xfrm>
          </p:grpSpPr>
          <p:sp>
            <p:nvSpPr>
              <p:cNvPr id="22" name="Flussdiagramm: Verbinder 21">
                <a:extLst>
                  <a:ext uri="{FF2B5EF4-FFF2-40B4-BE49-F238E27FC236}">
                    <a16:creationId xmlns:a16="http://schemas.microsoft.com/office/drawing/2014/main" id="{F3E1E004-A19D-4557-A3A8-904FE4B45AAD}"/>
                  </a:ext>
                </a:extLst>
              </p:cNvPr>
              <p:cNvSpPr/>
              <p:nvPr/>
            </p:nvSpPr>
            <p:spPr>
              <a:xfrm>
                <a:off x="11246539" y="3251878"/>
                <a:ext cx="488272" cy="470634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lussdiagramm: Verbinder 22">
                <a:extLst>
                  <a:ext uri="{FF2B5EF4-FFF2-40B4-BE49-F238E27FC236}">
                    <a16:creationId xmlns:a16="http://schemas.microsoft.com/office/drawing/2014/main" id="{98085055-22D3-47AA-8768-DCC994EBA58B}"/>
                  </a:ext>
                </a:extLst>
              </p:cNvPr>
              <p:cNvSpPr/>
              <p:nvPr/>
            </p:nvSpPr>
            <p:spPr>
              <a:xfrm>
                <a:off x="11318050" y="3321313"/>
                <a:ext cx="345250" cy="329325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CD1AA3C5-0578-4FDA-A286-F10FF2DFB658}"/>
                </a:ext>
              </a:extLst>
            </p:cNvPr>
            <p:cNvSpPr txBox="1"/>
            <p:nvPr/>
          </p:nvSpPr>
          <p:spPr>
            <a:xfrm>
              <a:off x="2092432" y="686264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Start</a:t>
              </a:r>
              <a:endParaRPr lang="de-DE" dirty="0"/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C5178E9F-4BE9-44C6-A36F-0F44F4339FD8}"/>
                </a:ext>
              </a:extLst>
            </p:cNvPr>
            <p:cNvSpPr txBox="1"/>
            <p:nvPr/>
          </p:nvSpPr>
          <p:spPr>
            <a:xfrm>
              <a:off x="2092432" y="1446636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End</a:t>
              </a:r>
              <a:endParaRPr lang="de-DE" dirty="0"/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ECC0B32E-1812-4DC8-85E5-790649E5E836}"/>
                </a:ext>
              </a:extLst>
            </p:cNvPr>
            <p:cNvSpPr txBox="1"/>
            <p:nvPr/>
          </p:nvSpPr>
          <p:spPr>
            <a:xfrm>
              <a:off x="2092432" y="2228716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Decision</a:t>
              </a:r>
              <a:endParaRPr lang="de-DE" dirty="0"/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47BFFB8B-9137-4155-B7CA-80F03330D352}"/>
                </a:ext>
              </a:extLst>
            </p:cNvPr>
            <p:cNvSpPr txBox="1"/>
            <p:nvPr/>
          </p:nvSpPr>
          <p:spPr>
            <a:xfrm>
              <a:off x="6553465" y="689999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Data</a:t>
              </a:r>
              <a:endParaRPr lang="de-DE" dirty="0"/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1E03ADA7-A1FE-4F95-AA5F-11358142120C}"/>
                </a:ext>
              </a:extLst>
            </p:cNvPr>
            <p:cNvSpPr txBox="1"/>
            <p:nvPr/>
          </p:nvSpPr>
          <p:spPr>
            <a:xfrm>
              <a:off x="6555038" y="1424057"/>
              <a:ext cx="894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Process</a:t>
              </a:r>
              <a:endParaRPr lang="de-DE" dirty="0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23B2337E-FDB2-4642-BCBD-855F675047BC}"/>
                </a:ext>
              </a:extLst>
            </p:cNvPr>
            <p:cNvSpPr/>
            <p:nvPr/>
          </p:nvSpPr>
          <p:spPr>
            <a:xfrm>
              <a:off x="4721442" y="2178065"/>
              <a:ext cx="1374558" cy="47063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6E05D6BF-CB85-4AB8-BD3E-AC8CAB72196E}"/>
                </a:ext>
              </a:extLst>
            </p:cNvPr>
            <p:cNvSpPr txBox="1"/>
            <p:nvPr/>
          </p:nvSpPr>
          <p:spPr>
            <a:xfrm>
              <a:off x="6555038" y="2090216"/>
              <a:ext cx="35584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</a:t>
              </a:r>
              <a:r>
                <a:rPr lang="en-GB" dirty="0"/>
                <a:t>dditional</a:t>
              </a:r>
            </a:p>
            <a:p>
              <a:r>
                <a:rPr lang="en-GB" dirty="0"/>
                <a:t>steps compared to the simple CNN </a:t>
              </a:r>
              <a:endParaRPr lang="de-DE" dirty="0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CD81A7CB-E4AA-4B62-80AC-488BEB562737}"/>
                </a:ext>
              </a:extLst>
            </p:cNvPr>
            <p:cNvSpPr/>
            <p:nvPr/>
          </p:nvSpPr>
          <p:spPr>
            <a:xfrm>
              <a:off x="227906" y="426128"/>
              <a:ext cx="10204604" cy="26366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686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466C5CC-1613-473D-BC09-32A0AB7F855A}"/>
              </a:ext>
            </a:extLst>
          </p:cNvPr>
          <p:cNvGrpSpPr/>
          <p:nvPr/>
        </p:nvGrpSpPr>
        <p:grpSpPr>
          <a:xfrm>
            <a:off x="1363278" y="1242087"/>
            <a:ext cx="3162300" cy="3894431"/>
            <a:chOff x="1363278" y="1242087"/>
            <a:chExt cx="3162300" cy="3894431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14E15400-C8CB-4E28-88B1-27B9AB4AB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3278" y="1259843"/>
              <a:ext cx="3162300" cy="3876675"/>
            </a:xfrm>
            <a:prstGeom prst="rect">
              <a:avLst/>
            </a:prstGeom>
          </p:spPr>
        </p:pic>
        <p:sp>
          <p:nvSpPr>
            <p:cNvPr id="10" name="Flussdiagramm: Verbinder 9">
              <a:extLst>
                <a:ext uri="{FF2B5EF4-FFF2-40B4-BE49-F238E27FC236}">
                  <a16:creationId xmlns:a16="http://schemas.microsoft.com/office/drawing/2014/main" id="{0CEF7AE1-22E8-42CA-85D7-80F411392F99}"/>
                </a:ext>
              </a:extLst>
            </p:cNvPr>
            <p:cNvSpPr/>
            <p:nvPr/>
          </p:nvSpPr>
          <p:spPr>
            <a:xfrm>
              <a:off x="1668168" y="1242087"/>
              <a:ext cx="396000" cy="396000"/>
            </a:xfrm>
            <a:prstGeom prst="flowChartConnector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A3511F51-E37D-4964-9D52-A715D635BCA0}"/>
              </a:ext>
            </a:extLst>
          </p:cNvPr>
          <p:cNvGrpSpPr/>
          <p:nvPr/>
        </p:nvGrpSpPr>
        <p:grpSpPr>
          <a:xfrm>
            <a:off x="7269312" y="1274252"/>
            <a:ext cx="3559410" cy="1224136"/>
            <a:chOff x="5807044" y="1974044"/>
            <a:chExt cx="3559410" cy="1224136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3A72DC49-6E94-4618-B8B4-ACF9078DD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7044" y="1974044"/>
              <a:ext cx="3559410" cy="1224136"/>
            </a:xfrm>
            <a:prstGeom prst="rect">
              <a:avLst/>
            </a:prstGeom>
          </p:spPr>
        </p:pic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B52DB380-E88E-4105-91C7-EF4BA896547E}"/>
                </a:ext>
              </a:extLst>
            </p:cNvPr>
            <p:cNvSpPr/>
            <p:nvPr/>
          </p:nvSpPr>
          <p:spPr>
            <a:xfrm>
              <a:off x="5847633" y="2006352"/>
              <a:ext cx="1727939" cy="115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AA91B41E-E0A4-4592-B46D-DBE7367BF5BE}"/>
                </a:ext>
              </a:extLst>
            </p:cNvPr>
            <p:cNvSpPr/>
            <p:nvPr/>
          </p:nvSpPr>
          <p:spPr>
            <a:xfrm>
              <a:off x="7586749" y="2006352"/>
              <a:ext cx="1727939" cy="115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95623EF-C0A2-41B1-80C1-DD84BD036826}"/>
              </a:ext>
            </a:extLst>
          </p:cNvPr>
          <p:cNvGrpSpPr/>
          <p:nvPr/>
        </p:nvGrpSpPr>
        <p:grpSpPr>
          <a:xfrm>
            <a:off x="7269312" y="2661092"/>
            <a:ext cx="3559410" cy="1224136"/>
            <a:chOff x="5807044" y="1974044"/>
            <a:chExt cx="3559410" cy="1224136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17BCF2C8-D9D1-4D0D-B8DE-5908910EF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7044" y="1974044"/>
              <a:ext cx="3559410" cy="1224136"/>
            </a:xfrm>
            <a:prstGeom prst="rect">
              <a:avLst/>
            </a:prstGeom>
          </p:spPr>
        </p:pic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AA1E49D-4E96-4BD5-934B-A545336BE0D6}"/>
                </a:ext>
              </a:extLst>
            </p:cNvPr>
            <p:cNvSpPr/>
            <p:nvPr/>
          </p:nvSpPr>
          <p:spPr>
            <a:xfrm>
              <a:off x="5847633" y="2006352"/>
              <a:ext cx="1727939" cy="1152000"/>
            </a:xfrm>
            <a:prstGeom prst="rect">
              <a:avLst/>
            </a:prstGeom>
            <a:no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2DB6302-1567-4D74-94B0-992573D3A348}"/>
                </a:ext>
              </a:extLst>
            </p:cNvPr>
            <p:cNvSpPr/>
            <p:nvPr/>
          </p:nvSpPr>
          <p:spPr>
            <a:xfrm>
              <a:off x="7590559" y="2006352"/>
              <a:ext cx="1727939" cy="1152000"/>
            </a:xfrm>
            <a:prstGeom prst="rect">
              <a:avLst/>
            </a:prstGeom>
            <a:no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BBB085EA-A008-42D9-B378-6BB3BC2BE062}"/>
              </a:ext>
            </a:extLst>
          </p:cNvPr>
          <p:cNvSpPr txBox="1"/>
          <p:nvPr/>
        </p:nvSpPr>
        <p:spPr>
          <a:xfrm>
            <a:off x="1250302" y="872964"/>
            <a:ext cx="149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Arduino Nano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7574D71-3BFE-4BEA-BF06-1AA8353D5B1E}"/>
              </a:ext>
            </a:extLst>
          </p:cNvPr>
          <p:cNvSpPr txBox="1"/>
          <p:nvPr/>
        </p:nvSpPr>
        <p:spPr>
          <a:xfrm>
            <a:off x="7197012" y="885705"/>
            <a:ext cx="16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Image cropping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1423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A559C688-75C3-4C62-B770-E916E8A19DC9}"/>
              </a:ext>
            </a:extLst>
          </p:cNvPr>
          <p:cNvGrpSpPr/>
          <p:nvPr/>
        </p:nvGrpSpPr>
        <p:grpSpPr>
          <a:xfrm>
            <a:off x="1133124" y="2091689"/>
            <a:ext cx="6024174" cy="2826385"/>
            <a:chOff x="3129422" y="1057019"/>
            <a:chExt cx="6024174" cy="2826385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D8EDDEF7-06C4-4074-A80D-E75B0C74DB7D}"/>
                </a:ext>
              </a:extLst>
            </p:cNvPr>
            <p:cNvGrpSpPr/>
            <p:nvPr/>
          </p:nvGrpSpPr>
          <p:grpSpPr>
            <a:xfrm>
              <a:off x="3393511" y="1057019"/>
              <a:ext cx="5760085" cy="2826385"/>
              <a:chOff x="0" y="0"/>
              <a:chExt cx="11729913" cy="6286500"/>
            </a:xfrm>
          </p:grpSpPr>
          <p:pic>
            <p:nvPicPr>
              <p:cNvPr id="19" name="Grafik 18">
                <a:extLst>
                  <a:ext uri="{FF2B5EF4-FFF2-40B4-BE49-F238E27FC236}">
                    <a16:creationId xmlns:a16="http://schemas.microsoft.com/office/drawing/2014/main" id="{DC260B50-9A1F-4D21-BA82-A85E6ED71E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1729913" cy="6286500"/>
              </a:xfrm>
              <a:prstGeom prst="rect">
                <a:avLst/>
              </a:prstGeom>
            </p:spPr>
          </p:pic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3E188057-07AF-4A9C-87AB-C308928C2FF6}"/>
                  </a:ext>
                </a:extLst>
              </p:cNvPr>
              <p:cNvSpPr/>
              <p:nvPr/>
            </p:nvSpPr>
            <p:spPr>
              <a:xfrm rot="21330746">
                <a:off x="133496" y="398663"/>
                <a:ext cx="478839" cy="39866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01739B88-B7FC-42BF-AF74-A769133FC64F}"/>
                  </a:ext>
                </a:extLst>
              </p:cNvPr>
              <p:cNvSpPr/>
              <p:nvPr/>
            </p:nvSpPr>
            <p:spPr>
              <a:xfrm rot="21330746">
                <a:off x="133496" y="3019056"/>
                <a:ext cx="478839" cy="39866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B788F815-4304-45E5-A5E3-2B6FAB2B7DE9}"/>
                  </a:ext>
                </a:extLst>
              </p:cNvPr>
              <p:cNvSpPr/>
              <p:nvPr/>
            </p:nvSpPr>
            <p:spPr>
              <a:xfrm rot="21330746">
                <a:off x="143852" y="2628442"/>
                <a:ext cx="478839" cy="39866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D039BF06-0010-459F-BBC1-71263617F5DB}"/>
                  </a:ext>
                </a:extLst>
              </p:cNvPr>
              <p:cNvSpPr/>
              <p:nvPr/>
            </p:nvSpPr>
            <p:spPr>
              <a:xfrm rot="21330746">
                <a:off x="66406" y="3429201"/>
                <a:ext cx="673218" cy="43624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24" name="Flussdiagramm: Verbinder 23">
              <a:extLst>
                <a:ext uri="{FF2B5EF4-FFF2-40B4-BE49-F238E27FC236}">
                  <a16:creationId xmlns:a16="http://schemas.microsoft.com/office/drawing/2014/main" id="{F80299D6-6FFD-452C-8070-2824DE072650}"/>
                </a:ext>
              </a:extLst>
            </p:cNvPr>
            <p:cNvSpPr/>
            <p:nvPr/>
          </p:nvSpPr>
          <p:spPr>
            <a:xfrm>
              <a:off x="3129422" y="1194475"/>
              <a:ext cx="264089" cy="262800"/>
            </a:xfrm>
            <a:prstGeom prst="flowChartConnector">
              <a:avLst/>
            </a:prstGeom>
            <a:solidFill>
              <a:schemeClr val="bg2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5" name="Flussdiagramm: Verbinder 24">
              <a:extLst>
                <a:ext uri="{FF2B5EF4-FFF2-40B4-BE49-F238E27FC236}">
                  <a16:creationId xmlns:a16="http://schemas.microsoft.com/office/drawing/2014/main" id="{B50556D5-B053-4CF6-8998-162EAB4F9F51}"/>
                </a:ext>
              </a:extLst>
            </p:cNvPr>
            <p:cNvSpPr/>
            <p:nvPr/>
          </p:nvSpPr>
          <p:spPr>
            <a:xfrm>
              <a:off x="3161416" y="2098431"/>
              <a:ext cx="264089" cy="262800"/>
            </a:xfrm>
            <a:prstGeom prst="flowChartConnector">
              <a:avLst/>
            </a:prstGeom>
            <a:solidFill>
              <a:schemeClr val="bg2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6" name="Flussdiagramm: Verbinder 25">
              <a:extLst>
                <a:ext uri="{FF2B5EF4-FFF2-40B4-BE49-F238E27FC236}">
                  <a16:creationId xmlns:a16="http://schemas.microsoft.com/office/drawing/2014/main" id="{735535AC-3883-4F53-A3D2-5AC7CE19CB18}"/>
                </a:ext>
              </a:extLst>
            </p:cNvPr>
            <p:cNvSpPr/>
            <p:nvPr/>
          </p:nvSpPr>
          <p:spPr>
            <a:xfrm>
              <a:off x="3156330" y="2375130"/>
              <a:ext cx="264089" cy="262800"/>
            </a:xfrm>
            <a:prstGeom prst="flowChartConnector">
              <a:avLst/>
            </a:prstGeom>
            <a:solidFill>
              <a:schemeClr val="bg2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" name="Flussdiagramm: Verbinder 26">
              <a:extLst>
                <a:ext uri="{FF2B5EF4-FFF2-40B4-BE49-F238E27FC236}">
                  <a16:creationId xmlns:a16="http://schemas.microsoft.com/office/drawing/2014/main" id="{99047516-4010-425C-B1BB-44747286094D}"/>
                </a:ext>
              </a:extLst>
            </p:cNvPr>
            <p:cNvSpPr/>
            <p:nvPr/>
          </p:nvSpPr>
          <p:spPr>
            <a:xfrm>
              <a:off x="3156329" y="2651829"/>
              <a:ext cx="264089" cy="262800"/>
            </a:xfrm>
            <a:prstGeom prst="flowChartConnector">
              <a:avLst/>
            </a:prstGeom>
            <a:solidFill>
              <a:schemeClr val="bg2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AF5BBCA5-152B-4BCE-9D47-CC85029226B5}"/>
              </a:ext>
            </a:extLst>
          </p:cNvPr>
          <p:cNvGrpSpPr/>
          <p:nvPr/>
        </p:nvGrpSpPr>
        <p:grpSpPr>
          <a:xfrm>
            <a:off x="9789006" y="1714824"/>
            <a:ext cx="1359000" cy="3943350"/>
            <a:chOff x="9844990" y="1915605"/>
            <a:chExt cx="1359000" cy="3943350"/>
          </a:xfrm>
        </p:grpSpPr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024E0549-5928-4E36-A350-5B0DEBE28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60990" y="1915605"/>
              <a:ext cx="1143000" cy="3943350"/>
            </a:xfrm>
            <a:prstGeom prst="rect">
              <a:avLst/>
            </a:prstGeom>
          </p:spPr>
        </p:pic>
        <p:sp>
          <p:nvSpPr>
            <p:cNvPr id="37" name="Flussdiagramm: Verbinder 36">
              <a:extLst>
                <a:ext uri="{FF2B5EF4-FFF2-40B4-BE49-F238E27FC236}">
                  <a16:creationId xmlns:a16="http://schemas.microsoft.com/office/drawing/2014/main" id="{8CE3E637-00BF-49D7-B116-7F858C99152B}"/>
                </a:ext>
              </a:extLst>
            </p:cNvPr>
            <p:cNvSpPr/>
            <p:nvPr/>
          </p:nvSpPr>
          <p:spPr>
            <a:xfrm>
              <a:off x="9844990" y="2278173"/>
              <a:ext cx="288000" cy="288000"/>
            </a:xfrm>
            <a:prstGeom prst="flowChartConnector">
              <a:avLst/>
            </a:prstGeom>
            <a:solidFill>
              <a:schemeClr val="bg2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8" name="Flussdiagramm: Verbinder 37">
              <a:extLst>
                <a:ext uri="{FF2B5EF4-FFF2-40B4-BE49-F238E27FC236}">
                  <a16:creationId xmlns:a16="http://schemas.microsoft.com/office/drawing/2014/main" id="{0F538EA8-BC8F-4ADE-8825-9DCECA83B4A3}"/>
                </a:ext>
              </a:extLst>
            </p:cNvPr>
            <p:cNvSpPr/>
            <p:nvPr/>
          </p:nvSpPr>
          <p:spPr>
            <a:xfrm>
              <a:off x="9847580" y="4188312"/>
              <a:ext cx="288000" cy="288000"/>
            </a:xfrm>
            <a:prstGeom prst="flowChartConnector">
              <a:avLst/>
            </a:prstGeom>
            <a:solidFill>
              <a:schemeClr val="bg2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9" name="Flussdiagramm: Verbinder 38">
              <a:extLst>
                <a:ext uri="{FF2B5EF4-FFF2-40B4-BE49-F238E27FC236}">
                  <a16:creationId xmlns:a16="http://schemas.microsoft.com/office/drawing/2014/main" id="{61F4C424-FC9E-491D-92D5-183CAE7EA73F}"/>
                </a:ext>
              </a:extLst>
            </p:cNvPr>
            <p:cNvSpPr/>
            <p:nvPr/>
          </p:nvSpPr>
          <p:spPr>
            <a:xfrm>
              <a:off x="9844990" y="4553193"/>
              <a:ext cx="288000" cy="288000"/>
            </a:xfrm>
            <a:prstGeom prst="flowChartConnector">
              <a:avLst/>
            </a:prstGeom>
            <a:solidFill>
              <a:schemeClr val="bg2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0" name="Flussdiagramm: Verbinder 39">
              <a:extLst>
                <a:ext uri="{FF2B5EF4-FFF2-40B4-BE49-F238E27FC236}">
                  <a16:creationId xmlns:a16="http://schemas.microsoft.com/office/drawing/2014/main" id="{13469039-3327-485E-9735-66B8B18AE19F}"/>
                </a:ext>
              </a:extLst>
            </p:cNvPr>
            <p:cNvSpPr/>
            <p:nvPr/>
          </p:nvSpPr>
          <p:spPr>
            <a:xfrm>
              <a:off x="9844990" y="4918074"/>
              <a:ext cx="288000" cy="288000"/>
            </a:xfrm>
            <a:prstGeom prst="flowChartConnector">
              <a:avLst/>
            </a:prstGeom>
            <a:solidFill>
              <a:schemeClr val="bg2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feld 28">
            <a:extLst>
              <a:ext uri="{FF2B5EF4-FFF2-40B4-BE49-F238E27FC236}">
                <a16:creationId xmlns:a16="http://schemas.microsoft.com/office/drawing/2014/main" id="{C5083A77-05B2-4DBC-9DB5-E5EDA0A5DE1D}"/>
              </a:ext>
            </a:extLst>
          </p:cNvPr>
          <p:cNvSpPr txBox="1"/>
          <p:nvPr/>
        </p:nvSpPr>
        <p:spPr>
          <a:xfrm>
            <a:off x="0" y="-22594"/>
            <a:ext cx="160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Image labelling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6460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EBDD436-82A8-4AE1-AFDE-464DB77A9F56}"/>
              </a:ext>
            </a:extLst>
          </p:cNvPr>
          <p:cNvGrpSpPr/>
          <p:nvPr/>
        </p:nvGrpSpPr>
        <p:grpSpPr>
          <a:xfrm>
            <a:off x="786670" y="1372414"/>
            <a:ext cx="3227032" cy="1633491"/>
            <a:chOff x="786670" y="1372414"/>
            <a:chExt cx="3227032" cy="1633491"/>
          </a:xfrm>
        </p:grpSpPr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FF4ECFBA-2C4B-4C76-A89B-46158C89AB8F}"/>
                </a:ext>
              </a:extLst>
            </p:cNvPr>
            <p:cNvGrpSpPr/>
            <p:nvPr/>
          </p:nvGrpSpPr>
          <p:grpSpPr>
            <a:xfrm>
              <a:off x="786670" y="1372414"/>
              <a:ext cx="506027" cy="1633491"/>
              <a:chOff x="1589103" y="1447059"/>
              <a:chExt cx="506027" cy="1633491"/>
            </a:xfrm>
          </p:grpSpPr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E3592B72-A146-4C5B-8E73-3AC2B2F26F76}"/>
                  </a:ext>
                </a:extLst>
              </p:cNvPr>
              <p:cNvSpPr/>
              <p:nvPr/>
            </p:nvSpPr>
            <p:spPr>
              <a:xfrm>
                <a:off x="1589103" y="1447059"/>
                <a:ext cx="506027" cy="163349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0630E8BA-0051-4943-BF02-75DB21724CDE}"/>
                  </a:ext>
                </a:extLst>
              </p:cNvPr>
              <p:cNvSpPr/>
              <p:nvPr/>
            </p:nvSpPr>
            <p:spPr>
              <a:xfrm>
                <a:off x="1644116" y="1571347"/>
                <a:ext cx="396000" cy="396000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1BD976E2-57AB-4914-A738-3C458C8A4050}"/>
                  </a:ext>
                </a:extLst>
              </p:cNvPr>
              <p:cNvSpPr/>
              <p:nvPr/>
            </p:nvSpPr>
            <p:spPr>
              <a:xfrm>
                <a:off x="1644116" y="2088138"/>
                <a:ext cx="396000" cy="396000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CA464E9A-0978-4894-8396-0303F41402CD}"/>
                  </a:ext>
                </a:extLst>
              </p:cNvPr>
              <p:cNvSpPr/>
              <p:nvPr/>
            </p:nvSpPr>
            <p:spPr>
              <a:xfrm>
                <a:off x="1644116" y="2604929"/>
                <a:ext cx="396000" cy="396000"/>
              </a:xfrm>
              <a:prstGeom prst="flowChartConnector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A327C82E-E6E8-48C2-8B9A-4EA309A5798F}"/>
                </a:ext>
              </a:extLst>
            </p:cNvPr>
            <p:cNvGrpSpPr/>
            <p:nvPr/>
          </p:nvGrpSpPr>
          <p:grpSpPr>
            <a:xfrm>
              <a:off x="1675917" y="1372414"/>
              <a:ext cx="506027" cy="1633491"/>
              <a:chOff x="2478350" y="1447059"/>
              <a:chExt cx="506027" cy="1633491"/>
            </a:xfrm>
          </p:grpSpPr>
          <p:sp>
            <p:nvSpPr>
              <p:cNvPr id="13" name="Rechteck: abgerundete Ecken 12">
                <a:extLst>
                  <a:ext uri="{FF2B5EF4-FFF2-40B4-BE49-F238E27FC236}">
                    <a16:creationId xmlns:a16="http://schemas.microsoft.com/office/drawing/2014/main" id="{0D9D70BC-E087-4BF8-A6E9-8230A0029A0D}"/>
                  </a:ext>
                </a:extLst>
              </p:cNvPr>
              <p:cNvSpPr/>
              <p:nvPr/>
            </p:nvSpPr>
            <p:spPr>
              <a:xfrm>
                <a:off x="2478350" y="1447059"/>
                <a:ext cx="506027" cy="163349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Flussdiagramm: Verbinder 13">
                <a:extLst>
                  <a:ext uri="{FF2B5EF4-FFF2-40B4-BE49-F238E27FC236}">
                    <a16:creationId xmlns:a16="http://schemas.microsoft.com/office/drawing/2014/main" id="{8D67D583-8559-4FC7-A183-A8D6D3BBEA0E}"/>
                  </a:ext>
                </a:extLst>
              </p:cNvPr>
              <p:cNvSpPr/>
              <p:nvPr/>
            </p:nvSpPr>
            <p:spPr>
              <a:xfrm>
                <a:off x="2533363" y="1571347"/>
                <a:ext cx="396000" cy="396000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5598B1E8-4106-4A89-931D-E3245A7A4982}"/>
                  </a:ext>
                </a:extLst>
              </p:cNvPr>
              <p:cNvSpPr/>
              <p:nvPr/>
            </p:nvSpPr>
            <p:spPr>
              <a:xfrm>
                <a:off x="2533363" y="2088138"/>
                <a:ext cx="396000" cy="396000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Flussdiagramm: Verbinder 15">
                <a:extLst>
                  <a:ext uri="{FF2B5EF4-FFF2-40B4-BE49-F238E27FC236}">
                    <a16:creationId xmlns:a16="http://schemas.microsoft.com/office/drawing/2014/main" id="{D8F341B8-DE69-4C44-A721-C66B3C616C74}"/>
                  </a:ext>
                </a:extLst>
              </p:cNvPr>
              <p:cNvSpPr/>
              <p:nvPr/>
            </p:nvSpPr>
            <p:spPr>
              <a:xfrm>
                <a:off x="2533363" y="2604929"/>
                <a:ext cx="396000" cy="396000"/>
              </a:xfrm>
              <a:prstGeom prst="flowChartConnector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AB1578CF-9B62-4BFA-A0A3-DEB0B4E617B2}"/>
                </a:ext>
              </a:extLst>
            </p:cNvPr>
            <p:cNvGrpSpPr/>
            <p:nvPr/>
          </p:nvGrpSpPr>
          <p:grpSpPr>
            <a:xfrm>
              <a:off x="2591796" y="1372414"/>
              <a:ext cx="506027" cy="1633491"/>
              <a:chOff x="3394229" y="1447059"/>
              <a:chExt cx="506027" cy="1633491"/>
            </a:xfrm>
          </p:grpSpPr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E6C74008-86A4-4495-BBDB-294ABB73BB37}"/>
                  </a:ext>
                </a:extLst>
              </p:cNvPr>
              <p:cNvSpPr/>
              <p:nvPr/>
            </p:nvSpPr>
            <p:spPr>
              <a:xfrm>
                <a:off x="3394229" y="1447059"/>
                <a:ext cx="506027" cy="163349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Flussdiagramm: Verbinder 17">
                <a:extLst>
                  <a:ext uri="{FF2B5EF4-FFF2-40B4-BE49-F238E27FC236}">
                    <a16:creationId xmlns:a16="http://schemas.microsoft.com/office/drawing/2014/main" id="{85C1123A-48D5-4F24-81C0-B2A2639A6557}"/>
                  </a:ext>
                </a:extLst>
              </p:cNvPr>
              <p:cNvSpPr/>
              <p:nvPr/>
            </p:nvSpPr>
            <p:spPr>
              <a:xfrm>
                <a:off x="3449242" y="1571347"/>
                <a:ext cx="396000" cy="396000"/>
              </a:xfrm>
              <a:prstGeom prst="flowChart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Flussdiagramm: Verbinder 18">
                <a:extLst>
                  <a:ext uri="{FF2B5EF4-FFF2-40B4-BE49-F238E27FC236}">
                    <a16:creationId xmlns:a16="http://schemas.microsoft.com/office/drawing/2014/main" id="{811739BF-28AA-44C4-BDE7-E0C793E3A1F3}"/>
                  </a:ext>
                </a:extLst>
              </p:cNvPr>
              <p:cNvSpPr/>
              <p:nvPr/>
            </p:nvSpPr>
            <p:spPr>
              <a:xfrm>
                <a:off x="3449242" y="2088138"/>
                <a:ext cx="396000" cy="396000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Flussdiagramm: Verbinder 19">
                <a:extLst>
                  <a:ext uri="{FF2B5EF4-FFF2-40B4-BE49-F238E27FC236}">
                    <a16:creationId xmlns:a16="http://schemas.microsoft.com/office/drawing/2014/main" id="{9AC8C09C-45EF-46AD-BA1C-7D0A6543B551}"/>
                  </a:ext>
                </a:extLst>
              </p:cNvPr>
              <p:cNvSpPr/>
              <p:nvPr/>
            </p:nvSpPr>
            <p:spPr>
              <a:xfrm>
                <a:off x="3449242" y="2604929"/>
                <a:ext cx="396000" cy="396000"/>
              </a:xfrm>
              <a:prstGeom prst="flowChartConnector">
                <a:avLst/>
              </a:prstGeom>
              <a:solidFill>
                <a:srgbClr val="37F82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421DBF7C-2C5A-4B77-8848-3291A43BA868}"/>
                </a:ext>
              </a:extLst>
            </p:cNvPr>
            <p:cNvGrpSpPr/>
            <p:nvPr/>
          </p:nvGrpSpPr>
          <p:grpSpPr>
            <a:xfrm>
              <a:off x="3507675" y="1372414"/>
              <a:ext cx="506027" cy="1633491"/>
              <a:chOff x="4310108" y="1447059"/>
              <a:chExt cx="506027" cy="1633491"/>
            </a:xfrm>
          </p:grpSpPr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B73BD84C-A88A-4A88-A42D-6FA51949985E}"/>
                  </a:ext>
                </a:extLst>
              </p:cNvPr>
              <p:cNvSpPr/>
              <p:nvPr/>
            </p:nvSpPr>
            <p:spPr>
              <a:xfrm>
                <a:off x="4310108" y="1447059"/>
                <a:ext cx="506027" cy="163349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71CFB615-7EB6-4480-B92C-2A78833FD89F}"/>
                  </a:ext>
                </a:extLst>
              </p:cNvPr>
              <p:cNvSpPr/>
              <p:nvPr/>
            </p:nvSpPr>
            <p:spPr>
              <a:xfrm>
                <a:off x="4365121" y="1571347"/>
                <a:ext cx="396000" cy="396000"/>
              </a:xfrm>
              <a:prstGeom prst="flowChart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F908DC09-8C78-4FB7-8CBD-B2A8DFA25EDC}"/>
                  </a:ext>
                </a:extLst>
              </p:cNvPr>
              <p:cNvSpPr/>
              <p:nvPr/>
            </p:nvSpPr>
            <p:spPr>
              <a:xfrm>
                <a:off x="4365121" y="2088138"/>
                <a:ext cx="396000" cy="396000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D749F9BF-50F4-4F21-992B-932373B83DC7}"/>
                  </a:ext>
                </a:extLst>
              </p:cNvPr>
              <p:cNvSpPr/>
              <p:nvPr/>
            </p:nvSpPr>
            <p:spPr>
              <a:xfrm>
                <a:off x="4365121" y="2604929"/>
                <a:ext cx="396000" cy="396000"/>
              </a:xfrm>
              <a:prstGeom prst="flowChartConnector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38" name="Grafik 37" descr="LKW">
            <a:extLst>
              <a:ext uri="{FF2B5EF4-FFF2-40B4-BE49-F238E27FC236}">
                <a16:creationId xmlns:a16="http://schemas.microsoft.com/office/drawing/2014/main" id="{20A0C8FB-B991-4C79-B902-A37BA94C2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414" y="3243917"/>
            <a:ext cx="2706211" cy="27062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A667549B-1567-4D43-920B-5E268D041A87}"/>
              </a:ext>
            </a:extLst>
          </p:cNvPr>
          <p:cNvSpPr txBox="1"/>
          <p:nvPr/>
        </p:nvSpPr>
        <p:spPr>
          <a:xfrm>
            <a:off x="0" y="-22594"/>
            <a:ext cx="140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  <a:r>
              <a:rPr lang="en-GB" dirty="0"/>
              <a:t>ruck project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46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01CEAA49-707E-4E54-A019-E09971369BF9}"/>
              </a:ext>
            </a:extLst>
          </p:cNvPr>
          <p:cNvGrpSpPr/>
          <p:nvPr/>
        </p:nvGrpSpPr>
        <p:grpSpPr>
          <a:xfrm>
            <a:off x="4982074" y="3586326"/>
            <a:ext cx="6280950" cy="2706211"/>
            <a:chOff x="81380" y="4211056"/>
            <a:chExt cx="6280950" cy="2706211"/>
          </a:xfrm>
        </p:grpSpPr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32B2A192-8F36-47CC-84CC-3511EB533BE2}"/>
                </a:ext>
              </a:extLst>
            </p:cNvPr>
            <p:cNvGrpSpPr/>
            <p:nvPr/>
          </p:nvGrpSpPr>
          <p:grpSpPr>
            <a:xfrm>
              <a:off x="4572125" y="4222383"/>
              <a:ext cx="362506" cy="1064270"/>
              <a:chOff x="4310108" y="1447059"/>
              <a:chExt cx="506027" cy="1633491"/>
            </a:xfrm>
          </p:grpSpPr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B482E9DF-C956-4B29-8630-C34D5A0394A2}"/>
                  </a:ext>
                </a:extLst>
              </p:cNvPr>
              <p:cNvSpPr/>
              <p:nvPr/>
            </p:nvSpPr>
            <p:spPr>
              <a:xfrm>
                <a:off x="4310108" y="1447059"/>
                <a:ext cx="506027" cy="163349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Flussdiagramm: Verbinder 42">
                <a:extLst>
                  <a:ext uri="{FF2B5EF4-FFF2-40B4-BE49-F238E27FC236}">
                    <a16:creationId xmlns:a16="http://schemas.microsoft.com/office/drawing/2014/main" id="{093A4612-2E4B-4D7F-88D0-ED93891A2AF9}"/>
                  </a:ext>
                </a:extLst>
              </p:cNvPr>
              <p:cNvSpPr/>
              <p:nvPr/>
            </p:nvSpPr>
            <p:spPr>
              <a:xfrm>
                <a:off x="4365121" y="1571347"/>
                <a:ext cx="396000" cy="396000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?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Flussdiagramm: Verbinder 43">
                <a:extLst>
                  <a:ext uri="{FF2B5EF4-FFF2-40B4-BE49-F238E27FC236}">
                    <a16:creationId xmlns:a16="http://schemas.microsoft.com/office/drawing/2014/main" id="{0683C041-9007-40FE-B7F3-8DE0A5F93EF6}"/>
                  </a:ext>
                </a:extLst>
              </p:cNvPr>
              <p:cNvSpPr/>
              <p:nvPr/>
            </p:nvSpPr>
            <p:spPr>
              <a:xfrm>
                <a:off x="4365121" y="2088138"/>
                <a:ext cx="396000" cy="396000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?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F1134257-3A27-47B6-B013-E7B2B16D2F92}"/>
                  </a:ext>
                </a:extLst>
              </p:cNvPr>
              <p:cNvSpPr/>
              <p:nvPr/>
            </p:nvSpPr>
            <p:spPr>
              <a:xfrm>
                <a:off x="4365121" y="2604929"/>
                <a:ext cx="396000" cy="396000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?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6" name="Grafik 45" descr="LKW">
              <a:extLst>
                <a:ext uri="{FF2B5EF4-FFF2-40B4-BE49-F238E27FC236}">
                  <a16:creationId xmlns:a16="http://schemas.microsoft.com/office/drawing/2014/main" id="{FCD8E8AF-FE0D-4E99-B771-AB65D7580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9010" y="4211056"/>
              <a:ext cx="2706211" cy="2706211"/>
            </a:xfrm>
            <a:prstGeom prst="rect">
              <a:avLst/>
            </a:prstGeom>
          </p:spPr>
        </p:pic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532B643-C022-4274-8489-08EE288CDA3C}"/>
                </a:ext>
              </a:extLst>
            </p:cNvPr>
            <p:cNvSpPr/>
            <p:nvPr/>
          </p:nvSpPr>
          <p:spPr>
            <a:xfrm>
              <a:off x="81380" y="6302205"/>
              <a:ext cx="6280950" cy="3179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49A73165-9F24-4A3F-891C-5BDC9AE80215}"/>
                </a:ext>
              </a:extLst>
            </p:cNvPr>
            <p:cNvSpPr/>
            <p:nvPr/>
          </p:nvSpPr>
          <p:spPr>
            <a:xfrm flipH="1">
              <a:off x="4711626" y="5286653"/>
              <a:ext cx="49494" cy="10250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EAAA1B80-D35B-4170-B11F-3BF83706ACC9}"/>
                </a:ext>
              </a:extLst>
            </p:cNvPr>
            <p:cNvCxnSpPr/>
            <p:nvPr/>
          </p:nvCxnSpPr>
          <p:spPr>
            <a:xfrm flipV="1">
              <a:off x="2929363" y="4640066"/>
              <a:ext cx="1380745" cy="33670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0C156577-BA9F-4EF1-9DD9-4B74508E05C4}"/>
                </a:ext>
              </a:extLst>
            </p:cNvPr>
            <p:cNvSpPr txBox="1"/>
            <p:nvPr/>
          </p:nvSpPr>
          <p:spPr>
            <a:xfrm rot="20805303">
              <a:off x="2666027" y="4454659"/>
              <a:ext cx="25747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FF0000"/>
                  </a:solidFill>
                </a:rPr>
                <a:t>Colour </a:t>
              </a:r>
              <a:r>
                <a:rPr lang="en-US" sz="1600" dirty="0">
                  <a:solidFill>
                    <a:srgbClr val="FF0000"/>
                  </a:solidFill>
                </a:rPr>
                <a:t>identification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7B9A044-0BEB-4150-BD10-F54FDD167934}"/>
              </a:ext>
            </a:extLst>
          </p:cNvPr>
          <p:cNvGrpSpPr/>
          <p:nvPr/>
        </p:nvGrpSpPr>
        <p:grpSpPr>
          <a:xfrm>
            <a:off x="569850" y="791350"/>
            <a:ext cx="3311775" cy="3472674"/>
            <a:chOff x="998333" y="852255"/>
            <a:chExt cx="3311775" cy="3472674"/>
          </a:xfrm>
        </p:grpSpPr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FF4ECFBA-2C4B-4C76-A89B-46158C89AB8F}"/>
                </a:ext>
              </a:extLst>
            </p:cNvPr>
            <p:cNvGrpSpPr/>
            <p:nvPr/>
          </p:nvGrpSpPr>
          <p:grpSpPr>
            <a:xfrm>
              <a:off x="1083076" y="852255"/>
              <a:ext cx="506027" cy="1633491"/>
              <a:chOff x="1589103" y="1447059"/>
              <a:chExt cx="506027" cy="1633491"/>
            </a:xfrm>
          </p:grpSpPr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E3592B72-A146-4C5B-8E73-3AC2B2F26F76}"/>
                  </a:ext>
                </a:extLst>
              </p:cNvPr>
              <p:cNvSpPr/>
              <p:nvPr/>
            </p:nvSpPr>
            <p:spPr>
              <a:xfrm>
                <a:off x="1589103" y="1447059"/>
                <a:ext cx="506027" cy="163349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0630E8BA-0051-4943-BF02-75DB21724CDE}"/>
                  </a:ext>
                </a:extLst>
              </p:cNvPr>
              <p:cNvSpPr/>
              <p:nvPr/>
            </p:nvSpPr>
            <p:spPr>
              <a:xfrm>
                <a:off x="1644116" y="1571347"/>
                <a:ext cx="396000" cy="396000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1BD976E2-57AB-4914-A738-3C458C8A4050}"/>
                  </a:ext>
                </a:extLst>
              </p:cNvPr>
              <p:cNvSpPr/>
              <p:nvPr/>
            </p:nvSpPr>
            <p:spPr>
              <a:xfrm>
                <a:off x="1644116" y="2088138"/>
                <a:ext cx="396000" cy="396000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CA464E9A-0978-4894-8396-0303F41402CD}"/>
                  </a:ext>
                </a:extLst>
              </p:cNvPr>
              <p:cNvSpPr/>
              <p:nvPr/>
            </p:nvSpPr>
            <p:spPr>
              <a:xfrm>
                <a:off x="1644116" y="2604929"/>
                <a:ext cx="396000" cy="396000"/>
              </a:xfrm>
              <a:prstGeom prst="flowChartConnector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A327C82E-E6E8-48C2-8B9A-4EA309A5798F}"/>
                </a:ext>
              </a:extLst>
            </p:cNvPr>
            <p:cNvGrpSpPr/>
            <p:nvPr/>
          </p:nvGrpSpPr>
          <p:grpSpPr>
            <a:xfrm>
              <a:off x="1972323" y="852255"/>
              <a:ext cx="506027" cy="1633491"/>
              <a:chOff x="2478350" y="1447059"/>
              <a:chExt cx="506027" cy="1633491"/>
            </a:xfrm>
          </p:grpSpPr>
          <p:sp>
            <p:nvSpPr>
              <p:cNvPr id="13" name="Rechteck: abgerundete Ecken 12">
                <a:extLst>
                  <a:ext uri="{FF2B5EF4-FFF2-40B4-BE49-F238E27FC236}">
                    <a16:creationId xmlns:a16="http://schemas.microsoft.com/office/drawing/2014/main" id="{0D9D70BC-E087-4BF8-A6E9-8230A0029A0D}"/>
                  </a:ext>
                </a:extLst>
              </p:cNvPr>
              <p:cNvSpPr/>
              <p:nvPr/>
            </p:nvSpPr>
            <p:spPr>
              <a:xfrm>
                <a:off x="2478350" y="1447059"/>
                <a:ext cx="506027" cy="163349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Flussdiagramm: Verbinder 13">
                <a:extLst>
                  <a:ext uri="{FF2B5EF4-FFF2-40B4-BE49-F238E27FC236}">
                    <a16:creationId xmlns:a16="http://schemas.microsoft.com/office/drawing/2014/main" id="{8D67D583-8559-4FC7-A183-A8D6D3BBEA0E}"/>
                  </a:ext>
                </a:extLst>
              </p:cNvPr>
              <p:cNvSpPr/>
              <p:nvPr/>
            </p:nvSpPr>
            <p:spPr>
              <a:xfrm>
                <a:off x="2533363" y="1571347"/>
                <a:ext cx="396000" cy="396000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5598B1E8-4106-4A89-931D-E3245A7A4982}"/>
                  </a:ext>
                </a:extLst>
              </p:cNvPr>
              <p:cNvSpPr/>
              <p:nvPr/>
            </p:nvSpPr>
            <p:spPr>
              <a:xfrm>
                <a:off x="2533363" y="2088138"/>
                <a:ext cx="396000" cy="396000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Flussdiagramm: Verbinder 15">
                <a:extLst>
                  <a:ext uri="{FF2B5EF4-FFF2-40B4-BE49-F238E27FC236}">
                    <a16:creationId xmlns:a16="http://schemas.microsoft.com/office/drawing/2014/main" id="{D8F341B8-DE69-4C44-A721-C66B3C616C74}"/>
                  </a:ext>
                </a:extLst>
              </p:cNvPr>
              <p:cNvSpPr/>
              <p:nvPr/>
            </p:nvSpPr>
            <p:spPr>
              <a:xfrm>
                <a:off x="2533363" y="2604929"/>
                <a:ext cx="396000" cy="396000"/>
              </a:xfrm>
              <a:prstGeom prst="flowChartConnector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AB1578CF-9B62-4BFA-A0A3-DEB0B4E617B2}"/>
                </a:ext>
              </a:extLst>
            </p:cNvPr>
            <p:cNvGrpSpPr/>
            <p:nvPr/>
          </p:nvGrpSpPr>
          <p:grpSpPr>
            <a:xfrm>
              <a:off x="2888202" y="852255"/>
              <a:ext cx="506027" cy="1633491"/>
              <a:chOff x="3394229" y="1447059"/>
              <a:chExt cx="506027" cy="1633491"/>
            </a:xfrm>
          </p:grpSpPr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E6C74008-86A4-4495-BBDB-294ABB73BB37}"/>
                  </a:ext>
                </a:extLst>
              </p:cNvPr>
              <p:cNvSpPr/>
              <p:nvPr/>
            </p:nvSpPr>
            <p:spPr>
              <a:xfrm>
                <a:off x="3394229" y="1447059"/>
                <a:ext cx="506027" cy="163349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Flussdiagramm: Verbinder 17">
                <a:extLst>
                  <a:ext uri="{FF2B5EF4-FFF2-40B4-BE49-F238E27FC236}">
                    <a16:creationId xmlns:a16="http://schemas.microsoft.com/office/drawing/2014/main" id="{85C1123A-48D5-4F24-81C0-B2A2639A6557}"/>
                  </a:ext>
                </a:extLst>
              </p:cNvPr>
              <p:cNvSpPr/>
              <p:nvPr/>
            </p:nvSpPr>
            <p:spPr>
              <a:xfrm>
                <a:off x="3449242" y="1571347"/>
                <a:ext cx="396000" cy="396000"/>
              </a:xfrm>
              <a:prstGeom prst="flowChart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Flussdiagramm: Verbinder 18">
                <a:extLst>
                  <a:ext uri="{FF2B5EF4-FFF2-40B4-BE49-F238E27FC236}">
                    <a16:creationId xmlns:a16="http://schemas.microsoft.com/office/drawing/2014/main" id="{811739BF-28AA-44C4-BDE7-E0C793E3A1F3}"/>
                  </a:ext>
                </a:extLst>
              </p:cNvPr>
              <p:cNvSpPr/>
              <p:nvPr/>
            </p:nvSpPr>
            <p:spPr>
              <a:xfrm>
                <a:off x="3449242" y="2088138"/>
                <a:ext cx="396000" cy="396000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Flussdiagramm: Verbinder 19">
                <a:extLst>
                  <a:ext uri="{FF2B5EF4-FFF2-40B4-BE49-F238E27FC236}">
                    <a16:creationId xmlns:a16="http://schemas.microsoft.com/office/drawing/2014/main" id="{9AC8C09C-45EF-46AD-BA1C-7D0A6543B551}"/>
                  </a:ext>
                </a:extLst>
              </p:cNvPr>
              <p:cNvSpPr/>
              <p:nvPr/>
            </p:nvSpPr>
            <p:spPr>
              <a:xfrm>
                <a:off x="3449242" y="2604929"/>
                <a:ext cx="396000" cy="396000"/>
              </a:xfrm>
              <a:prstGeom prst="flowChartConnector">
                <a:avLst/>
              </a:prstGeom>
              <a:solidFill>
                <a:srgbClr val="37F82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421DBF7C-2C5A-4B77-8848-3291A43BA868}"/>
                </a:ext>
              </a:extLst>
            </p:cNvPr>
            <p:cNvGrpSpPr/>
            <p:nvPr/>
          </p:nvGrpSpPr>
          <p:grpSpPr>
            <a:xfrm>
              <a:off x="3804081" y="852255"/>
              <a:ext cx="506027" cy="1633491"/>
              <a:chOff x="4310108" y="1447059"/>
              <a:chExt cx="506027" cy="1633491"/>
            </a:xfrm>
          </p:grpSpPr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B73BD84C-A88A-4A88-A42D-6FA51949985E}"/>
                  </a:ext>
                </a:extLst>
              </p:cNvPr>
              <p:cNvSpPr/>
              <p:nvPr/>
            </p:nvSpPr>
            <p:spPr>
              <a:xfrm>
                <a:off x="4310108" y="1447059"/>
                <a:ext cx="506027" cy="163349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71CFB615-7EB6-4480-B92C-2A78833FD89F}"/>
                  </a:ext>
                </a:extLst>
              </p:cNvPr>
              <p:cNvSpPr/>
              <p:nvPr/>
            </p:nvSpPr>
            <p:spPr>
              <a:xfrm>
                <a:off x="4365121" y="1571347"/>
                <a:ext cx="396000" cy="396000"/>
              </a:xfrm>
              <a:prstGeom prst="flowChart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F908DC09-8C78-4FB7-8CBD-B2A8DFA25EDC}"/>
                  </a:ext>
                </a:extLst>
              </p:cNvPr>
              <p:cNvSpPr/>
              <p:nvPr/>
            </p:nvSpPr>
            <p:spPr>
              <a:xfrm>
                <a:off x="4365121" y="2088138"/>
                <a:ext cx="396000" cy="396000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D749F9BF-50F4-4F21-992B-932373B83DC7}"/>
                  </a:ext>
                </a:extLst>
              </p:cNvPr>
              <p:cNvSpPr/>
              <p:nvPr/>
            </p:nvSpPr>
            <p:spPr>
              <a:xfrm>
                <a:off x="4365121" y="2604929"/>
                <a:ext cx="396000" cy="396000"/>
              </a:xfrm>
              <a:prstGeom prst="flowChartConnector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C6420CFB-BD62-4E41-AF0A-301DDCA19F70}"/>
                </a:ext>
              </a:extLst>
            </p:cNvPr>
            <p:cNvSpPr txBox="1"/>
            <p:nvPr/>
          </p:nvSpPr>
          <p:spPr>
            <a:xfrm>
              <a:off x="1191087" y="2485746"/>
              <a:ext cx="290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</a:t>
              </a:r>
              <a:endParaRPr lang="en-GB" dirty="0"/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06F621FB-30C8-4DC4-9A60-B3290908AB74}"/>
                </a:ext>
              </a:extLst>
            </p:cNvPr>
            <p:cNvSpPr txBox="1"/>
            <p:nvPr/>
          </p:nvSpPr>
          <p:spPr>
            <a:xfrm>
              <a:off x="2080334" y="2485746"/>
              <a:ext cx="290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2</a:t>
              </a:r>
              <a:endParaRPr lang="en-GB" dirty="0"/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9D1B7408-588E-4921-8F2C-EBFE0113295D}"/>
                </a:ext>
              </a:extLst>
            </p:cNvPr>
            <p:cNvSpPr txBox="1"/>
            <p:nvPr/>
          </p:nvSpPr>
          <p:spPr>
            <a:xfrm>
              <a:off x="2996213" y="2478269"/>
              <a:ext cx="290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3</a:t>
              </a:r>
              <a:endParaRPr lang="en-GB" dirty="0"/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53E648C8-7C99-437C-88C2-FCAFA0380CB6}"/>
                </a:ext>
              </a:extLst>
            </p:cNvPr>
            <p:cNvSpPr txBox="1"/>
            <p:nvPr/>
          </p:nvSpPr>
          <p:spPr>
            <a:xfrm>
              <a:off x="3912092" y="2478269"/>
              <a:ext cx="290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4</a:t>
              </a:r>
              <a:endParaRPr lang="en-GB" dirty="0"/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822713A2-9337-4E8F-8F9E-376EE40CF87E}"/>
                </a:ext>
              </a:extLst>
            </p:cNvPr>
            <p:cNvSpPr txBox="1"/>
            <p:nvPr/>
          </p:nvSpPr>
          <p:spPr>
            <a:xfrm>
              <a:off x="998333" y="2847601"/>
              <a:ext cx="205800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Traffic light status:</a:t>
              </a:r>
            </a:p>
            <a:p>
              <a:r>
                <a:rPr lang="en-US" dirty="0"/>
                <a:t>1 - Red</a:t>
              </a:r>
            </a:p>
            <a:p>
              <a:r>
                <a:rPr lang="en-US" dirty="0"/>
                <a:t>2 - Red-Yellow</a:t>
              </a:r>
            </a:p>
            <a:p>
              <a:r>
                <a:rPr lang="en-US" dirty="0"/>
                <a:t>3 - Green</a:t>
              </a:r>
            </a:p>
            <a:p>
              <a:r>
                <a:rPr lang="en-US" dirty="0"/>
                <a:t>4 - Yellow</a:t>
              </a:r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84A29C5D-6642-43F8-BBC8-D74FC2CA1415}"/>
              </a:ext>
            </a:extLst>
          </p:cNvPr>
          <p:cNvGrpSpPr/>
          <p:nvPr/>
        </p:nvGrpSpPr>
        <p:grpSpPr>
          <a:xfrm>
            <a:off x="6317423" y="565463"/>
            <a:ext cx="5695121" cy="2002823"/>
            <a:chOff x="1083076" y="852255"/>
            <a:chExt cx="5695121" cy="2002823"/>
          </a:xfrm>
        </p:grpSpPr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641FE7A7-0580-465B-A98A-E3E6FA18529C}"/>
                </a:ext>
              </a:extLst>
            </p:cNvPr>
            <p:cNvGrpSpPr/>
            <p:nvPr/>
          </p:nvGrpSpPr>
          <p:grpSpPr>
            <a:xfrm>
              <a:off x="1083076" y="852255"/>
              <a:ext cx="506027" cy="1633491"/>
              <a:chOff x="1589103" y="1447059"/>
              <a:chExt cx="506027" cy="1633491"/>
            </a:xfrm>
          </p:grpSpPr>
          <p:sp>
            <p:nvSpPr>
              <p:cNvPr id="79" name="Rechteck: abgerundete Ecken 78">
                <a:extLst>
                  <a:ext uri="{FF2B5EF4-FFF2-40B4-BE49-F238E27FC236}">
                    <a16:creationId xmlns:a16="http://schemas.microsoft.com/office/drawing/2014/main" id="{C676EDA2-3178-4BCA-A89B-7B0858983EC8}"/>
                  </a:ext>
                </a:extLst>
              </p:cNvPr>
              <p:cNvSpPr/>
              <p:nvPr/>
            </p:nvSpPr>
            <p:spPr>
              <a:xfrm>
                <a:off x="1589103" y="1447059"/>
                <a:ext cx="506027" cy="163349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Flussdiagramm: Verbinder 79">
                <a:extLst>
                  <a:ext uri="{FF2B5EF4-FFF2-40B4-BE49-F238E27FC236}">
                    <a16:creationId xmlns:a16="http://schemas.microsoft.com/office/drawing/2014/main" id="{BFF92C99-45B2-4BC0-85FF-5E1F8282C52A}"/>
                  </a:ext>
                </a:extLst>
              </p:cNvPr>
              <p:cNvSpPr/>
              <p:nvPr/>
            </p:nvSpPr>
            <p:spPr>
              <a:xfrm>
                <a:off x="1644116" y="1571347"/>
                <a:ext cx="396000" cy="396000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Flussdiagramm: Verbinder 80">
                <a:extLst>
                  <a:ext uri="{FF2B5EF4-FFF2-40B4-BE49-F238E27FC236}">
                    <a16:creationId xmlns:a16="http://schemas.microsoft.com/office/drawing/2014/main" id="{5562188F-7D2A-4601-8B05-1375F67ECED4}"/>
                  </a:ext>
                </a:extLst>
              </p:cNvPr>
              <p:cNvSpPr/>
              <p:nvPr/>
            </p:nvSpPr>
            <p:spPr>
              <a:xfrm>
                <a:off x="1644116" y="2088138"/>
                <a:ext cx="396000" cy="396000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Flussdiagramm: Verbinder 81">
                <a:extLst>
                  <a:ext uri="{FF2B5EF4-FFF2-40B4-BE49-F238E27FC236}">
                    <a16:creationId xmlns:a16="http://schemas.microsoft.com/office/drawing/2014/main" id="{028603BD-7F5E-4EAF-A647-A5521BC8D731}"/>
                  </a:ext>
                </a:extLst>
              </p:cNvPr>
              <p:cNvSpPr/>
              <p:nvPr/>
            </p:nvSpPr>
            <p:spPr>
              <a:xfrm>
                <a:off x="1644116" y="2604929"/>
                <a:ext cx="396000" cy="396000"/>
              </a:xfrm>
              <a:prstGeom prst="flowChartConnector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43EF2359-9A79-4D26-84C0-5150E5A0C1D5}"/>
                </a:ext>
              </a:extLst>
            </p:cNvPr>
            <p:cNvGrpSpPr/>
            <p:nvPr/>
          </p:nvGrpSpPr>
          <p:grpSpPr>
            <a:xfrm>
              <a:off x="1972323" y="852255"/>
              <a:ext cx="506027" cy="1633491"/>
              <a:chOff x="2478350" y="1447059"/>
              <a:chExt cx="506027" cy="1633491"/>
            </a:xfrm>
          </p:grpSpPr>
          <p:sp>
            <p:nvSpPr>
              <p:cNvPr id="75" name="Rechteck: abgerundete Ecken 74">
                <a:extLst>
                  <a:ext uri="{FF2B5EF4-FFF2-40B4-BE49-F238E27FC236}">
                    <a16:creationId xmlns:a16="http://schemas.microsoft.com/office/drawing/2014/main" id="{B575A03D-F039-4B5D-963B-DC2BF5A21F89}"/>
                  </a:ext>
                </a:extLst>
              </p:cNvPr>
              <p:cNvSpPr/>
              <p:nvPr/>
            </p:nvSpPr>
            <p:spPr>
              <a:xfrm>
                <a:off x="2478350" y="1447059"/>
                <a:ext cx="506027" cy="163349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6" name="Flussdiagramm: Verbinder 75">
                <a:extLst>
                  <a:ext uri="{FF2B5EF4-FFF2-40B4-BE49-F238E27FC236}">
                    <a16:creationId xmlns:a16="http://schemas.microsoft.com/office/drawing/2014/main" id="{BC2893D0-A736-4CE5-AC0A-3F8DC1040E8B}"/>
                  </a:ext>
                </a:extLst>
              </p:cNvPr>
              <p:cNvSpPr/>
              <p:nvPr/>
            </p:nvSpPr>
            <p:spPr>
              <a:xfrm>
                <a:off x="2533363" y="1571347"/>
                <a:ext cx="396000" cy="396000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Flussdiagramm: Verbinder 76">
                <a:extLst>
                  <a:ext uri="{FF2B5EF4-FFF2-40B4-BE49-F238E27FC236}">
                    <a16:creationId xmlns:a16="http://schemas.microsoft.com/office/drawing/2014/main" id="{76E92AE3-2CAD-403C-B34B-2DE1D2884D1D}"/>
                  </a:ext>
                </a:extLst>
              </p:cNvPr>
              <p:cNvSpPr/>
              <p:nvPr/>
            </p:nvSpPr>
            <p:spPr>
              <a:xfrm>
                <a:off x="2533363" y="2088138"/>
                <a:ext cx="396000" cy="396000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Flussdiagramm: Verbinder 77">
                <a:extLst>
                  <a:ext uri="{FF2B5EF4-FFF2-40B4-BE49-F238E27FC236}">
                    <a16:creationId xmlns:a16="http://schemas.microsoft.com/office/drawing/2014/main" id="{0B009293-C0A2-4DF2-AC7F-EABDAB060D48}"/>
                  </a:ext>
                </a:extLst>
              </p:cNvPr>
              <p:cNvSpPr/>
              <p:nvPr/>
            </p:nvSpPr>
            <p:spPr>
              <a:xfrm>
                <a:off x="2533363" y="2604929"/>
                <a:ext cx="396000" cy="396000"/>
              </a:xfrm>
              <a:prstGeom prst="flowChartConnector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AF8BF492-1C2D-4AE9-BF3E-95927E0131A1}"/>
                </a:ext>
              </a:extLst>
            </p:cNvPr>
            <p:cNvGrpSpPr/>
            <p:nvPr/>
          </p:nvGrpSpPr>
          <p:grpSpPr>
            <a:xfrm>
              <a:off x="2888202" y="852255"/>
              <a:ext cx="506027" cy="1633491"/>
              <a:chOff x="3394229" y="1447059"/>
              <a:chExt cx="506027" cy="1633491"/>
            </a:xfrm>
          </p:grpSpPr>
          <p:sp>
            <p:nvSpPr>
              <p:cNvPr id="71" name="Rechteck: abgerundete Ecken 70">
                <a:extLst>
                  <a:ext uri="{FF2B5EF4-FFF2-40B4-BE49-F238E27FC236}">
                    <a16:creationId xmlns:a16="http://schemas.microsoft.com/office/drawing/2014/main" id="{E105E3C7-67DB-4857-8D4C-A52888AE9007}"/>
                  </a:ext>
                </a:extLst>
              </p:cNvPr>
              <p:cNvSpPr/>
              <p:nvPr/>
            </p:nvSpPr>
            <p:spPr>
              <a:xfrm>
                <a:off x="3394229" y="1447059"/>
                <a:ext cx="506027" cy="163349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Flussdiagramm: Verbinder 71">
                <a:extLst>
                  <a:ext uri="{FF2B5EF4-FFF2-40B4-BE49-F238E27FC236}">
                    <a16:creationId xmlns:a16="http://schemas.microsoft.com/office/drawing/2014/main" id="{E511A362-4AA9-4FD2-B1C5-DBBED1BB652E}"/>
                  </a:ext>
                </a:extLst>
              </p:cNvPr>
              <p:cNvSpPr/>
              <p:nvPr/>
            </p:nvSpPr>
            <p:spPr>
              <a:xfrm>
                <a:off x="3449242" y="1571347"/>
                <a:ext cx="396000" cy="396000"/>
              </a:xfrm>
              <a:prstGeom prst="flowChart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Flussdiagramm: Verbinder 72">
                <a:extLst>
                  <a:ext uri="{FF2B5EF4-FFF2-40B4-BE49-F238E27FC236}">
                    <a16:creationId xmlns:a16="http://schemas.microsoft.com/office/drawing/2014/main" id="{72893AFD-D749-446A-845B-AF723311DA75}"/>
                  </a:ext>
                </a:extLst>
              </p:cNvPr>
              <p:cNvSpPr/>
              <p:nvPr/>
            </p:nvSpPr>
            <p:spPr>
              <a:xfrm>
                <a:off x="3449242" y="2088138"/>
                <a:ext cx="396000" cy="396000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Flussdiagramm: Verbinder 73">
                <a:extLst>
                  <a:ext uri="{FF2B5EF4-FFF2-40B4-BE49-F238E27FC236}">
                    <a16:creationId xmlns:a16="http://schemas.microsoft.com/office/drawing/2014/main" id="{E926930D-D8FA-43EB-8D27-1156BEC04DAD}"/>
                  </a:ext>
                </a:extLst>
              </p:cNvPr>
              <p:cNvSpPr/>
              <p:nvPr/>
            </p:nvSpPr>
            <p:spPr>
              <a:xfrm>
                <a:off x="3449242" y="2604929"/>
                <a:ext cx="396000" cy="396000"/>
              </a:xfrm>
              <a:prstGeom prst="flowChartConnector">
                <a:avLst/>
              </a:prstGeom>
              <a:solidFill>
                <a:srgbClr val="37F82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B1FD806F-66EA-4388-A2C4-5CD6FF18CF81}"/>
                </a:ext>
              </a:extLst>
            </p:cNvPr>
            <p:cNvGrpSpPr/>
            <p:nvPr/>
          </p:nvGrpSpPr>
          <p:grpSpPr>
            <a:xfrm>
              <a:off x="3804081" y="852255"/>
              <a:ext cx="506027" cy="1633491"/>
              <a:chOff x="4310108" y="1447059"/>
              <a:chExt cx="506027" cy="1633491"/>
            </a:xfrm>
          </p:grpSpPr>
          <p:sp>
            <p:nvSpPr>
              <p:cNvPr id="67" name="Rechteck: abgerundete Ecken 66">
                <a:extLst>
                  <a:ext uri="{FF2B5EF4-FFF2-40B4-BE49-F238E27FC236}">
                    <a16:creationId xmlns:a16="http://schemas.microsoft.com/office/drawing/2014/main" id="{206ABB19-FBF2-4C6A-9485-5751FCB2AAC8}"/>
                  </a:ext>
                </a:extLst>
              </p:cNvPr>
              <p:cNvSpPr/>
              <p:nvPr/>
            </p:nvSpPr>
            <p:spPr>
              <a:xfrm>
                <a:off x="4310108" y="1447059"/>
                <a:ext cx="506027" cy="163349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Flussdiagramm: Verbinder 67">
                <a:extLst>
                  <a:ext uri="{FF2B5EF4-FFF2-40B4-BE49-F238E27FC236}">
                    <a16:creationId xmlns:a16="http://schemas.microsoft.com/office/drawing/2014/main" id="{4F95495F-98FD-4927-83EF-9A9061CA1C1E}"/>
                  </a:ext>
                </a:extLst>
              </p:cNvPr>
              <p:cNvSpPr/>
              <p:nvPr/>
            </p:nvSpPr>
            <p:spPr>
              <a:xfrm>
                <a:off x="4365121" y="1571347"/>
                <a:ext cx="396000" cy="396000"/>
              </a:xfrm>
              <a:prstGeom prst="flowChart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Flussdiagramm: Verbinder 68">
                <a:extLst>
                  <a:ext uri="{FF2B5EF4-FFF2-40B4-BE49-F238E27FC236}">
                    <a16:creationId xmlns:a16="http://schemas.microsoft.com/office/drawing/2014/main" id="{586E7CCB-79AE-4A98-BDAB-982D0D1B4A6B}"/>
                  </a:ext>
                </a:extLst>
              </p:cNvPr>
              <p:cNvSpPr/>
              <p:nvPr/>
            </p:nvSpPr>
            <p:spPr>
              <a:xfrm>
                <a:off x="4365121" y="2088138"/>
                <a:ext cx="396000" cy="396000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Flussdiagramm: Verbinder 69">
                <a:extLst>
                  <a:ext uri="{FF2B5EF4-FFF2-40B4-BE49-F238E27FC236}">
                    <a16:creationId xmlns:a16="http://schemas.microsoft.com/office/drawing/2014/main" id="{E5F5086A-3D6C-4A61-B18E-C0CDA8EDA40C}"/>
                  </a:ext>
                </a:extLst>
              </p:cNvPr>
              <p:cNvSpPr/>
              <p:nvPr/>
            </p:nvSpPr>
            <p:spPr>
              <a:xfrm>
                <a:off x="4365121" y="2604929"/>
                <a:ext cx="396000" cy="396000"/>
              </a:xfrm>
              <a:prstGeom prst="flowChartConnector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7032D512-1897-48ED-ACC8-DA2323CEBB79}"/>
                </a:ext>
              </a:extLst>
            </p:cNvPr>
            <p:cNvSpPr txBox="1"/>
            <p:nvPr/>
          </p:nvSpPr>
          <p:spPr>
            <a:xfrm>
              <a:off x="1191087" y="2485746"/>
              <a:ext cx="290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</a:t>
              </a:r>
              <a:endParaRPr lang="en-GB" dirty="0"/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F61F3833-D983-4B39-83D4-D068265DE22C}"/>
                </a:ext>
              </a:extLst>
            </p:cNvPr>
            <p:cNvSpPr txBox="1"/>
            <p:nvPr/>
          </p:nvSpPr>
          <p:spPr>
            <a:xfrm>
              <a:off x="2080334" y="2485746"/>
              <a:ext cx="290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2</a:t>
              </a:r>
              <a:endParaRPr lang="en-GB" dirty="0"/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21A24229-9712-43BD-92BD-91B6CA9923AE}"/>
                </a:ext>
              </a:extLst>
            </p:cNvPr>
            <p:cNvSpPr txBox="1"/>
            <p:nvPr/>
          </p:nvSpPr>
          <p:spPr>
            <a:xfrm>
              <a:off x="2996213" y="2478269"/>
              <a:ext cx="290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3</a:t>
              </a:r>
              <a:endParaRPr lang="en-GB" dirty="0"/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4B00E1AC-8110-4B1F-9277-E415B29BD41E}"/>
                </a:ext>
              </a:extLst>
            </p:cNvPr>
            <p:cNvSpPr txBox="1"/>
            <p:nvPr/>
          </p:nvSpPr>
          <p:spPr>
            <a:xfrm>
              <a:off x="3912092" y="2478269"/>
              <a:ext cx="290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4</a:t>
              </a:r>
              <a:endParaRPr lang="en-GB" dirty="0"/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03EBC0C0-DF58-43AB-8193-D9F011D2F376}"/>
                </a:ext>
              </a:extLst>
            </p:cNvPr>
            <p:cNvSpPr txBox="1"/>
            <p:nvPr/>
          </p:nvSpPr>
          <p:spPr>
            <a:xfrm>
              <a:off x="4720192" y="923853"/>
              <a:ext cx="205800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Traffic light status:</a:t>
              </a:r>
            </a:p>
            <a:p>
              <a:r>
                <a:rPr lang="en-US" dirty="0"/>
                <a:t>1 - Red</a:t>
              </a:r>
            </a:p>
            <a:p>
              <a:r>
                <a:rPr lang="en-US" dirty="0"/>
                <a:t>2 - Red-Yellow</a:t>
              </a:r>
            </a:p>
            <a:p>
              <a:r>
                <a:rPr lang="en-US" dirty="0"/>
                <a:t>3 - Green</a:t>
              </a:r>
            </a:p>
            <a:p>
              <a:r>
                <a:rPr lang="en-US" dirty="0"/>
                <a:t>4 - Yellow</a:t>
              </a:r>
            </a:p>
          </p:txBody>
        </p:sp>
      </p:grpSp>
      <p:sp>
        <p:nvSpPr>
          <p:cNvPr id="83" name="Textfeld 82">
            <a:extLst>
              <a:ext uri="{FF2B5EF4-FFF2-40B4-BE49-F238E27FC236}">
                <a16:creationId xmlns:a16="http://schemas.microsoft.com/office/drawing/2014/main" id="{C6AB567C-5D56-4809-8ED6-775CD3C2126A}"/>
              </a:ext>
            </a:extLst>
          </p:cNvPr>
          <p:cNvSpPr txBox="1"/>
          <p:nvPr/>
        </p:nvSpPr>
        <p:spPr>
          <a:xfrm>
            <a:off x="0" y="-22594"/>
            <a:ext cx="140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  <a:r>
              <a:rPr lang="en-GB" dirty="0"/>
              <a:t>ruck project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755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feld 46">
            <a:extLst>
              <a:ext uri="{FF2B5EF4-FFF2-40B4-BE49-F238E27FC236}">
                <a16:creationId xmlns:a16="http://schemas.microsoft.com/office/drawing/2014/main" id="{C8E539A2-1A49-4A71-AF5B-2E783FA5F0C5}"/>
              </a:ext>
            </a:extLst>
          </p:cNvPr>
          <p:cNvSpPr txBox="1"/>
          <p:nvPr/>
        </p:nvSpPr>
        <p:spPr>
          <a:xfrm>
            <a:off x="0" y="-22594"/>
            <a:ext cx="161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Theory content</a:t>
            </a:r>
            <a:endParaRPr lang="de-DE" dirty="0">
              <a:solidFill>
                <a:srgbClr val="FFC000"/>
              </a:solidFill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D013CBB2-CBF5-48BF-ADA4-BEC1BF23865C}"/>
              </a:ext>
            </a:extLst>
          </p:cNvPr>
          <p:cNvGrpSpPr/>
          <p:nvPr/>
        </p:nvGrpSpPr>
        <p:grpSpPr>
          <a:xfrm>
            <a:off x="395729" y="529511"/>
            <a:ext cx="10436960" cy="867148"/>
            <a:chOff x="413484" y="2349433"/>
            <a:chExt cx="10436960" cy="867148"/>
          </a:xfrm>
        </p:grpSpPr>
        <p:sp>
          <p:nvSpPr>
            <p:cNvPr id="2" name="Rechteck: abgerundete Ecken 1">
              <a:extLst>
                <a:ext uri="{FF2B5EF4-FFF2-40B4-BE49-F238E27FC236}">
                  <a16:creationId xmlns:a16="http://schemas.microsoft.com/office/drawing/2014/main" id="{EDD7C712-AEFE-43CD-B695-5838AEE0E3EE}"/>
                </a:ext>
              </a:extLst>
            </p:cNvPr>
            <p:cNvSpPr/>
            <p:nvPr/>
          </p:nvSpPr>
          <p:spPr>
            <a:xfrm>
              <a:off x="413484" y="2352581"/>
              <a:ext cx="1692000" cy="864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1">
                      <a:lumMod val="75000"/>
                    </a:schemeClr>
                  </a:solidFill>
                </a:rPr>
                <a:t>CNN </a:t>
              </a: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applications</a:t>
              </a:r>
            </a:p>
          </p:txBody>
        </p: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7270D6EE-C599-4BC7-9D4C-B8DFCCFCE2D9}"/>
                </a:ext>
              </a:extLst>
            </p:cNvPr>
            <p:cNvSpPr/>
            <p:nvPr/>
          </p:nvSpPr>
          <p:spPr>
            <a:xfrm>
              <a:off x="2601263" y="2352581"/>
              <a:ext cx="1690461" cy="864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Important software and hardware</a:t>
              </a:r>
            </a:p>
          </p:txBody>
        </p:sp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436C4AA6-9D7D-470D-A004-D51B77DC7F2C}"/>
                </a:ext>
              </a:extLst>
            </p:cNvPr>
            <p:cNvSpPr/>
            <p:nvPr/>
          </p:nvSpPr>
          <p:spPr>
            <a:xfrm>
              <a:off x="4787503" y="2352581"/>
              <a:ext cx="1690461" cy="864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CNN optimization approaches</a:t>
              </a:r>
            </a:p>
          </p:txBody>
        </p:sp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9C67EC03-EEE6-433D-9A67-EA47234362EE}"/>
                </a:ext>
              </a:extLst>
            </p:cNvPr>
            <p:cNvSpPr/>
            <p:nvPr/>
          </p:nvSpPr>
          <p:spPr>
            <a:xfrm>
              <a:off x="6973743" y="2349433"/>
              <a:ext cx="1690461" cy="864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Data set creation</a:t>
              </a:r>
            </a:p>
          </p:txBody>
        </p:sp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C733F9DE-9009-4C7D-A95E-D0EF2B4CD121}"/>
                </a:ext>
              </a:extLst>
            </p:cNvPr>
            <p:cNvSpPr/>
            <p:nvPr/>
          </p:nvSpPr>
          <p:spPr>
            <a:xfrm>
              <a:off x="9159983" y="2349433"/>
              <a:ext cx="1690461" cy="864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CNN workflow</a:t>
              </a:r>
            </a:p>
          </p:txBody>
        </p: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DADD19E9-F955-4387-886F-CCBDA0A0E310}"/>
                </a:ext>
              </a:extLst>
            </p:cNvPr>
            <p:cNvCxnSpPr>
              <a:cxnSpLocks/>
              <a:stCxn id="2" idx="3"/>
              <a:endCxn id="20" idx="1"/>
            </p:cNvCxnSpPr>
            <p:nvPr/>
          </p:nvCxnSpPr>
          <p:spPr>
            <a:xfrm>
              <a:off x="2105484" y="2784581"/>
              <a:ext cx="495779" cy="0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63841021-CBBC-4AE1-9D59-F5B420076DC4}"/>
                </a:ext>
              </a:extLst>
            </p:cNvPr>
            <p:cNvCxnSpPr>
              <a:cxnSpLocks/>
              <a:stCxn id="20" idx="3"/>
              <a:endCxn id="25" idx="1"/>
            </p:cNvCxnSpPr>
            <p:nvPr/>
          </p:nvCxnSpPr>
          <p:spPr>
            <a:xfrm>
              <a:off x="4291724" y="2784581"/>
              <a:ext cx="495779" cy="0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4595BE26-3C7F-41E5-BD53-203887F791E4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 flipV="1">
              <a:off x="6477964" y="2781433"/>
              <a:ext cx="495779" cy="3148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A6A78CF9-926C-41D7-8497-808982E2C6E8}"/>
                </a:ext>
              </a:extLst>
            </p:cNvPr>
            <p:cNvCxnSpPr>
              <a:cxnSpLocks/>
              <a:stCxn id="26" idx="3"/>
              <a:endCxn id="27" idx="1"/>
            </p:cNvCxnSpPr>
            <p:nvPr/>
          </p:nvCxnSpPr>
          <p:spPr>
            <a:xfrm>
              <a:off x="8664204" y="2781433"/>
              <a:ext cx="495779" cy="0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F9D5A97A-AA1B-4059-8037-45AAEC05B5DF}"/>
              </a:ext>
            </a:extLst>
          </p:cNvPr>
          <p:cNvGrpSpPr/>
          <p:nvPr/>
        </p:nvGrpSpPr>
        <p:grpSpPr>
          <a:xfrm>
            <a:off x="512718" y="1817512"/>
            <a:ext cx="10436960" cy="3174249"/>
            <a:chOff x="396498" y="2480522"/>
            <a:chExt cx="10436960" cy="3174249"/>
          </a:xfrm>
        </p:grpSpPr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02792A32-8942-4D82-B976-4F981EB7C744}"/>
                </a:ext>
              </a:extLst>
            </p:cNvPr>
            <p:cNvGrpSpPr/>
            <p:nvPr/>
          </p:nvGrpSpPr>
          <p:grpSpPr>
            <a:xfrm>
              <a:off x="396498" y="2480522"/>
              <a:ext cx="10436960" cy="867148"/>
              <a:chOff x="413484" y="2349433"/>
              <a:chExt cx="10436960" cy="867148"/>
            </a:xfrm>
          </p:grpSpPr>
          <p:sp>
            <p:nvSpPr>
              <p:cNvPr id="130" name="Rechteck: abgerundete Ecken 129">
                <a:extLst>
                  <a:ext uri="{FF2B5EF4-FFF2-40B4-BE49-F238E27FC236}">
                    <a16:creationId xmlns:a16="http://schemas.microsoft.com/office/drawing/2014/main" id="{1CA35671-53B2-41C6-972F-83A2CDA54FC6}"/>
                  </a:ext>
                </a:extLst>
              </p:cNvPr>
              <p:cNvSpPr/>
              <p:nvPr/>
            </p:nvSpPr>
            <p:spPr>
              <a:xfrm>
                <a:off x="413484" y="2352581"/>
                <a:ext cx="1692000" cy="864000"/>
              </a:xfrm>
              <a:prstGeom prst="round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CNN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applications</a:t>
                </a:r>
              </a:p>
            </p:txBody>
          </p:sp>
          <p:sp>
            <p:nvSpPr>
              <p:cNvPr id="131" name="Rechteck: abgerundete Ecken 130">
                <a:extLst>
                  <a:ext uri="{FF2B5EF4-FFF2-40B4-BE49-F238E27FC236}">
                    <a16:creationId xmlns:a16="http://schemas.microsoft.com/office/drawing/2014/main" id="{A5B1F1AC-CBFF-480D-AFBB-DBE79592BDE6}"/>
                  </a:ext>
                </a:extLst>
              </p:cNvPr>
              <p:cNvSpPr/>
              <p:nvPr/>
            </p:nvSpPr>
            <p:spPr>
              <a:xfrm>
                <a:off x="2601263" y="2352581"/>
                <a:ext cx="1690461" cy="864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Important software and hardware</a:t>
                </a:r>
              </a:p>
            </p:txBody>
          </p:sp>
          <p:sp>
            <p:nvSpPr>
              <p:cNvPr id="132" name="Rechteck: abgerundete Ecken 131">
                <a:extLst>
                  <a:ext uri="{FF2B5EF4-FFF2-40B4-BE49-F238E27FC236}">
                    <a16:creationId xmlns:a16="http://schemas.microsoft.com/office/drawing/2014/main" id="{1D27CD3F-E73D-432B-837E-C4B849D6DF2D}"/>
                  </a:ext>
                </a:extLst>
              </p:cNvPr>
              <p:cNvSpPr/>
              <p:nvPr/>
            </p:nvSpPr>
            <p:spPr>
              <a:xfrm>
                <a:off x="4787503" y="2352581"/>
                <a:ext cx="1690461" cy="864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CNN optimization approaches</a:t>
                </a:r>
              </a:p>
            </p:txBody>
          </p:sp>
          <p:sp>
            <p:nvSpPr>
              <p:cNvPr id="133" name="Rechteck: abgerundete Ecken 132">
                <a:extLst>
                  <a:ext uri="{FF2B5EF4-FFF2-40B4-BE49-F238E27FC236}">
                    <a16:creationId xmlns:a16="http://schemas.microsoft.com/office/drawing/2014/main" id="{74AA460E-4749-4691-97D1-C8A8C7102D81}"/>
                  </a:ext>
                </a:extLst>
              </p:cNvPr>
              <p:cNvSpPr/>
              <p:nvPr/>
            </p:nvSpPr>
            <p:spPr>
              <a:xfrm>
                <a:off x="6973743" y="2349433"/>
                <a:ext cx="1690461" cy="864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Data set creation</a:t>
                </a:r>
              </a:p>
            </p:txBody>
          </p:sp>
          <p:sp>
            <p:nvSpPr>
              <p:cNvPr id="134" name="Rechteck: abgerundete Ecken 133">
                <a:extLst>
                  <a:ext uri="{FF2B5EF4-FFF2-40B4-BE49-F238E27FC236}">
                    <a16:creationId xmlns:a16="http://schemas.microsoft.com/office/drawing/2014/main" id="{88B89E9A-0A49-4FE9-AD7D-23F96B20F19A}"/>
                  </a:ext>
                </a:extLst>
              </p:cNvPr>
              <p:cNvSpPr/>
              <p:nvPr/>
            </p:nvSpPr>
            <p:spPr>
              <a:xfrm>
                <a:off x="9159983" y="2349433"/>
                <a:ext cx="1690461" cy="864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CNN workflow</a:t>
                </a:r>
              </a:p>
            </p:txBody>
          </p:sp>
          <p:cxnSp>
            <p:nvCxnSpPr>
              <p:cNvPr id="135" name="Gerade Verbindung mit Pfeil 134">
                <a:extLst>
                  <a:ext uri="{FF2B5EF4-FFF2-40B4-BE49-F238E27FC236}">
                    <a16:creationId xmlns:a16="http://schemas.microsoft.com/office/drawing/2014/main" id="{3C090C94-93E8-4531-B00A-D660F3C1FA2C}"/>
                  </a:ext>
                </a:extLst>
              </p:cNvPr>
              <p:cNvCxnSpPr>
                <a:cxnSpLocks/>
                <a:stCxn id="130" idx="3"/>
                <a:endCxn id="131" idx="1"/>
              </p:cNvCxnSpPr>
              <p:nvPr/>
            </p:nvCxnSpPr>
            <p:spPr>
              <a:xfrm>
                <a:off x="2105484" y="2784581"/>
                <a:ext cx="495779" cy="0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Gerade Verbindung mit Pfeil 135">
                <a:extLst>
                  <a:ext uri="{FF2B5EF4-FFF2-40B4-BE49-F238E27FC236}">
                    <a16:creationId xmlns:a16="http://schemas.microsoft.com/office/drawing/2014/main" id="{BCBE6AA6-183C-476C-B546-0079D960A4D0}"/>
                  </a:ext>
                </a:extLst>
              </p:cNvPr>
              <p:cNvCxnSpPr>
                <a:cxnSpLocks/>
                <a:stCxn id="131" idx="3"/>
                <a:endCxn id="132" idx="1"/>
              </p:cNvCxnSpPr>
              <p:nvPr/>
            </p:nvCxnSpPr>
            <p:spPr>
              <a:xfrm>
                <a:off x="4291724" y="2784581"/>
                <a:ext cx="495779" cy="0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Gerade Verbindung mit Pfeil 136">
                <a:extLst>
                  <a:ext uri="{FF2B5EF4-FFF2-40B4-BE49-F238E27FC236}">
                    <a16:creationId xmlns:a16="http://schemas.microsoft.com/office/drawing/2014/main" id="{48AD62DC-EF93-45FB-B63D-81667D35A026}"/>
                  </a:ext>
                </a:extLst>
              </p:cNvPr>
              <p:cNvCxnSpPr>
                <a:cxnSpLocks/>
                <a:stCxn id="132" idx="3"/>
                <a:endCxn id="133" idx="1"/>
              </p:cNvCxnSpPr>
              <p:nvPr/>
            </p:nvCxnSpPr>
            <p:spPr>
              <a:xfrm flipV="1">
                <a:off x="6477964" y="2781433"/>
                <a:ext cx="495779" cy="3148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 Verbindung mit Pfeil 137">
                <a:extLst>
                  <a:ext uri="{FF2B5EF4-FFF2-40B4-BE49-F238E27FC236}">
                    <a16:creationId xmlns:a16="http://schemas.microsoft.com/office/drawing/2014/main" id="{B050ECC2-D5CF-403A-A571-CEBECBC0C023}"/>
                  </a:ext>
                </a:extLst>
              </p:cNvPr>
              <p:cNvCxnSpPr>
                <a:cxnSpLocks/>
                <a:stCxn id="133" idx="3"/>
                <a:endCxn id="134" idx="1"/>
              </p:cNvCxnSpPr>
              <p:nvPr/>
            </p:nvCxnSpPr>
            <p:spPr>
              <a:xfrm>
                <a:off x="8664204" y="2781433"/>
                <a:ext cx="495779" cy="0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Rechteck: abgerundete Ecken 114">
              <a:extLst>
                <a:ext uri="{FF2B5EF4-FFF2-40B4-BE49-F238E27FC236}">
                  <a16:creationId xmlns:a16="http://schemas.microsoft.com/office/drawing/2014/main" id="{AAEB16CE-80E9-4C09-90B5-DAA13AAA86D9}"/>
                </a:ext>
              </a:extLst>
            </p:cNvPr>
            <p:cNvSpPr/>
            <p:nvPr/>
          </p:nvSpPr>
          <p:spPr>
            <a:xfrm>
              <a:off x="4557054" y="4343892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accent1">
                      <a:lumMod val="75000"/>
                    </a:schemeClr>
                  </a:solidFill>
                </a:rPr>
                <a:t>Automatization techniques</a:t>
              </a:r>
            </a:p>
          </p:txBody>
        </p:sp>
        <p:sp>
          <p:nvSpPr>
            <p:cNvPr id="116" name="Rechteck: abgerundete Ecken 115">
              <a:extLst>
                <a:ext uri="{FF2B5EF4-FFF2-40B4-BE49-F238E27FC236}">
                  <a16:creationId xmlns:a16="http://schemas.microsoft.com/office/drawing/2014/main" id="{2BA9A073-80D5-43D4-9024-508612B5EC7A}"/>
                </a:ext>
              </a:extLst>
            </p:cNvPr>
            <p:cNvSpPr/>
            <p:nvPr/>
          </p:nvSpPr>
          <p:spPr>
            <a:xfrm>
              <a:off x="401243" y="4343893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accent1">
                      <a:lumMod val="75000"/>
                    </a:schemeClr>
                  </a:solidFill>
                </a:rPr>
                <a:t>Decoding </a:t>
              </a:r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facial</a:t>
              </a:r>
              <a:r>
                <a:rPr lang="de-DE" sz="12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recognition</a:t>
              </a:r>
            </a:p>
          </p:txBody>
        </p:sp>
        <p:sp>
          <p:nvSpPr>
            <p:cNvPr id="117" name="Rechteck: abgerundete Ecken 116">
              <a:extLst>
                <a:ext uri="{FF2B5EF4-FFF2-40B4-BE49-F238E27FC236}">
                  <a16:creationId xmlns:a16="http://schemas.microsoft.com/office/drawing/2014/main" id="{37072BB8-E99E-4053-8538-1B7526B95A96}"/>
                </a:ext>
              </a:extLst>
            </p:cNvPr>
            <p:cNvSpPr/>
            <p:nvPr/>
          </p:nvSpPr>
          <p:spPr>
            <a:xfrm>
              <a:off x="1783878" y="4343892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Analyzing documents</a:t>
              </a:r>
            </a:p>
          </p:txBody>
        </p:sp>
        <p:sp>
          <p:nvSpPr>
            <p:cNvPr id="118" name="Rechteck: abgerundete Ecken 117">
              <a:extLst>
                <a:ext uri="{FF2B5EF4-FFF2-40B4-BE49-F238E27FC236}">
                  <a16:creationId xmlns:a16="http://schemas.microsoft.com/office/drawing/2014/main" id="{9DA45B8C-E407-4A15-A643-86188024C2B9}"/>
                </a:ext>
              </a:extLst>
            </p:cNvPr>
            <p:cNvSpPr/>
            <p:nvPr/>
          </p:nvSpPr>
          <p:spPr>
            <a:xfrm>
              <a:off x="3170466" y="4343892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Personalized advertising</a:t>
              </a:r>
            </a:p>
          </p:txBody>
        </p:sp>
        <p:sp>
          <p:nvSpPr>
            <p:cNvPr id="119" name="Rechteck: abgerundete Ecken 118">
              <a:extLst>
                <a:ext uri="{FF2B5EF4-FFF2-40B4-BE49-F238E27FC236}">
                  <a16:creationId xmlns:a16="http://schemas.microsoft.com/office/drawing/2014/main" id="{48DDA5D8-C370-438B-A182-F816198A0777}"/>
                </a:ext>
              </a:extLst>
            </p:cNvPr>
            <p:cNvSpPr/>
            <p:nvPr/>
          </p:nvSpPr>
          <p:spPr>
            <a:xfrm>
              <a:off x="5944836" y="4343891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accent1">
                      <a:lumMod val="75000"/>
                    </a:schemeClr>
                  </a:solidFill>
                </a:rPr>
                <a:t>Robot applications</a:t>
              </a:r>
            </a:p>
          </p:txBody>
        </p:sp>
        <p:sp>
          <p:nvSpPr>
            <p:cNvPr id="120" name="Rechteck: abgerundete Ecken 119">
              <a:extLst>
                <a:ext uri="{FF2B5EF4-FFF2-40B4-BE49-F238E27FC236}">
                  <a16:creationId xmlns:a16="http://schemas.microsoft.com/office/drawing/2014/main" id="{D90EA3AC-94BA-4806-9235-54974515C015}"/>
                </a:ext>
              </a:extLst>
            </p:cNvPr>
            <p:cNvSpPr/>
            <p:nvPr/>
          </p:nvSpPr>
          <p:spPr>
            <a:xfrm>
              <a:off x="7327471" y="4343891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accent1">
                      <a:lumMod val="75000"/>
                    </a:schemeClr>
                  </a:solidFill>
                </a:rPr>
                <a:t>Cars</a:t>
              </a:r>
              <a:endParaRPr 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1" name="Rechteck: abgerundete Ecken 120">
              <a:extLst>
                <a:ext uri="{FF2B5EF4-FFF2-40B4-BE49-F238E27FC236}">
                  <a16:creationId xmlns:a16="http://schemas.microsoft.com/office/drawing/2014/main" id="{DD44C6E6-CA39-46ED-BF7D-DAA17D3EEA44}"/>
                </a:ext>
              </a:extLst>
            </p:cNvPr>
            <p:cNvSpPr/>
            <p:nvPr/>
          </p:nvSpPr>
          <p:spPr>
            <a:xfrm>
              <a:off x="7327471" y="5141344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Autonomous driving (i.e. Tesla)</a:t>
              </a:r>
            </a:p>
          </p:txBody>
        </p:sp>
        <p:cxnSp>
          <p:nvCxnSpPr>
            <p:cNvPr id="123" name="Verbinder: gewinkelt 122">
              <a:extLst>
                <a:ext uri="{FF2B5EF4-FFF2-40B4-BE49-F238E27FC236}">
                  <a16:creationId xmlns:a16="http://schemas.microsoft.com/office/drawing/2014/main" id="{15CAF042-525D-4FBA-8BF2-3F5B31C8363B}"/>
                </a:ext>
              </a:extLst>
            </p:cNvPr>
            <p:cNvCxnSpPr>
              <a:cxnSpLocks/>
              <a:stCxn id="130" idx="2"/>
              <a:endCxn id="116" idx="0"/>
            </p:cNvCxnSpPr>
            <p:nvPr/>
          </p:nvCxnSpPr>
          <p:spPr>
            <a:xfrm rot="5400000">
              <a:off x="613397" y="3714791"/>
              <a:ext cx="996223" cy="261980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Verbinder: gewinkelt 150">
            <a:extLst>
              <a:ext uri="{FF2B5EF4-FFF2-40B4-BE49-F238E27FC236}">
                <a16:creationId xmlns:a16="http://schemas.microsoft.com/office/drawing/2014/main" id="{BFE1E583-1F6C-4C74-BA48-CEEAE509AC95}"/>
              </a:ext>
            </a:extLst>
          </p:cNvPr>
          <p:cNvCxnSpPr>
            <a:cxnSpLocks/>
            <a:stCxn id="130" idx="2"/>
            <a:endCxn id="117" idx="0"/>
          </p:cNvCxnSpPr>
          <p:nvPr/>
        </p:nvCxnSpPr>
        <p:spPr>
          <a:xfrm rot="16200000" flipH="1">
            <a:off x="1420934" y="2622443"/>
            <a:ext cx="996222" cy="1120655"/>
          </a:xfrm>
          <a:prstGeom prst="bentConnector3">
            <a:avLst>
              <a:gd name="adj1" fmla="val 50000"/>
            </a:avLst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Verbinder: gewinkelt 153">
            <a:extLst>
              <a:ext uri="{FF2B5EF4-FFF2-40B4-BE49-F238E27FC236}">
                <a16:creationId xmlns:a16="http://schemas.microsoft.com/office/drawing/2014/main" id="{76953822-27AD-4E90-844D-5A34EFB7F21E}"/>
              </a:ext>
            </a:extLst>
          </p:cNvPr>
          <p:cNvCxnSpPr>
            <a:cxnSpLocks/>
            <a:stCxn id="130" idx="2"/>
            <a:endCxn id="118" idx="0"/>
          </p:cNvCxnSpPr>
          <p:nvPr/>
        </p:nvCxnSpPr>
        <p:spPr>
          <a:xfrm rot="16200000" flipH="1">
            <a:off x="2114228" y="1929149"/>
            <a:ext cx="996222" cy="2507243"/>
          </a:xfrm>
          <a:prstGeom prst="bentConnector3">
            <a:avLst>
              <a:gd name="adj1" fmla="val 50000"/>
            </a:avLst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Verbinder: gewinkelt 156">
            <a:extLst>
              <a:ext uri="{FF2B5EF4-FFF2-40B4-BE49-F238E27FC236}">
                <a16:creationId xmlns:a16="http://schemas.microsoft.com/office/drawing/2014/main" id="{A338008A-221B-4B79-8CFF-C9211F0C1BEC}"/>
              </a:ext>
            </a:extLst>
          </p:cNvPr>
          <p:cNvCxnSpPr>
            <a:cxnSpLocks/>
            <a:stCxn id="130" idx="2"/>
            <a:endCxn id="115" idx="0"/>
          </p:cNvCxnSpPr>
          <p:nvPr/>
        </p:nvCxnSpPr>
        <p:spPr>
          <a:xfrm rot="16200000" flipH="1">
            <a:off x="2807522" y="1235855"/>
            <a:ext cx="996222" cy="3893831"/>
          </a:xfrm>
          <a:prstGeom prst="bentConnector3">
            <a:avLst>
              <a:gd name="adj1" fmla="val 50000"/>
            </a:avLst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Verbinder: gewinkelt 159">
            <a:extLst>
              <a:ext uri="{FF2B5EF4-FFF2-40B4-BE49-F238E27FC236}">
                <a16:creationId xmlns:a16="http://schemas.microsoft.com/office/drawing/2014/main" id="{B7E3E224-B306-44A3-ACEA-BA4F6A582DC3}"/>
              </a:ext>
            </a:extLst>
          </p:cNvPr>
          <p:cNvCxnSpPr>
            <a:cxnSpLocks/>
            <a:stCxn id="130" idx="2"/>
            <a:endCxn id="119" idx="0"/>
          </p:cNvCxnSpPr>
          <p:nvPr/>
        </p:nvCxnSpPr>
        <p:spPr>
          <a:xfrm rot="16200000" flipH="1">
            <a:off x="3501414" y="541963"/>
            <a:ext cx="996221" cy="5281613"/>
          </a:xfrm>
          <a:prstGeom prst="bentConnector3">
            <a:avLst>
              <a:gd name="adj1" fmla="val 50000"/>
            </a:avLst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Verbinder: gewinkelt 162">
            <a:extLst>
              <a:ext uri="{FF2B5EF4-FFF2-40B4-BE49-F238E27FC236}">
                <a16:creationId xmlns:a16="http://schemas.microsoft.com/office/drawing/2014/main" id="{A74EE51F-0914-4D58-8319-B883A0F117D6}"/>
              </a:ext>
            </a:extLst>
          </p:cNvPr>
          <p:cNvCxnSpPr>
            <a:cxnSpLocks/>
            <a:stCxn id="130" idx="2"/>
            <a:endCxn id="120" idx="0"/>
          </p:cNvCxnSpPr>
          <p:nvPr/>
        </p:nvCxnSpPr>
        <p:spPr>
          <a:xfrm rot="16200000" flipH="1">
            <a:off x="4192732" y="-149354"/>
            <a:ext cx="996221" cy="6664248"/>
          </a:xfrm>
          <a:prstGeom prst="bentConnector3">
            <a:avLst>
              <a:gd name="adj1" fmla="val 50000"/>
            </a:avLst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CBEE57FD-0694-480C-A1E1-EBCADAAC0DB5}"/>
              </a:ext>
            </a:extLst>
          </p:cNvPr>
          <p:cNvCxnSpPr>
            <a:cxnSpLocks/>
            <a:stCxn id="120" idx="2"/>
            <a:endCxn id="121" idx="0"/>
          </p:cNvCxnSpPr>
          <p:nvPr/>
        </p:nvCxnSpPr>
        <p:spPr>
          <a:xfrm>
            <a:off x="8022966" y="4194308"/>
            <a:ext cx="0" cy="284026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719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feld 46">
            <a:extLst>
              <a:ext uri="{FF2B5EF4-FFF2-40B4-BE49-F238E27FC236}">
                <a16:creationId xmlns:a16="http://schemas.microsoft.com/office/drawing/2014/main" id="{C8E539A2-1A49-4A71-AF5B-2E783FA5F0C5}"/>
              </a:ext>
            </a:extLst>
          </p:cNvPr>
          <p:cNvSpPr txBox="1"/>
          <p:nvPr/>
        </p:nvSpPr>
        <p:spPr>
          <a:xfrm>
            <a:off x="0" y="-22594"/>
            <a:ext cx="161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Theory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content</a:t>
            </a:r>
            <a:endParaRPr lang="de-DE" dirty="0">
              <a:solidFill>
                <a:srgbClr val="FFC000"/>
              </a:solidFill>
            </a:endParaRPr>
          </a:p>
        </p:txBody>
      </p: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999907EA-52E0-48D7-9DE7-16F97B00482D}"/>
              </a:ext>
            </a:extLst>
          </p:cNvPr>
          <p:cNvGrpSpPr/>
          <p:nvPr/>
        </p:nvGrpSpPr>
        <p:grpSpPr>
          <a:xfrm>
            <a:off x="395729" y="402688"/>
            <a:ext cx="10862698" cy="2078617"/>
            <a:chOff x="396498" y="2480522"/>
            <a:chExt cx="10862698" cy="2078617"/>
          </a:xfrm>
        </p:grpSpPr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BF2E032A-596F-4B4B-B68F-831C900939FE}"/>
                </a:ext>
              </a:extLst>
            </p:cNvPr>
            <p:cNvGrpSpPr/>
            <p:nvPr/>
          </p:nvGrpSpPr>
          <p:grpSpPr>
            <a:xfrm>
              <a:off x="396498" y="2480522"/>
              <a:ext cx="10436960" cy="867148"/>
              <a:chOff x="413484" y="2349433"/>
              <a:chExt cx="10436960" cy="867148"/>
            </a:xfrm>
          </p:grpSpPr>
          <p:sp>
            <p:nvSpPr>
              <p:cNvPr id="39" name="Rechteck: abgerundete Ecken 38">
                <a:extLst>
                  <a:ext uri="{FF2B5EF4-FFF2-40B4-BE49-F238E27FC236}">
                    <a16:creationId xmlns:a16="http://schemas.microsoft.com/office/drawing/2014/main" id="{CE8D7B72-2DBF-48E4-A563-8008D5588EA2}"/>
                  </a:ext>
                </a:extLst>
              </p:cNvPr>
              <p:cNvSpPr/>
              <p:nvPr/>
            </p:nvSpPr>
            <p:spPr>
              <a:xfrm>
                <a:off x="413484" y="2352581"/>
                <a:ext cx="1692000" cy="864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CNN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applications</a:t>
                </a:r>
              </a:p>
            </p:txBody>
          </p:sp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9537E71D-956D-4625-8B6F-741F6E279683}"/>
                  </a:ext>
                </a:extLst>
              </p:cNvPr>
              <p:cNvSpPr/>
              <p:nvPr/>
            </p:nvSpPr>
            <p:spPr>
              <a:xfrm>
                <a:off x="2601263" y="2352581"/>
                <a:ext cx="1690461" cy="864000"/>
              </a:xfrm>
              <a:prstGeom prst="round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Important software and hardware</a:t>
                </a:r>
              </a:p>
            </p:txBody>
          </p:sp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A4663CA3-310B-47E1-B190-5605CDFCB043}"/>
                  </a:ext>
                </a:extLst>
              </p:cNvPr>
              <p:cNvSpPr/>
              <p:nvPr/>
            </p:nvSpPr>
            <p:spPr>
              <a:xfrm>
                <a:off x="4787503" y="2352581"/>
                <a:ext cx="1690461" cy="864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CNN optimization approaches</a:t>
                </a:r>
              </a:p>
            </p:txBody>
          </p:sp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08BE4B89-D6F1-4BA0-B733-FD90873424D0}"/>
                  </a:ext>
                </a:extLst>
              </p:cNvPr>
              <p:cNvSpPr/>
              <p:nvPr/>
            </p:nvSpPr>
            <p:spPr>
              <a:xfrm>
                <a:off x="6973743" y="2349433"/>
                <a:ext cx="1690461" cy="864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Data set creation</a:t>
                </a:r>
              </a:p>
            </p:txBody>
          </p:sp>
          <p:sp>
            <p:nvSpPr>
              <p:cNvPr id="43" name="Rechteck: abgerundete Ecken 42">
                <a:extLst>
                  <a:ext uri="{FF2B5EF4-FFF2-40B4-BE49-F238E27FC236}">
                    <a16:creationId xmlns:a16="http://schemas.microsoft.com/office/drawing/2014/main" id="{5B73C733-D146-4C20-93F0-99EDBB66C476}"/>
                  </a:ext>
                </a:extLst>
              </p:cNvPr>
              <p:cNvSpPr/>
              <p:nvPr/>
            </p:nvSpPr>
            <p:spPr>
              <a:xfrm>
                <a:off x="9159983" y="2349433"/>
                <a:ext cx="1690461" cy="864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CNN workflow</a:t>
                </a: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03D7F979-1879-4B6D-B302-36DB681EC787}"/>
                  </a:ext>
                </a:extLst>
              </p:cNvPr>
              <p:cNvCxnSpPr>
                <a:cxnSpLocks/>
                <a:stCxn id="39" idx="3"/>
                <a:endCxn id="40" idx="1"/>
              </p:cNvCxnSpPr>
              <p:nvPr/>
            </p:nvCxnSpPr>
            <p:spPr>
              <a:xfrm>
                <a:off x="2105484" y="2784581"/>
                <a:ext cx="495779" cy="0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55E5E8AF-EFE2-4ABA-B88C-54EE315A586F}"/>
                  </a:ext>
                </a:extLst>
              </p:cNvPr>
              <p:cNvCxnSpPr>
                <a:cxnSpLocks/>
                <a:stCxn id="40" idx="3"/>
                <a:endCxn id="41" idx="1"/>
              </p:cNvCxnSpPr>
              <p:nvPr/>
            </p:nvCxnSpPr>
            <p:spPr>
              <a:xfrm>
                <a:off x="4291724" y="2784581"/>
                <a:ext cx="495779" cy="0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mit Pfeil 45">
                <a:extLst>
                  <a:ext uri="{FF2B5EF4-FFF2-40B4-BE49-F238E27FC236}">
                    <a16:creationId xmlns:a16="http://schemas.microsoft.com/office/drawing/2014/main" id="{D68D217C-7EAD-4B52-B0EC-032448A06691}"/>
                  </a:ext>
                </a:extLst>
              </p:cNvPr>
              <p:cNvCxnSpPr>
                <a:cxnSpLocks/>
                <a:stCxn id="41" idx="3"/>
                <a:endCxn id="42" idx="1"/>
              </p:cNvCxnSpPr>
              <p:nvPr/>
            </p:nvCxnSpPr>
            <p:spPr>
              <a:xfrm flipV="1">
                <a:off x="6477964" y="2781433"/>
                <a:ext cx="495779" cy="3148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mit Pfeil 47">
                <a:extLst>
                  <a:ext uri="{FF2B5EF4-FFF2-40B4-BE49-F238E27FC236}">
                    <a16:creationId xmlns:a16="http://schemas.microsoft.com/office/drawing/2014/main" id="{1728D857-2C55-40E7-9BC8-A6ABD0FD3D00}"/>
                  </a:ext>
                </a:extLst>
              </p:cNvPr>
              <p:cNvCxnSpPr>
                <a:cxnSpLocks/>
                <a:stCxn id="42" idx="3"/>
                <a:endCxn id="43" idx="1"/>
              </p:cNvCxnSpPr>
              <p:nvPr/>
            </p:nvCxnSpPr>
            <p:spPr>
              <a:xfrm>
                <a:off x="8664204" y="2781433"/>
                <a:ext cx="495779" cy="0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24EB8718-83DA-4EFC-BFE5-64A9239A16F4}"/>
                </a:ext>
              </a:extLst>
            </p:cNvPr>
            <p:cNvCxnSpPr>
              <a:cxnSpLocks/>
              <a:stCxn id="52" idx="3"/>
              <a:endCxn id="53" idx="1"/>
            </p:cNvCxnSpPr>
            <p:nvPr/>
          </p:nvCxnSpPr>
          <p:spPr>
            <a:xfrm flipV="1">
              <a:off x="1559792" y="4298761"/>
              <a:ext cx="224086" cy="1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hteck: abgerundete Ecken 50">
              <a:extLst>
                <a:ext uri="{FF2B5EF4-FFF2-40B4-BE49-F238E27FC236}">
                  <a16:creationId xmlns:a16="http://schemas.microsoft.com/office/drawing/2014/main" id="{0D1AC705-7995-402F-9106-C9718D372BDC}"/>
                </a:ext>
              </a:extLst>
            </p:cNvPr>
            <p:cNvSpPr/>
            <p:nvPr/>
          </p:nvSpPr>
          <p:spPr>
            <a:xfrm>
              <a:off x="4557054" y="4042047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accent1">
                      <a:lumMod val="75000"/>
                    </a:schemeClr>
                  </a:solidFill>
                </a:rPr>
                <a:t>OpenCV</a:t>
              </a:r>
              <a:endParaRPr 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8D6D20EF-6B70-4A03-AB64-EFEDD4899675}"/>
                </a:ext>
              </a:extLst>
            </p:cNvPr>
            <p:cNvSpPr/>
            <p:nvPr/>
          </p:nvSpPr>
          <p:spPr>
            <a:xfrm>
              <a:off x="401243" y="4042048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accent1">
                      <a:lumMod val="75000"/>
                    </a:schemeClr>
                  </a:solidFill>
                </a:rPr>
                <a:t>Raspberry Pi</a:t>
              </a:r>
              <a:endParaRPr 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" name="Rechteck: abgerundete Ecken 52">
              <a:extLst>
                <a:ext uri="{FF2B5EF4-FFF2-40B4-BE49-F238E27FC236}">
                  <a16:creationId xmlns:a16="http://schemas.microsoft.com/office/drawing/2014/main" id="{359D1BF1-2748-4569-BA58-C929BF3C0089}"/>
                </a:ext>
              </a:extLst>
            </p:cNvPr>
            <p:cNvSpPr/>
            <p:nvPr/>
          </p:nvSpPr>
          <p:spPr>
            <a:xfrm>
              <a:off x="1783878" y="4042047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accent1">
                      <a:lumMod val="75000"/>
                    </a:schemeClr>
                  </a:solidFill>
                </a:rPr>
                <a:t>Arduino Nano</a:t>
              </a:r>
              <a:endParaRPr 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4" name="Rechteck: abgerundete Ecken 53">
              <a:extLst>
                <a:ext uri="{FF2B5EF4-FFF2-40B4-BE49-F238E27FC236}">
                  <a16:creationId xmlns:a16="http://schemas.microsoft.com/office/drawing/2014/main" id="{C25CDC45-6500-4D90-9681-50E739CBA927}"/>
                </a:ext>
              </a:extLst>
            </p:cNvPr>
            <p:cNvSpPr/>
            <p:nvPr/>
          </p:nvSpPr>
          <p:spPr>
            <a:xfrm>
              <a:off x="3170466" y="4042047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accent1">
                      <a:lumMod val="75000"/>
                    </a:schemeClr>
                  </a:solidFill>
                </a:rPr>
                <a:t>Jupyter Notebook</a:t>
              </a:r>
              <a:endParaRPr 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33914502-78F7-4E13-8F28-F94E7635AB8C}"/>
                </a:ext>
              </a:extLst>
            </p:cNvPr>
            <p:cNvSpPr/>
            <p:nvPr/>
          </p:nvSpPr>
          <p:spPr>
            <a:xfrm>
              <a:off x="5944836" y="4042046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accent1">
                      <a:lumMod val="75000"/>
                    </a:schemeClr>
                  </a:solidFill>
                </a:rPr>
                <a:t>TensorFlow</a:t>
              </a:r>
              <a:endParaRPr 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" name="Rechteck: abgerundete Ecken 55">
              <a:extLst>
                <a:ext uri="{FF2B5EF4-FFF2-40B4-BE49-F238E27FC236}">
                  <a16:creationId xmlns:a16="http://schemas.microsoft.com/office/drawing/2014/main" id="{4CB0E14F-56D5-41D9-ABCE-F892B698B0AD}"/>
                </a:ext>
              </a:extLst>
            </p:cNvPr>
            <p:cNvSpPr/>
            <p:nvPr/>
          </p:nvSpPr>
          <p:spPr>
            <a:xfrm>
              <a:off x="7327471" y="4042046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accent1">
                      <a:lumMod val="75000"/>
                    </a:schemeClr>
                  </a:solidFill>
                </a:rPr>
                <a:t>Google Colab</a:t>
              </a:r>
              <a:endParaRPr 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7" name="Rechteck: abgerundete Ecken 56">
              <a:extLst>
                <a:ext uri="{FF2B5EF4-FFF2-40B4-BE49-F238E27FC236}">
                  <a16:creationId xmlns:a16="http://schemas.microsoft.com/office/drawing/2014/main" id="{BE271F46-3068-47F6-83E1-46D945D7005C}"/>
                </a:ext>
              </a:extLst>
            </p:cNvPr>
            <p:cNvSpPr/>
            <p:nvPr/>
          </p:nvSpPr>
          <p:spPr>
            <a:xfrm>
              <a:off x="8710106" y="4042045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GPU</a:t>
              </a:r>
            </a:p>
          </p:txBody>
        </p:sp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0F908D8C-51F9-4BA1-8184-8182DB05B523}"/>
                </a:ext>
              </a:extLst>
            </p:cNvPr>
            <p:cNvSpPr/>
            <p:nvPr/>
          </p:nvSpPr>
          <p:spPr>
            <a:xfrm>
              <a:off x="10100647" y="4045712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TPU</a:t>
              </a:r>
            </a:p>
          </p:txBody>
        </p:sp>
        <p:cxnSp>
          <p:nvCxnSpPr>
            <p:cNvPr id="59" name="Verbinder: gewinkelt 58">
              <a:extLst>
                <a:ext uri="{FF2B5EF4-FFF2-40B4-BE49-F238E27FC236}">
                  <a16:creationId xmlns:a16="http://schemas.microsoft.com/office/drawing/2014/main" id="{0C08E992-028A-4B87-AF27-F04FEF235FA1}"/>
                </a:ext>
              </a:extLst>
            </p:cNvPr>
            <p:cNvCxnSpPr>
              <a:cxnSpLocks/>
              <a:stCxn id="40" idx="2"/>
              <a:endCxn id="52" idx="0"/>
            </p:cNvCxnSpPr>
            <p:nvPr/>
          </p:nvCxnSpPr>
          <p:spPr>
            <a:xfrm rot="5400000">
              <a:off x="1857824" y="2470364"/>
              <a:ext cx="694378" cy="2448990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08674538-0921-46B9-BCE6-5C4899B6AC91}"/>
                </a:ext>
              </a:extLst>
            </p:cNvPr>
            <p:cNvCxnSpPr>
              <a:cxnSpLocks/>
              <a:stCxn id="53" idx="3"/>
              <a:endCxn id="54" idx="1"/>
            </p:cNvCxnSpPr>
            <p:nvPr/>
          </p:nvCxnSpPr>
          <p:spPr>
            <a:xfrm>
              <a:off x="2942427" y="4298761"/>
              <a:ext cx="228039" cy="0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91D2B773-8A5D-4DB4-86BD-E668F9A8989A}"/>
                </a:ext>
              </a:extLst>
            </p:cNvPr>
            <p:cNvCxnSpPr>
              <a:cxnSpLocks/>
              <a:stCxn id="54" idx="3"/>
              <a:endCxn id="51" idx="1"/>
            </p:cNvCxnSpPr>
            <p:nvPr/>
          </p:nvCxnSpPr>
          <p:spPr>
            <a:xfrm>
              <a:off x="4329015" y="4298761"/>
              <a:ext cx="228039" cy="0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A94EFA89-9959-4612-AE63-7F10531AB478}"/>
                </a:ext>
              </a:extLst>
            </p:cNvPr>
            <p:cNvCxnSpPr>
              <a:cxnSpLocks/>
              <a:stCxn id="51" idx="3"/>
              <a:endCxn id="55" idx="1"/>
            </p:cNvCxnSpPr>
            <p:nvPr/>
          </p:nvCxnSpPr>
          <p:spPr>
            <a:xfrm flipV="1">
              <a:off x="5715603" y="4298760"/>
              <a:ext cx="229233" cy="1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78BED011-B932-4365-8683-270056E89E97}"/>
                </a:ext>
              </a:extLst>
            </p:cNvPr>
            <p:cNvCxnSpPr>
              <a:cxnSpLocks/>
              <a:stCxn id="55" idx="3"/>
              <a:endCxn id="56" idx="1"/>
            </p:cNvCxnSpPr>
            <p:nvPr/>
          </p:nvCxnSpPr>
          <p:spPr>
            <a:xfrm>
              <a:off x="7103385" y="4298760"/>
              <a:ext cx="224086" cy="0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mit Pfeil 77">
              <a:extLst>
                <a:ext uri="{FF2B5EF4-FFF2-40B4-BE49-F238E27FC236}">
                  <a16:creationId xmlns:a16="http://schemas.microsoft.com/office/drawing/2014/main" id="{7D169641-C328-4601-8D69-D9A3FD28715F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 flipV="1">
              <a:off x="8486020" y="4298759"/>
              <a:ext cx="224086" cy="1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DB51E978-7C44-4348-97F2-40980B04203B}"/>
                </a:ext>
              </a:extLst>
            </p:cNvPr>
            <p:cNvCxnSpPr>
              <a:cxnSpLocks/>
              <a:stCxn id="57" idx="3"/>
              <a:endCxn id="58" idx="1"/>
            </p:cNvCxnSpPr>
            <p:nvPr/>
          </p:nvCxnSpPr>
          <p:spPr>
            <a:xfrm>
              <a:off x="9868655" y="4298759"/>
              <a:ext cx="231992" cy="3667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76436346-8617-4DC1-9F63-1156F34D6ADD}"/>
              </a:ext>
            </a:extLst>
          </p:cNvPr>
          <p:cNvGrpSpPr/>
          <p:nvPr/>
        </p:nvGrpSpPr>
        <p:grpSpPr>
          <a:xfrm>
            <a:off x="496354" y="3347304"/>
            <a:ext cx="10436960" cy="2074953"/>
            <a:chOff x="396498" y="2480522"/>
            <a:chExt cx="10436960" cy="2074953"/>
          </a:xfrm>
        </p:grpSpPr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1B748421-9432-4489-A5F3-7ED815967A2F}"/>
                </a:ext>
              </a:extLst>
            </p:cNvPr>
            <p:cNvGrpSpPr/>
            <p:nvPr/>
          </p:nvGrpSpPr>
          <p:grpSpPr>
            <a:xfrm>
              <a:off x="396498" y="2480522"/>
              <a:ext cx="10436960" cy="867148"/>
              <a:chOff x="413484" y="2349433"/>
              <a:chExt cx="10436960" cy="867148"/>
            </a:xfrm>
          </p:grpSpPr>
          <p:sp>
            <p:nvSpPr>
              <p:cNvPr id="92" name="Rechteck: abgerundete Ecken 91">
                <a:extLst>
                  <a:ext uri="{FF2B5EF4-FFF2-40B4-BE49-F238E27FC236}">
                    <a16:creationId xmlns:a16="http://schemas.microsoft.com/office/drawing/2014/main" id="{8BF44223-71DD-4470-B808-7076A6DBA4E8}"/>
                  </a:ext>
                </a:extLst>
              </p:cNvPr>
              <p:cNvSpPr/>
              <p:nvPr/>
            </p:nvSpPr>
            <p:spPr>
              <a:xfrm>
                <a:off x="413484" y="2352581"/>
                <a:ext cx="1692000" cy="864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CNN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applications</a:t>
                </a:r>
              </a:p>
            </p:txBody>
          </p:sp>
          <p:sp>
            <p:nvSpPr>
              <p:cNvPr id="93" name="Rechteck: abgerundete Ecken 92">
                <a:extLst>
                  <a:ext uri="{FF2B5EF4-FFF2-40B4-BE49-F238E27FC236}">
                    <a16:creationId xmlns:a16="http://schemas.microsoft.com/office/drawing/2014/main" id="{56F3D5A1-D1D6-43C0-8964-7CDD7591F570}"/>
                  </a:ext>
                </a:extLst>
              </p:cNvPr>
              <p:cNvSpPr/>
              <p:nvPr/>
            </p:nvSpPr>
            <p:spPr>
              <a:xfrm>
                <a:off x="2601263" y="2352581"/>
                <a:ext cx="1690461" cy="864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Important software and hardware</a:t>
                </a:r>
              </a:p>
            </p:txBody>
          </p:sp>
          <p:sp>
            <p:nvSpPr>
              <p:cNvPr id="94" name="Rechteck: abgerundete Ecken 93">
                <a:extLst>
                  <a:ext uri="{FF2B5EF4-FFF2-40B4-BE49-F238E27FC236}">
                    <a16:creationId xmlns:a16="http://schemas.microsoft.com/office/drawing/2014/main" id="{A988648F-B8B9-498F-851B-14225E667DEE}"/>
                  </a:ext>
                </a:extLst>
              </p:cNvPr>
              <p:cNvSpPr/>
              <p:nvPr/>
            </p:nvSpPr>
            <p:spPr>
              <a:xfrm>
                <a:off x="4787503" y="2352581"/>
                <a:ext cx="1690461" cy="864000"/>
              </a:xfrm>
              <a:prstGeom prst="round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CNN optimization approaches</a:t>
                </a:r>
              </a:p>
            </p:txBody>
          </p:sp>
          <p:sp>
            <p:nvSpPr>
              <p:cNvPr id="95" name="Rechteck: abgerundete Ecken 94">
                <a:extLst>
                  <a:ext uri="{FF2B5EF4-FFF2-40B4-BE49-F238E27FC236}">
                    <a16:creationId xmlns:a16="http://schemas.microsoft.com/office/drawing/2014/main" id="{2490D3E3-EB96-498F-9CFC-8B081658B28A}"/>
                  </a:ext>
                </a:extLst>
              </p:cNvPr>
              <p:cNvSpPr/>
              <p:nvPr/>
            </p:nvSpPr>
            <p:spPr>
              <a:xfrm>
                <a:off x="6973743" y="2349433"/>
                <a:ext cx="1690461" cy="864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Data set creation</a:t>
                </a:r>
              </a:p>
            </p:txBody>
          </p:sp>
          <p:sp>
            <p:nvSpPr>
              <p:cNvPr id="96" name="Rechteck: abgerundete Ecken 95">
                <a:extLst>
                  <a:ext uri="{FF2B5EF4-FFF2-40B4-BE49-F238E27FC236}">
                    <a16:creationId xmlns:a16="http://schemas.microsoft.com/office/drawing/2014/main" id="{1AD27AAC-D172-45DD-B793-4B46774B38D8}"/>
                  </a:ext>
                </a:extLst>
              </p:cNvPr>
              <p:cNvSpPr/>
              <p:nvPr/>
            </p:nvSpPr>
            <p:spPr>
              <a:xfrm>
                <a:off x="9159983" y="2349433"/>
                <a:ext cx="1690461" cy="864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CNN workflow</a:t>
                </a:r>
              </a:p>
            </p:txBody>
          </p:sp>
          <p:cxnSp>
            <p:nvCxnSpPr>
              <p:cNvPr id="97" name="Gerade Verbindung mit Pfeil 96">
                <a:extLst>
                  <a:ext uri="{FF2B5EF4-FFF2-40B4-BE49-F238E27FC236}">
                    <a16:creationId xmlns:a16="http://schemas.microsoft.com/office/drawing/2014/main" id="{8C17D96A-2608-4A02-95AC-2B0243143232}"/>
                  </a:ext>
                </a:extLst>
              </p:cNvPr>
              <p:cNvCxnSpPr>
                <a:cxnSpLocks/>
                <a:stCxn id="92" idx="3"/>
                <a:endCxn id="93" idx="1"/>
              </p:cNvCxnSpPr>
              <p:nvPr/>
            </p:nvCxnSpPr>
            <p:spPr>
              <a:xfrm>
                <a:off x="2105484" y="2784581"/>
                <a:ext cx="495779" cy="0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Gerade Verbindung mit Pfeil 97">
                <a:extLst>
                  <a:ext uri="{FF2B5EF4-FFF2-40B4-BE49-F238E27FC236}">
                    <a16:creationId xmlns:a16="http://schemas.microsoft.com/office/drawing/2014/main" id="{0E24E7D6-3B75-4397-BA61-C892A9AAD475}"/>
                  </a:ext>
                </a:extLst>
              </p:cNvPr>
              <p:cNvCxnSpPr>
                <a:cxnSpLocks/>
                <a:stCxn id="93" idx="3"/>
                <a:endCxn id="94" idx="1"/>
              </p:cNvCxnSpPr>
              <p:nvPr/>
            </p:nvCxnSpPr>
            <p:spPr>
              <a:xfrm>
                <a:off x="4291724" y="2784581"/>
                <a:ext cx="495779" cy="0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Gerade Verbindung mit Pfeil 98">
                <a:extLst>
                  <a:ext uri="{FF2B5EF4-FFF2-40B4-BE49-F238E27FC236}">
                    <a16:creationId xmlns:a16="http://schemas.microsoft.com/office/drawing/2014/main" id="{FF6CF415-D24F-4253-B55B-DAC9875A47BF}"/>
                  </a:ext>
                </a:extLst>
              </p:cNvPr>
              <p:cNvCxnSpPr>
                <a:cxnSpLocks/>
                <a:stCxn id="94" idx="3"/>
                <a:endCxn id="95" idx="1"/>
              </p:cNvCxnSpPr>
              <p:nvPr/>
            </p:nvCxnSpPr>
            <p:spPr>
              <a:xfrm flipV="1">
                <a:off x="6477964" y="2781433"/>
                <a:ext cx="495779" cy="3148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Gerade Verbindung mit Pfeil 99">
                <a:extLst>
                  <a:ext uri="{FF2B5EF4-FFF2-40B4-BE49-F238E27FC236}">
                    <a16:creationId xmlns:a16="http://schemas.microsoft.com/office/drawing/2014/main" id="{A039ECDB-CCEC-4B4D-AA44-B37B2EEC0221}"/>
                  </a:ext>
                </a:extLst>
              </p:cNvPr>
              <p:cNvCxnSpPr>
                <a:cxnSpLocks/>
                <a:stCxn id="95" idx="3"/>
                <a:endCxn id="96" idx="1"/>
              </p:cNvCxnSpPr>
              <p:nvPr/>
            </p:nvCxnSpPr>
            <p:spPr>
              <a:xfrm>
                <a:off x="8664204" y="2781433"/>
                <a:ext cx="495779" cy="0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09346D07-7702-4F7A-867C-F2DC7E57ABCE}"/>
                </a:ext>
              </a:extLst>
            </p:cNvPr>
            <p:cNvCxnSpPr>
              <a:cxnSpLocks/>
              <a:stCxn id="73" idx="3"/>
              <a:endCxn id="76" idx="1"/>
            </p:cNvCxnSpPr>
            <p:nvPr/>
          </p:nvCxnSpPr>
          <p:spPr>
            <a:xfrm flipV="1">
              <a:off x="5279542" y="4298761"/>
              <a:ext cx="224086" cy="1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hteck: abgerundete Ecken 71">
              <a:extLst>
                <a:ext uri="{FF2B5EF4-FFF2-40B4-BE49-F238E27FC236}">
                  <a16:creationId xmlns:a16="http://schemas.microsoft.com/office/drawing/2014/main" id="{FC6F1EFE-413D-4A81-87DB-6DA6B4380D80}"/>
                </a:ext>
              </a:extLst>
            </p:cNvPr>
            <p:cNvSpPr/>
            <p:nvPr/>
          </p:nvSpPr>
          <p:spPr>
            <a:xfrm>
              <a:off x="8276804" y="4042047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accent1">
                      <a:lumMod val="75000"/>
                    </a:schemeClr>
                  </a:solidFill>
                </a:rPr>
                <a:t>Vehicle to infrastructure</a:t>
              </a:r>
            </a:p>
          </p:txBody>
        </p:sp>
        <p:sp>
          <p:nvSpPr>
            <p:cNvPr id="73" name="Rechteck: abgerundete Ecken 72">
              <a:extLst>
                <a:ext uri="{FF2B5EF4-FFF2-40B4-BE49-F238E27FC236}">
                  <a16:creationId xmlns:a16="http://schemas.microsoft.com/office/drawing/2014/main" id="{4FFB4155-202D-4EBD-805D-B1B737A4EF51}"/>
                </a:ext>
              </a:extLst>
            </p:cNvPr>
            <p:cNvSpPr/>
            <p:nvPr/>
          </p:nvSpPr>
          <p:spPr>
            <a:xfrm>
              <a:off x="4120993" y="4042048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Faster R-CNN</a:t>
              </a:r>
            </a:p>
          </p:txBody>
        </p:sp>
        <p:sp>
          <p:nvSpPr>
            <p:cNvPr id="76" name="Rechteck: abgerundete Ecken 75">
              <a:extLst>
                <a:ext uri="{FF2B5EF4-FFF2-40B4-BE49-F238E27FC236}">
                  <a16:creationId xmlns:a16="http://schemas.microsoft.com/office/drawing/2014/main" id="{F3A40DBB-AA4D-4151-AA97-FEDC3EA63C60}"/>
                </a:ext>
              </a:extLst>
            </p:cNvPr>
            <p:cNvSpPr/>
            <p:nvPr/>
          </p:nvSpPr>
          <p:spPr>
            <a:xfrm>
              <a:off x="5503628" y="4042047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BLOB detection</a:t>
              </a:r>
            </a:p>
          </p:txBody>
        </p:sp>
        <p:sp>
          <p:nvSpPr>
            <p:cNvPr id="77" name="Rechteck: abgerundete Ecken 76">
              <a:extLst>
                <a:ext uri="{FF2B5EF4-FFF2-40B4-BE49-F238E27FC236}">
                  <a16:creationId xmlns:a16="http://schemas.microsoft.com/office/drawing/2014/main" id="{CB4D83F6-1C14-4797-B43A-1EABE4C41E54}"/>
                </a:ext>
              </a:extLst>
            </p:cNvPr>
            <p:cNvSpPr/>
            <p:nvPr/>
          </p:nvSpPr>
          <p:spPr>
            <a:xfrm>
              <a:off x="6890216" y="4042047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Image cropping</a:t>
              </a:r>
            </a:p>
          </p:txBody>
        </p:sp>
        <p:sp>
          <p:nvSpPr>
            <p:cNvPr id="79" name="Rechteck: abgerundete Ecken 78">
              <a:extLst>
                <a:ext uri="{FF2B5EF4-FFF2-40B4-BE49-F238E27FC236}">
                  <a16:creationId xmlns:a16="http://schemas.microsoft.com/office/drawing/2014/main" id="{A61A0030-B581-4645-A6E0-76208C7B1DF6}"/>
                </a:ext>
              </a:extLst>
            </p:cNvPr>
            <p:cNvSpPr/>
            <p:nvPr/>
          </p:nvSpPr>
          <p:spPr>
            <a:xfrm>
              <a:off x="9664586" y="4042046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Colour spaces (HSV vs. RGB)</a:t>
              </a:r>
            </a:p>
          </p:txBody>
        </p:sp>
        <p:cxnSp>
          <p:nvCxnSpPr>
            <p:cNvPr id="85" name="Verbinder: gewinkelt 84">
              <a:extLst>
                <a:ext uri="{FF2B5EF4-FFF2-40B4-BE49-F238E27FC236}">
                  <a16:creationId xmlns:a16="http://schemas.microsoft.com/office/drawing/2014/main" id="{7F36DA06-6078-41C3-8268-8AC301FBC002}"/>
                </a:ext>
              </a:extLst>
            </p:cNvPr>
            <p:cNvCxnSpPr>
              <a:cxnSpLocks/>
              <a:stCxn id="94" idx="2"/>
              <a:endCxn id="73" idx="0"/>
            </p:cNvCxnSpPr>
            <p:nvPr/>
          </p:nvCxnSpPr>
          <p:spPr>
            <a:xfrm rot="5400000">
              <a:off x="4810819" y="3237119"/>
              <a:ext cx="694378" cy="915480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9F9D93E0-1642-4CDB-8F61-12E64813FCDA}"/>
                </a:ext>
              </a:extLst>
            </p:cNvPr>
            <p:cNvCxnSpPr>
              <a:cxnSpLocks/>
              <a:stCxn id="76" idx="3"/>
              <a:endCxn id="77" idx="1"/>
            </p:cNvCxnSpPr>
            <p:nvPr/>
          </p:nvCxnSpPr>
          <p:spPr>
            <a:xfrm>
              <a:off x="6662177" y="4298761"/>
              <a:ext cx="228039" cy="0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mit Pfeil 86">
              <a:extLst>
                <a:ext uri="{FF2B5EF4-FFF2-40B4-BE49-F238E27FC236}">
                  <a16:creationId xmlns:a16="http://schemas.microsoft.com/office/drawing/2014/main" id="{273CCF77-8525-4D78-B056-B1F3CD128F91}"/>
                </a:ext>
              </a:extLst>
            </p:cNvPr>
            <p:cNvCxnSpPr>
              <a:cxnSpLocks/>
              <a:stCxn id="77" idx="3"/>
              <a:endCxn id="72" idx="1"/>
            </p:cNvCxnSpPr>
            <p:nvPr/>
          </p:nvCxnSpPr>
          <p:spPr>
            <a:xfrm>
              <a:off x="8048765" y="4298761"/>
              <a:ext cx="228039" cy="0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>
              <a:extLst>
                <a:ext uri="{FF2B5EF4-FFF2-40B4-BE49-F238E27FC236}">
                  <a16:creationId xmlns:a16="http://schemas.microsoft.com/office/drawing/2014/main" id="{92E9F642-2E0D-4903-A0CA-70DEB8CAF073}"/>
                </a:ext>
              </a:extLst>
            </p:cNvPr>
            <p:cNvCxnSpPr>
              <a:cxnSpLocks/>
              <a:stCxn id="72" idx="3"/>
              <a:endCxn id="79" idx="1"/>
            </p:cNvCxnSpPr>
            <p:nvPr/>
          </p:nvCxnSpPr>
          <p:spPr>
            <a:xfrm flipV="1">
              <a:off x="9435353" y="4298760"/>
              <a:ext cx="229233" cy="1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0077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feld 46">
            <a:extLst>
              <a:ext uri="{FF2B5EF4-FFF2-40B4-BE49-F238E27FC236}">
                <a16:creationId xmlns:a16="http://schemas.microsoft.com/office/drawing/2014/main" id="{C8E539A2-1A49-4A71-AF5B-2E783FA5F0C5}"/>
              </a:ext>
            </a:extLst>
          </p:cNvPr>
          <p:cNvSpPr txBox="1"/>
          <p:nvPr/>
        </p:nvSpPr>
        <p:spPr>
          <a:xfrm>
            <a:off x="0" y="-22594"/>
            <a:ext cx="161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Theory content</a:t>
            </a:r>
            <a:endParaRPr lang="de-DE" dirty="0">
              <a:solidFill>
                <a:srgbClr val="FFC000"/>
              </a:solidFill>
            </a:endParaRPr>
          </a:p>
        </p:txBody>
      </p: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999907EA-52E0-48D7-9DE7-16F97B00482D}"/>
              </a:ext>
            </a:extLst>
          </p:cNvPr>
          <p:cNvGrpSpPr/>
          <p:nvPr/>
        </p:nvGrpSpPr>
        <p:grpSpPr>
          <a:xfrm>
            <a:off x="395729" y="402688"/>
            <a:ext cx="10436960" cy="2074953"/>
            <a:chOff x="396498" y="2480522"/>
            <a:chExt cx="10436960" cy="2074953"/>
          </a:xfrm>
        </p:grpSpPr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BF2E032A-596F-4B4B-B68F-831C900939FE}"/>
                </a:ext>
              </a:extLst>
            </p:cNvPr>
            <p:cNvGrpSpPr/>
            <p:nvPr/>
          </p:nvGrpSpPr>
          <p:grpSpPr>
            <a:xfrm>
              <a:off x="396498" y="2480522"/>
              <a:ext cx="10436960" cy="867148"/>
              <a:chOff x="413484" y="2349433"/>
              <a:chExt cx="10436960" cy="867148"/>
            </a:xfrm>
          </p:grpSpPr>
          <p:sp>
            <p:nvSpPr>
              <p:cNvPr id="39" name="Rechteck: abgerundete Ecken 38">
                <a:extLst>
                  <a:ext uri="{FF2B5EF4-FFF2-40B4-BE49-F238E27FC236}">
                    <a16:creationId xmlns:a16="http://schemas.microsoft.com/office/drawing/2014/main" id="{CE8D7B72-2DBF-48E4-A563-8008D5588EA2}"/>
                  </a:ext>
                </a:extLst>
              </p:cNvPr>
              <p:cNvSpPr/>
              <p:nvPr/>
            </p:nvSpPr>
            <p:spPr>
              <a:xfrm>
                <a:off x="413484" y="2352581"/>
                <a:ext cx="1692000" cy="864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CNN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applications</a:t>
                </a:r>
              </a:p>
            </p:txBody>
          </p:sp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9537E71D-956D-4625-8B6F-741F6E279683}"/>
                  </a:ext>
                </a:extLst>
              </p:cNvPr>
              <p:cNvSpPr/>
              <p:nvPr/>
            </p:nvSpPr>
            <p:spPr>
              <a:xfrm>
                <a:off x="2601263" y="2352581"/>
                <a:ext cx="1690461" cy="864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Important software and hardware</a:t>
                </a:r>
              </a:p>
            </p:txBody>
          </p:sp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A4663CA3-310B-47E1-B190-5605CDFCB043}"/>
                  </a:ext>
                </a:extLst>
              </p:cNvPr>
              <p:cNvSpPr/>
              <p:nvPr/>
            </p:nvSpPr>
            <p:spPr>
              <a:xfrm>
                <a:off x="4787503" y="2352581"/>
                <a:ext cx="1690461" cy="864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CNN optimization approaches</a:t>
                </a:r>
              </a:p>
            </p:txBody>
          </p:sp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08BE4B89-D6F1-4BA0-B733-FD90873424D0}"/>
                  </a:ext>
                </a:extLst>
              </p:cNvPr>
              <p:cNvSpPr/>
              <p:nvPr/>
            </p:nvSpPr>
            <p:spPr>
              <a:xfrm>
                <a:off x="6973743" y="2349433"/>
                <a:ext cx="1690461" cy="864000"/>
              </a:xfrm>
              <a:prstGeom prst="round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Data set creation</a:t>
                </a:r>
              </a:p>
            </p:txBody>
          </p:sp>
          <p:sp>
            <p:nvSpPr>
              <p:cNvPr id="43" name="Rechteck: abgerundete Ecken 42">
                <a:extLst>
                  <a:ext uri="{FF2B5EF4-FFF2-40B4-BE49-F238E27FC236}">
                    <a16:creationId xmlns:a16="http://schemas.microsoft.com/office/drawing/2014/main" id="{5B73C733-D146-4C20-93F0-99EDBB66C476}"/>
                  </a:ext>
                </a:extLst>
              </p:cNvPr>
              <p:cNvSpPr/>
              <p:nvPr/>
            </p:nvSpPr>
            <p:spPr>
              <a:xfrm>
                <a:off x="9159983" y="2349433"/>
                <a:ext cx="1690461" cy="864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CNN workflow</a:t>
                </a: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03D7F979-1879-4B6D-B302-36DB681EC787}"/>
                  </a:ext>
                </a:extLst>
              </p:cNvPr>
              <p:cNvCxnSpPr>
                <a:cxnSpLocks/>
                <a:stCxn id="39" idx="3"/>
                <a:endCxn id="40" idx="1"/>
              </p:cNvCxnSpPr>
              <p:nvPr/>
            </p:nvCxnSpPr>
            <p:spPr>
              <a:xfrm>
                <a:off x="2105484" y="2784581"/>
                <a:ext cx="495779" cy="0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55E5E8AF-EFE2-4ABA-B88C-54EE315A586F}"/>
                  </a:ext>
                </a:extLst>
              </p:cNvPr>
              <p:cNvCxnSpPr>
                <a:cxnSpLocks/>
                <a:stCxn id="40" idx="3"/>
                <a:endCxn id="41" idx="1"/>
              </p:cNvCxnSpPr>
              <p:nvPr/>
            </p:nvCxnSpPr>
            <p:spPr>
              <a:xfrm>
                <a:off x="4291724" y="2784581"/>
                <a:ext cx="495779" cy="0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mit Pfeil 45">
                <a:extLst>
                  <a:ext uri="{FF2B5EF4-FFF2-40B4-BE49-F238E27FC236}">
                    <a16:creationId xmlns:a16="http://schemas.microsoft.com/office/drawing/2014/main" id="{D68D217C-7EAD-4B52-B0EC-032448A06691}"/>
                  </a:ext>
                </a:extLst>
              </p:cNvPr>
              <p:cNvCxnSpPr>
                <a:cxnSpLocks/>
                <a:stCxn id="41" idx="3"/>
                <a:endCxn id="42" idx="1"/>
              </p:cNvCxnSpPr>
              <p:nvPr/>
            </p:nvCxnSpPr>
            <p:spPr>
              <a:xfrm flipV="1">
                <a:off x="6477964" y="2781433"/>
                <a:ext cx="495779" cy="3148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mit Pfeil 47">
                <a:extLst>
                  <a:ext uri="{FF2B5EF4-FFF2-40B4-BE49-F238E27FC236}">
                    <a16:creationId xmlns:a16="http://schemas.microsoft.com/office/drawing/2014/main" id="{1728D857-2C55-40E7-9BC8-A6ABD0FD3D00}"/>
                  </a:ext>
                </a:extLst>
              </p:cNvPr>
              <p:cNvCxnSpPr>
                <a:cxnSpLocks/>
                <a:stCxn id="42" idx="3"/>
                <a:endCxn id="43" idx="1"/>
              </p:cNvCxnSpPr>
              <p:nvPr/>
            </p:nvCxnSpPr>
            <p:spPr>
              <a:xfrm>
                <a:off x="8664204" y="2781433"/>
                <a:ext cx="495779" cy="0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24EB8718-83DA-4EFC-BFE5-64A9239A16F4}"/>
                </a:ext>
              </a:extLst>
            </p:cNvPr>
            <p:cNvCxnSpPr>
              <a:cxnSpLocks/>
              <a:stCxn id="52" idx="3"/>
              <a:endCxn id="53" idx="1"/>
            </p:cNvCxnSpPr>
            <p:nvPr/>
          </p:nvCxnSpPr>
          <p:spPr>
            <a:xfrm flipV="1">
              <a:off x="5252912" y="4298761"/>
              <a:ext cx="224086" cy="1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hteck: abgerundete Ecken 50">
              <a:extLst>
                <a:ext uri="{FF2B5EF4-FFF2-40B4-BE49-F238E27FC236}">
                  <a16:creationId xmlns:a16="http://schemas.microsoft.com/office/drawing/2014/main" id="{0D1AC705-7995-402F-9106-C9718D372BDC}"/>
                </a:ext>
              </a:extLst>
            </p:cNvPr>
            <p:cNvSpPr/>
            <p:nvPr/>
          </p:nvSpPr>
          <p:spPr>
            <a:xfrm>
              <a:off x="8250174" y="4042047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Different data sets</a:t>
              </a:r>
            </a:p>
          </p:txBody>
        </p:sp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8D6D20EF-6B70-4A03-AB64-EFEDD4899675}"/>
                </a:ext>
              </a:extLst>
            </p:cNvPr>
            <p:cNvSpPr/>
            <p:nvPr/>
          </p:nvSpPr>
          <p:spPr>
            <a:xfrm>
              <a:off x="4094363" y="4042048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Image creation</a:t>
              </a:r>
            </a:p>
          </p:txBody>
        </p:sp>
        <p:sp>
          <p:nvSpPr>
            <p:cNvPr id="53" name="Rechteck: abgerundete Ecken 52">
              <a:extLst>
                <a:ext uri="{FF2B5EF4-FFF2-40B4-BE49-F238E27FC236}">
                  <a16:creationId xmlns:a16="http://schemas.microsoft.com/office/drawing/2014/main" id="{359D1BF1-2748-4569-BA58-C929BF3C0089}"/>
                </a:ext>
              </a:extLst>
            </p:cNvPr>
            <p:cNvSpPr/>
            <p:nvPr/>
          </p:nvSpPr>
          <p:spPr>
            <a:xfrm>
              <a:off x="5476998" y="4042047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accent1">
                      <a:lumMod val="75000"/>
                    </a:schemeClr>
                  </a:solidFill>
                </a:rPr>
                <a:t>Image </a:t>
              </a:r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labelling</a:t>
              </a:r>
            </a:p>
          </p:txBody>
        </p:sp>
        <p:sp>
          <p:nvSpPr>
            <p:cNvPr id="54" name="Rechteck: abgerundete Ecken 53">
              <a:extLst>
                <a:ext uri="{FF2B5EF4-FFF2-40B4-BE49-F238E27FC236}">
                  <a16:creationId xmlns:a16="http://schemas.microsoft.com/office/drawing/2014/main" id="{C25CDC45-6500-4D90-9681-50E739CBA927}"/>
                </a:ext>
              </a:extLst>
            </p:cNvPr>
            <p:cNvSpPr/>
            <p:nvPr/>
          </p:nvSpPr>
          <p:spPr>
            <a:xfrm>
              <a:off x="6863586" y="4042047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accent1">
                      <a:lumMod val="75000"/>
                    </a:schemeClr>
                  </a:solidFill>
                </a:rPr>
                <a:t>Data augmentation</a:t>
              </a:r>
            </a:p>
          </p:txBody>
        </p:sp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33914502-78F7-4E13-8F28-F94E7635AB8C}"/>
                </a:ext>
              </a:extLst>
            </p:cNvPr>
            <p:cNvSpPr/>
            <p:nvPr/>
          </p:nvSpPr>
          <p:spPr>
            <a:xfrm>
              <a:off x="9637956" y="4042046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accent1">
                      <a:lumMod val="75000"/>
                    </a:schemeClr>
                  </a:solidFill>
                </a:rPr>
                <a:t>Integration to repository</a:t>
              </a:r>
            </a:p>
          </p:txBody>
        </p:sp>
        <p:cxnSp>
          <p:nvCxnSpPr>
            <p:cNvPr id="59" name="Verbinder: gewinkelt 58">
              <a:extLst>
                <a:ext uri="{FF2B5EF4-FFF2-40B4-BE49-F238E27FC236}">
                  <a16:creationId xmlns:a16="http://schemas.microsoft.com/office/drawing/2014/main" id="{0C08E992-028A-4B87-AF27-F04FEF235FA1}"/>
                </a:ext>
              </a:extLst>
            </p:cNvPr>
            <p:cNvCxnSpPr>
              <a:cxnSpLocks/>
              <a:stCxn id="42" idx="2"/>
              <a:endCxn id="52" idx="0"/>
            </p:cNvCxnSpPr>
            <p:nvPr/>
          </p:nvCxnSpPr>
          <p:spPr>
            <a:xfrm rot="5400000">
              <a:off x="5889050" y="2129110"/>
              <a:ext cx="697526" cy="3128350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08674538-0921-46B9-BCE6-5C4899B6AC91}"/>
                </a:ext>
              </a:extLst>
            </p:cNvPr>
            <p:cNvCxnSpPr>
              <a:cxnSpLocks/>
              <a:stCxn id="53" idx="3"/>
              <a:endCxn id="54" idx="1"/>
            </p:cNvCxnSpPr>
            <p:nvPr/>
          </p:nvCxnSpPr>
          <p:spPr>
            <a:xfrm>
              <a:off x="6635547" y="4298761"/>
              <a:ext cx="228039" cy="0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91D2B773-8A5D-4DB4-86BD-E668F9A8989A}"/>
                </a:ext>
              </a:extLst>
            </p:cNvPr>
            <p:cNvCxnSpPr>
              <a:cxnSpLocks/>
              <a:stCxn id="54" idx="3"/>
              <a:endCxn id="51" idx="1"/>
            </p:cNvCxnSpPr>
            <p:nvPr/>
          </p:nvCxnSpPr>
          <p:spPr>
            <a:xfrm>
              <a:off x="8022135" y="4298761"/>
              <a:ext cx="228039" cy="0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A94EFA89-9959-4612-AE63-7F10531AB478}"/>
                </a:ext>
              </a:extLst>
            </p:cNvPr>
            <p:cNvCxnSpPr>
              <a:cxnSpLocks/>
              <a:stCxn id="51" idx="3"/>
              <a:endCxn id="55" idx="1"/>
            </p:cNvCxnSpPr>
            <p:nvPr/>
          </p:nvCxnSpPr>
          <p:spPr>
            <a:xfrm flipV="1">
              <a:off x="9408723" y="4298760"/>
              <a:ext cx="229233" cy="1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75BEEF0D-F4DB-46B2-8D03-92D8BB7F1BBB}"/>
              </a:ext>
            </a:extLst>
          </p:cNvPr>
          <p:cNvGrpSpPr/>
          <p:nvPr/>
        </p:nvGrpSpPr>
        <p:grpSpPr>
          <a:xfrm>
            <a:off x="396498" y="3172017"/>
            <a:ext cx="10441535" cy="2074953"/>
            <a:chOff x="396498" y="2480522"/>
            <a:chExt cx="10441535" cy="2074953"/>
          </a:xfrm>
        </p:grpSpPr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D96BE4A4-EE43-4E5B-9FF1-403D752C3BE2}"/>
                </a:ext>
              </a:extLst>
            </p:cNvPr>
            <p:cNvGrpSpPr/>
            <p:nvPr/>
          </p:nvGrpSpPr>
          <p:grpSpPr>
            <a:xfrm>
              <a:off x="396498" y="2480522"/>
              <a:ext cx="10436960" cy="867148"/>
              <a:chOff x="413484" y="2349433"/>
              <a:chExt cx="10436960" cy="867148"/>
            </a:xfrm>
          </p:grpSpPr>
          <p:sp>
            <p:nvSpPr>
              <p:cNvPr id="91" name="Rechteck: abgerundete Ecken 90">
                <a:extLst>
                  <a:ext uri="{FF2B5EF4-FFF2-40B4-BE49-F238E27FC236}">
                    <a16:creationId xmlns:a16="http://schemas.microsoft.com/office/drawing/2014/main" id="{D53BEDFB-9EAD-4434-A5D2-8F644E874198}"/>
                  </a:ext>
                </a:extLst>
              </p:cNvPr>
              <p:cNvSpPr/>
              <p:nvPr/>
            </p:nvSpPr>
            <p:spPr>
              <a:xfrm>
                <a:off x="413484" y="2352581"/>
                <a:ext cx="1692000" cy="864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CNN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applications</a:t>
                </a:r>
              </a:p>
            </p:txBody>
          </p:sp>
          <p:sp>
            <p:nvSpPr>
              <p:cNvPr id="101" name="Rechteck: abgerundete Ecken 100">
                <a:extLst>
                  <a:ext uri="{FF2B5EF4-FFF2-40B4-BE49-F238E27FC236}">
                    <a16:creationId xmlns:a16="http://schemas.microsoft.com/office/drawing/2014/main" id="{43DDCB29-8D38-4534-BE34-3346E38F7A31}"/>
                  </a:ext>
                </a:extLst>
              </p:cNvPr>
              <p:cNvSpPr/>
              <p:nvPr/>
            </p:nvSpPr>
            <p:spPr>
              <a:xfrm>
                <a:off x="2601263" y="2352581"/>
                <a:ext cx="1690461" cy="864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Important software and hardware</a:t>
                </a:r>
              </a:p>
            </p:txBody>
          </p:sp>
          <p:sp>
            <p:nvSpPr>
              <p:cNvPr id="102" name="Rechteck: abgerundete Ecken 101">
                <a:extLst>
                  <a:ext uri="{FF2B5EF4-FFF2-40B4-BE49-F238E27FC236}">
                    <a16:creationId xmlns:a16="http://schemas.microsoft.com/office/drawing/2014/main" id="{D373DC63-BB98-4005-89EB-1E6A9BFED1B4}"/>
                  </a:ext>
                </a:extLst>
              </p:cNvPr>
              <p:cNvSpPr/>
              <p:nvPr/>
            </p:nvSpPr>
            <p:spPr>
              <a:xfrm>
                <a:off x="4787503" y="2352581"/>
                <a:ext cx="1690461" cy="864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CNN optimization approaches</a:t>
                </a:r>
              </a:p>
            </p:txBody>
          </p:sp>
          <p:sp>
            <p:nvSpPr>
              <p:cNvPr id="103" name="Rechteck: abgerundete Ecken 102">
                <a:extLst>
                  <a:ext uri="{FF2B5EF4-FFF2-40B4-BE49-F238E27FC236}">
                    <a16:creationId xmlns:a16="http://schemas.microsoft.com/office/drawing/2014/main" id="{8BB4E544-C93D-4C13-8934-091C34A1AAB6}"/>
                  </a:ext>
                </a:extLst>
              </p:cNvPr>
              <p:cNvSpPr/>
              <p:nvPr/>
            </p:nvSpPr>
            <p:spPr>
              <a:xfrm>
                <a:off x="6973743" y="2349433"/>
                <a:ext cx="1690461" cy="864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Data set creation</a:t>
                </a:r>
              </a:p>
            </p:txBody>
          </p:sp>
          <p:sp>
            <p:nvSpPr>
              <p:cNvPr id="104" name="Rechteck: abgerundete Ecken 103">
                <a:extLst>
                  <a:ext uri="{FF2B5EF4-FFF2-40B4-BE49-F238E27FC236}">
                    <a16:creationId xmlns:a16="http://schemas.microsoft.com/office/drawing/2014/main" id="{35367B4D-8878-4785-AC1D-B71B3C5C2CA0}"/>
                  </a:ext>
                </a:extLst>
              </p:cNvPr>
              <p:cNvSpPr/>
              <p:nvPr/>
            </p:nvSpPr>
            <p:spPr>
              <a:xfrm>
                <a:off x="9159983" y="2349433"/>
                <a:ext cx="1690461" cy="86400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CNN workflow</a:t>
                </a:r>
              </a:p>
            </p:txBody>
          </p:sp>
          <p:cxnSp>
            <p:nvCxnSpPr>
              <p:cNvPr id="105" name="Gerade Verbindung mit Pfeil 104">
                <a:extLst>
                  <a:ext uri="{FF2B5EF4-FFF2-40B4-BE49-F238E27FC236}">
                    <a16:creationId xmlns:a16="http://schemas.microsoft.com/office/drawing/2014/main" id="{B4C94A80-E396-42BB-BF90-901F29A0E63A}"/>
                  </a:ext>
                </a:extLst>
              </p:cNvPr>
              <p:cNvCxnSpPr>
                <a:cxnSpLocks/>
                <a:stCxn id="91" idx="3"/>
                <a:endCxn id="101" idx="1"/>
              </p:cNvCxnSpPr>
              <p:nvPr/>
            </p:nvCxnSpPr>
            <p:spPr>
              <a:xfrm>
                <a:off x="2105484" y="2784581"/>
                <a:ext cx="495779" cy="0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 Verbindung mit Pfeil 105">
                <a:extLst>
                  <a:ext uri="{FF2B5EF4-FFF2-40B4-BE49-F238E27FC236}">
                    <a16:creationId xmlns:a16="http://schemas.microsoft.com/office/drawing/2014/main" id="{7F839299-8BD5-45B7-A64E-643B8C3CEA8A}"/>
                  </a:ext>
                </a:extLst>
              </p:cNvPr>
              <p:cNvCxnSpPr>
                <a:cxnSpLocks/>
                <a:stCxn id="101" idx="3"/>
                <a:endCxn id="102" idx="1"/>
              </p:cNvCxnSpPr>
              <p:nvPr/>
            </p:nvCxnSpPr>
            <p:spPr>
              <a:xfrm>
                <a:off x="4291724" y="2784581"/>
                <a:ext cx="495779" cy="0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Gerade Verbindung mit Pfeil 106">
                <a:extLst>
                  <a:ext uri="{FF2B5EF4-FFF2-40B4-BE49-F238E27FC236}">
                    <a16:creationId xmlns:a16="http://schemas.microsoft.com/office/drawing/2014/main" id="{3FE46954-75C4-4307-9597-78B1231FA489}"/>
                  </a:ext>
                </a:extLst>
              </p:cNvPr>
              <p:cNvCxnSpPr>
                <a:cxnSpLocks/>
                <a:stCxn id="102" idx="3"/>
                <a:endCxn id="103" idx="1"/>
              </p:cNvCxnSpPr>
              <p:nvPr/>
            </p:nvCxnSpPr>
            <p:spPr>
              <a:xfrm flipV="1">
                <a:off x="6477964" y="2781433"/>
                <a:ext cx="495779" cy="3148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 Verbindung mit Pfeil 107">
                <a:extLst>
                  <a:ext uri="{FF2B5EF4-FFF2-40B4-BE49-F238E27FC236}">
                    <a16:creationId xmlns:a16="http://schemas.microsoft.com/office/drawing/2014/main" id="{921A62DE-300B-4667-817B-E3BA37F96C83}"/>
                  </a:ext>
                </a:extLst>
              </p:cNvPr>
              <p:cNvCxnSpPr>
                <a:cxnSpLocks/>
                <a:stCxn id="103" idx="3"/>
                <a:endCxn id="104" idx="1"/>
              </p:cNvCxnSpPr>
              <p:nvPr/>
            </p:nvCxnSpPr>
            <p:spPr>
              <a:xfrm>
                <a:off x="8664204" y="2781433"/>
                <a:ext cx="495779" cy="0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88D772C9-1D40-48E1-9ED4-907B70E95F8C}"/>
                </a:ext>
              </a:extLst>
            </p:cNvPr>
            <p:cNvSpPr/>
            <p:nvPr/>
          </p:nvSpPr>
          <p:spPr>
            <a:xfrm>
              <a:off x="9679484" y="4042047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accent1">
                      <a:lumMod val="75000"/>
                    </a:schemeClr>
                  </a:solidFill>
                </a:rPr>
                <a:t>CNN + Transfer </a:t>
              </a:r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learning</a:t>
              </a:r>
              <a:r>
                <a:rPr lang="de-DE" sz="1200" dirty="0">
                  <a:solidFill>
                    <a:schemeClr val="accent1">
                      <a:lumMod val="75000"/>
                    </a:schemeClr>
                  </a:solidFill>
                </a:rPr>
                <a:t> + TPU</a:t>
              </a:r>
              <a:endParaRPr 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17458E53-6AE1-4FA0-9B31-84FA6020B59F}"/>
                </a:ext>
              </a:extLst>
            </p:cNvPr>
            <p:cNvSpPr/>
            <p:nvPr/>
          </p:nvSpPr>
          <p:spPr>
            <a:xfrm>
              <a:off x="5523673" y="4042048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Basic CNN</a:t>
              </a:r>
            </a:p>
          </p:txBody>
        </p:sp>
        <p:sp>
          <p:nvSpPr>
            <p:cNvPr id="65" name="Rechteck: abgerundete Ecken 64">
              <a:extLst>
                <a:ext uri="{FF2B5EF4-FFF2-40B4-BE49-F238E27FC236}">
                  <a16:creationId xmlns:a16="http://schemas.microsoft.com/office/drawing/2014/main" id="{7407446E-D2D6-4DBB-8B7E-167C98370A51}"/>
                </a:ext>
              </a:extLst>
            </p:cNvPr>
            <p:cNvSpPr/>
            <p:nvPr/>
          </p:nvSpPr>
          <p:spPr>
            <a:xfrm>
              <a:off x="6906308" y="4042047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accent1">
                      <a:lumMod val="75000"/>
                    </a:schemeClr>
                  </a:solidFill>
                </a:rPr>
                <a:t>CNN + Transfer </a:t>
              </a:r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learning</a:t>
              </a:r>
            </a:p>
          </p:txBody>
        </p:sp>
        <p:sp>
          <p:nvSpPr>
            <p:cNvPr id="66" name="Rechteck: abgerundete Ecken 65">
              <a:extLst>
                <a:ext uri="{FF2B5EF4-FFF2-40B4-BE49-F238E27FC236}">
                  <a16:creationId xmlns:a16="http://schemas.microsoft.com/office/drawing/2014/main" id="{AB50DD16-F596-43FD-B3AB-2E5E23C59FCA}"/>
                </a:ext>
              </a:extLst>
            </p:cNvPr>
            <p:cNvSpPr/>
            <p:nvPr/>
          </p:nvSpPr>
          <p:spPr>
            <a:xfrm>
              <a:off x="8292896" y="4042047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Basic CNN + TPU</a:t>
              </a:r>
            </a:p>
          </p:txBody>
        </p:sp>
        <p:cxnSp>
          <p:nvCxnSpPr>
            <p:cNvPr id="82" name="Verbinder: gewinkelt 81">
              <a:extLst>
                <a:ext uri="{FF2B5EF4-FFF2-40B4-BE49-F238E27FC236}">
                  <a16:creationId xmlns:a16="http://schemas.microsoft.com/office/drawing/2014/main" id="{CA273246-197A-47F9-B460-F62F071FDD6B}"/>
                </a:ext>
              </a:extLst>
            </p:cNvPr>
            <p:cNvCxnSpPr>
              <a:cxnSpLocks/>
              <a:stCxn id="104" idx="2"/>
              <a:endCxn id="64" idx="0"/>
            </p:cNvCxnSpPr>
            <p:nvPr/>
          </p:nvCxnSpPr>
          <p:spPr>
            <a:xfrm rot="5400000">
              <a:off x="7696825" y="1750645"/>
              <a:ext cx="697526" cy="3885280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5E2FB7B9-CE76-4E3A-BEB1-F13D5CD43C22}"/>
              </a:ext>
            </a:extLst>
          </p:cNvPr>
          <p:cNvCxnSpPr>
            <a:cxnSpLocks/>
            <a:stCxn id="104" idx="2"/>
            <a:endCxn id="65" idx="0"/>
          </p:cNvCxnSpPr>
          <p:nvPr/>
        </p:nvCxnSpPr>
        <p:spPr>
          <a:xfrm rot="5400000">
            <a:off x="8388144" y="3133457"/>
            <a:ext cx="697525" cy="2502645"/>
          </a:xfrm>
          <a:prstGeom prst="bentConnector3">
            <a:avLst>
              <a:gd name="adj1" fmla="val 50000"/>
            </a:avLst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E2AC6F93-70F2-4572-AF04-649930AB792F}"/>
              </a:ext>
            </a:extLst>
          </p:cNvPr>
          <p:cNvCxnSpPr>
            <a:cxnSpLocks/>
            <a:stCxn id="104" idx="2"/>
            <a:endCxn id="66" idx="0"/>
          </p:cNvCxnSpPr>
          <p:nvPr/>
        </p:nvCxnSpPr>
        <p:spPr>
          <a:xfrm rot="5400000">
            <a:off x="9081438" y="3826751"/>
            <a:ext cx="697525" cy="1116057"/>
          </a:xfrm>
          <a:prstGeom prst="bentConnector3">
            <a:avLst>
              <a:gd name="adj1" fmla="val 50000"/>
            </a:avLst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A330B6BA-3A9E-4EF3-96FF-B5EC76DB20A6}"/>
              </a:ext>
            </a:extLst>
          </p:cNvPr>
          <p:cNvCxnSpPr>
            <a:cxnSpLocks/>
            <a:stCxn id="104" idx="2"/>
            <a:endCxn id="63" idx="0"/>
          </p:cNvCxnSpPr>
          <p:nvPr/>
        </p:nvCxnSpPr>
        <p:spPr>
          <a:xfrm rot="16200000" flipH="1">
            <a:off x="9774731" y="4249513"/>
            <a:ext cx="697525" cy="270531"/>
          </a:xfrm>
          <a:prstGeom prst="bentConnector3">
            <a:avLst>
              <a:gd name="adj1" fmla="val 50000"/>
            </a:avLst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970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feld 46">
            <a:extLst>
              <a:ext uri="{FF2B5EF4-FFF2-40B4-BE49-F238E27FC236}">
                <a16:creationId xmlns:a16="http://schemas.microsoft.com/office/drawing/2014/main" id="{C8E539A2-1A49-4A71-AF5B-2E783FA5F0C5}"/>
              </a:ext>
            </a:extLst>
          </p:cNvPr>
          <p:cNvSpPr txBox="1"/>
          <p:nvPr/>
        </p:nvSpPr>
        <p:spPr>
          <a:xfrm>
            <a:off x="0" y="-22594"/>
            <a:ext cx="170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Practice content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1A8D2FA-D41E-4965-8EA0-869BD0C227C7}"/>
              </a:ext>
            </a:extLst>
          </p:cNvPr>
          <p:cNvGrpSpPr/>
          <p:nvPr/>
        </p:nvGrpSpPr>
        <p:grpSpPr>
          <a:xfrm>
            <a:off x="255051" y="399551"/>
            <a:ext cx="11418655" cy="867137"/>
            <a:chOff x="255051" y="399551"/>
            <a:chExt cx="11418655" cy="867137"/>
          </a:xfrm>
        </p:grpSpPr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BF2E032A-596F-4B4B-B68F-831C900939FE}"/>
                </a:ext>
              </a:extLst>
            </p:cNvPr>
            <p:cNvGrpSpPr/>
            <p:nvPr/>
          </p:nvGrpSpPr>
          <p:grpSpPr>
            <a:xfrm>
              <a:off x="255051" y="399551"/>
              <a:ext cx="11418655" cy="867137"/>
              <a:chOff x="272806" y="2346296"/>
              <a:chExt cx="11418655" cy="867137"/>
            </a:xfrm>
          </p:grpSpPr>
          <p:sp>
            <p:nvSpPr>
              <p:cNvPr id="39" name="Rechteck: abgerundete Ecken 38">
                <a:extLst>
                  <a:ext uri="{FF2B5EF4-FFF2-40B4-BE49-F238E27FC236}">
                    <a16:creationId xmlns:a16="http://schemas.microsoft.com/office/drawing/2014/main" id="{CE8D7B72-2DBF-48E4-A563-8008D5588EA2}"/>
                  </a:ext>
                </a:extLst>
              </p:cNvPr>
              <p:cNvSpPr/>
              <p:nvPr/>
            </p:nvSpPr>
            <p:spPr>
              <a:xfrm>
                <a:off x="272806" y="2346296"/>
                <a:ext cx="1620000" cy="864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Software set up</a:t>
                </a:r>
              </a:p>
            </p:txBody>
          </p:sp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9537E71D-956D-4625-8B6F-741F6E279683}"/>
                  </a:ext>
                </a:extLst>
              </p:cNvPr>
              <p:cNvSpPr/>
              <p:nvPr/>
            </p:nvSpPr>
            <p:spPr>
              <a:xfrm>
                <a:off x="2232537" y="2346296"/>
                <a:ext cx="1620000" cy="864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Simple neural network creation</a:t>
                </a:r>
              </a:p>
            </p:txBody>
          </p:sp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A4663CA3-310B-47E1-B190-5605CDFCB043}"/>
                  </a:ext>
                </a:extLst>
              </p:cNvPr>
              <p:cNvSpPr/>
              <p:nvPr/>
            </p:nvSpPr>
            <p:spPr>
              <a:xfrm>
                <a:off x="6151999" y="2349433"/>
                <a:ext cx="1620000" cy="864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Truck project</a:t>
                </a:r>
              </a:p>
            </p:txBody>
          </p:sp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08BE4B89-D6F1-4BA0-B733-FD90873424D0}"/>
                  </a:ext>
                </a:extLst>
              </p:cNvPr>
              <p:cNvSpPr/>
              <p:nvPr/>
            </p:nvSpPr>
            <p:spPr>
              <a:xfrm>
                <a:off x="8111730" y="2349433"/>
                <a:ext cx="1620000" cy="864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Data set creation</a:t>
                </a:r>
              </a:p>
            </p:txBody>
          </p:sp>
          <p:sp>
            <p:nvSpPr>
              <p:cNvPr id="43" name="Rechteck: abgerundete Ecken 42">
                <a:extLst>
                  <a:ext uri="{FF2B5EF4-FFF2-40B4-BE49-F238E27FC236}">
                    <a16:creationId xmlns:a16="http://schemas.microsoft.com/office/drawing/2014/main" id="{5B73C733-D146-4C20-93F0-99EDBB66C476}"/>
                  </a:ext>
                </a:extLst>
              </p:cNvPr>
              <p:cNvSpPr/>
              <p:nvPr/>
            </p:nvSpPr>
            <p:spPr>
              <a:xfrm>
                <a:off x="10071461" y="2346296"/>
                <a:ext cx="1620000" cy="864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CNN for traffic light detection</a:t>
                </a: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03D7F979-1879-4B6D-B302-36DB681EC787}"/>
                  </a:ext>
                </a:extLst>
              </p:cNvPr>
              <p:cNvCxnSpPr>
                <a:cxnSpLocks/>
                <a:stCxn id="39" idx="3"/>
                <a:endCxn id="40" idx="1"/>
              </p:cNvCxnSpPr>
              <p:nvPr/>
            </p:nvCxnSpPr>
            <p:spPr>
              <a:xfrm>
                <a:off x="1892806" y="2778296"/>
                <a:ext cx="339731" cy="0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55E5E8AF-EFE2-4ABA-B88C-54EE315A586F}"/>
                  </a:ext>
                </a:extLst>
              </p:cNvPr>
              <p:cNvCxnSpPr>
                <a:cxnSpLocks/>
                <a:stCxn id="126" idx="3"/>
                <a:endCxn id="41" idx="1"/>
              </p:cNvCxnSpPr>
              <p:nvPr/>
            </p:nvCxnSpPr>
            <p:spPr>
              <a:xfrm>
                <a:off x="5812268" y="2781274"/>
                <a:ext cx="339731" cy="159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mit Pfeil 45">
                <a:extLst>
                  <a:ext uri="{FF2B5EF4-FFF2-40B4-BE49-F238E27FC236}">
                    <a16:creationId xmlns:a16="http://schemas.microsoft.com/office/drawing/2014/main" id="{D68D217C-7EAD-4B52-B0EC-032448A06691}"/>
                  </a:ext>
                </a:extLst>
              </p:cNvPr>
              <p:cNvCxnSpPr>
                <a:cxnSpLocks/>
                <a:stCxn id="41" idx="3"/>
                <a:endCxn id="42" idx="1"/>
              </p:cNvCxnSpPr>
              <p:nvPr/>
            </p:nvCxnSpPr>
            <p:spPr>
              <a:xfrm>
                <a:off x="7771999" y="2781433"/>
                <a:ext cx="339731" cy="0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mit Pfeil 47">
                <a:extLst>
                  <a:ext uri="{FF2B5EF4-FFF2-40B4-BE49-F238E27FC236}">
                    <a16:creationId xmlns:a16="http://schemas.microsoft.com/office/drawing/2014/main" id="{1728D857-2C55-40E7-9BC8-A6ABD0FD3D00}"/>
                  </a:ext>
                </a:extLst>
              </p:cNvPr>
              <p:cNvCxnSpPr>
                <a:cxnSpLocks/>
                <a:stCxn id="42" idx="3"/>
                <a:endCxn id="43" idx="1"/>
              </p:cNvCxnSpPr>
              <p:nvPr/>
            </p:nvCxnSpPr>
            <p:spPr>
              <a:xfrm flipV="1">
                <a:off x="9731730" y="2778296"/>
                <a:ext cx="339731" cy="3137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Rechteck: abgerundete Ecken 125">
              <a:extLst>
                <a:ext uri="{FF2B5EF4-FFF2-40B4-BE49-F238E27FC236}">
                  <a16:creationId xmlns:a16="http://schemas.microsoft.com/office/drawing/2014/main" id="{1E3277C1-B8CD-4D89-A1ED-F21C96DD54E5}"/>
                </a:ext>
              </a:extLst>
            </p:cNvPr>
            <p:cNvSpPr/>
            <p:nvPr/>
          </p:nvSpPr>
          <p:spPr>
            <a:xfrm>
              <a:off x="4174513" y="402529"/>
              <a:ext cx="1620000" cy="864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Simple CNN creation</a:t>
              </a:r>
            </a:p>
          </p:txBody>
        </p:sp>
        <p:cxnSp>
          <p:nvCxnSpPr>
            <p:cNvPr id="127" name="Gerade Verbindung mit Pfeil 126">
              <a:extLst>
                <a:ext uri="{FF2B5EF4-FFF2-40B4-BE49-F238E27FC236}">
                  <a16:creationId xmlns:a16="http://schemas.microsoft.com/office/drawing/2014/main" id="{536EFDA0-579C-4809-9E1A-7DF7D379FED0}"/>
                </a:ext>
              </a:extLst>
            </p:cNvPr>
            <p:cNvCxnSpPr>
              <a:cxnSpLocks/>
              <a:stCxn id="40" idx="3"/>
              <a:endCxn id="126" idx="1"/>
            </p:cNvCxnSpPr>
            <p:nvPr/>
          </p:nvCxnSpPr>
          <p:spPr>
            <a:xfrm>
              <a:off x="3834782" y="831551"/>
              <a:ext cx="339731" cy="2978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uppieren 227">
            <a:extLst>
              <a:ext uri="{FF2B5EF4-FFF2-40B4-BE49-F238E27FC236}">
                <a16:creationId xmlns:a16="http://schemas.microsoft.com/office/drawing/2014/main" id="{7A31C68B-3FA3-408D-98D6-1AF9163AD72C}"/>
              </a:ext>
            </a:extLst>
          </p:cNvPr>
          <p:cNvGrpSpPr/>
          <p:nvPr/>
        </p:nvGrpSpPr>
        <p:grpSpPr>
          <a:xfrm>
            <a:off x="255050" y="1785947"/>
            <a:ext cx="11418655" cy="2028492"/>
            <a:chOff x="255050" y="1785947"/>
            <a:chExt cx="11418655" cy="2028492"/>
          </a:xfrm>
        </p:grpSpPr>
        <p:grpSp>
          <p:nvGrpSpPr>
            <p:cNvPr id="151" name="Gruppieren 150">
              <a:extLst>
                <a:ext uri="{FF2B5EF4-FFF2-40B4-BE49-F238E27FC236}">
                  <a16:creationId xmlns:a16="http://schemas.microsoft.com/office/drawing/2014/main" id="{2FF9573C-0994-4849-A0A5-9B9DBDF9B23E}"/>
                </a:ext>
              </a:extLst>
            </p:cNvPr>
            <p:cNvGrpSpPr/>
            <p:nvPr/>
          </p:nvGrpSpPr>
          <p:grpSpPr>
            <a:xfrm>
              <a:off x="255050" y="1785947"/>
              <a:ext cx="11418655" cy="867137"/>
              <a:chOff x="255051" y="399551"/>
              <a:chExt cx="11418655" cy="867137"/>
            </a:xfrm>
          </p:grpSpPr>
          <p:grpSp>
            <p:nvGrpSpPr>
              <p:cNvPr id="152" name="Gruppieren 151">
                <a:extLst>
                  <a:ext uri="{FF2B5EF4-FFF2-40B4-BE49-F238E27FC236}">
                    <a16:creationId xmlns:a16="http://schemas.microsoft.com/office/drawing/2014/main" id="{F3E72C5F-E448-4D66-9BE6-7B7E8E9D22F1}"/>
                  </a:ext>
                </a:extLst>
              </p:cNvPr>
              <p:cNvGrpSpPr/>
              <p:nvPr/>
            </p:nvGrpSpPr>
            <p:grpSpPr>
              <a:xfrm>
                <a:off x="255051" y="399551"/>
                <a:ext cx="11418655" cy="867137"/>
                <a:chOff x="272806" y="2346296"/>
                <a:chExt cx="11418655" cy="867137"/>
              </a:xfrm>
            </p:grpSpPr>
            <p:sp>
              <p:nvSpPr>
                <p:cNvPr id="155" name="Rechteck: abgerundete Ecken 154">
                  <a:extLst>
                    <a:ext uri="{FF2B5EF4-FFF2-40B4-BE49-F238E27FC236}">
                      <a16:creationId xmlns:a16="http://schemas.microsoft.com/office/drawing/2014/main" id="{BFD57F26-2CCE-4E61-BF48-3F892336FB46}"/>
                    </a:ext>
                  </a:extLst>
                </p:cNvPr>
                <p:cNvSpPr/>
                <p:nvPr/>
              </p:nvSpPr>
              <p:spPr>
                <a:xfrm>
                  <a:off x="272806" y="2346296"/>
                  <a:ext cx="1620000" cy="86400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Software set up</a:t>
                  </a:r>
                </a:p>
              </p:txBody>
            </p:sp>
            <p:sp>
              <p:nvSpPr>
                <p:cNvPr id="156" name="Rechteck: abgerundete Ecken 155">
                  <a:extLst>
                    <a:ext uri="{FF2B5EF4-FFF2-40B4-BE49-F238E27FC236}">
                      <a16:creationId xmlns:a16="http://schemas.microsoft.com/office/drawing/2014/main" id="{FEFDF2DA-72F2-43C8-BB55-3B187EF9B5A2}"/>
                    </a:ext>
                  </a:extLst>
                </p:cNvPr>
                <p:cNvSpPr/>
                <p:nvPr/>
              </p:nvSpPr>
              <p:spPr>
                <a:xfrm>
                  <a:off x="2232537" y="2346296"/>
                  <a:ext cx="1620000" cy="8640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Simple neural network creation</a:t>
                  </a:r>
                </a:p>
              </p:txBody>
            </p:sp>
            <p:sp>
              <p:nvSpPr>
                <p:cNvPr id="157" name="Rechteck: abgerundete Ecken 156">
                  <a:extLst>
                    <a:ext uri="{FF2B5EF4-FFF2-40B4-BE49-F238E27FC236}">
                      <a16:creationId xmlns:a16="http://schemas.microsoft.com/office/drawing/2014/main" id="{D35EF767-630C-4BE1-992C-5619819A50D9}"/>
                    </a:ext>
                  </a:extLst>
                </p:cNvPr>
                <p:cNvSpPr/>
                <p:nvPr/>
              </p:nvSpPr>
              <p:spPr>
                <a:xfrm>
                  <a:off x="6151999" y="2349433"/>
                  <a:ext cx="1620000" cy="8640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Truck project</a:t>
                  </a:r>
                </a:p>
              </p:txBody>
            </p:sp>
            <p:sp>
              <p:nvSpPr>
                <p:cNvPr id="158" name="Rechteck: abgerundete Ecken 157">
                  <a:extLst>
                    <a:ext uri="{FF2B5EF4-FFF2-40B4-BE49-F238E27FC236}">
                      <a16:creationId xmlns:a16="http://schemas.microsoft.com/office/drawing/2014/main" id="{21BC358C-2EDE-4F3E-A6A8-6C7874BE70B8}"/>
                    </a:ext>
                  </a:extLst>
                </p:cNvPr>
                <p:cNvSpPr/>
                <p:nvPr/>
              </p:nvSpPr>
              <p:spPr>
                <a:xfrm>
                  <a:off x="8111730" y="2349433"/>
                  <a:ext cx="1620000" cy="8640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Data set creation</a:t>
                  </a:r>
                </a:p>
              </p:txBody>
            </p:sp>
            <p:sp>
              <p:nvSpPr>
                <p:cNvPr id="159" name="Rechteck: abgerundete Ecken 158">
                  <a:extLst>
                    <a:ext uri="{FF2B5EF4-FFF2-40B4-BE49-F238E27FC236}">
                      <a16:creationId xmlns:a16="http://schemas.microsoft.com/office/drawing/2014/main" id="{360A1A7D-44C6-40E8-B200-FA7B3D6ACADF}"/>
                    </a:ext>
                  </a:extLst>
                </p:cNvPr>
                <p:cNvSpPr/>
                <p:nvPr/>
              </p:nvSpPr>
              <p:spPr>
                <a:xfrm>
                  <a:off x="10071461" y="2346296"/>
                  <a:ext cx="1620000" cy="8640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CNN for traffic light detection</a:t>
                  </a:r>
                </a:p>
              </p:txBody>
            </p:sp>
            <p:cxnSp>
              <p:nvCxnSpPr>
                <p:cNvPr id="160" name="Gerade Verbindung mit Pfeil 159">
                  <a:extLst>
                    <a:ext uri="{FF2B5EF4-FFF2-40B4-BE49-F238E27FC236}">
                      <a16:creationId xmlns:a16="http://schemas.microsoft.com/office/drawing/2014/main" id="{C8BA5BDD-13E6-488E-8BF1-9E60EE9D2D82}"/>
                    </a:ext>
                  </a:extLst>
                </p:cNvPr>
                <p:cNvCxnSpPr>
                  <a:cxnSpLocks/>
                  <a:stCxn id="155" idx="3"/>
                  <a:endCxn id="156" idx="1"/>
                </p:cNvCxnSpPr>
                <p:nvPr/>
              </p:nvCxnSpPr>
              <p:spPr>
                <a:xfrm>
                  <a:off x="1892806" y="2778296"/>
                  <a:ext cx="339731" cy="0"/>
                </a:xfrm>
                <a:prstGeom prst="straightConnector1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Gerade Verbindung mit Pfeil 160">
                  <a:extLst>
                    <a:ext uri="{FF2B5EF4-FFF2-40B4-BE49-F238E27FC236}">
                      <a16:creationId xmlns:a16="http://schemas.microsoft.com/office/drawing/2014/main" id="{C7BBC610-7D85-4E2D-8F11-B4D902E15B2C}"/>
                    </a:ext>
                  </a:extLst>
                </p:cNvPr>
                <p:cNvCxnSpPr>
                  <a:cxnSpLocks/>
                  <a:stCxn id="153" idx="3"/>
                  <a:endCxn id="157" idx="1"/>
                </p:cNvCxnSpPr>
                <p:nvPr/>
              </p:nvCxnSpPr>
              <p:spPr>
                <a:xfrm>
                  <a:off x="5812268" y="2781274"/>
                  <a:ext cx="339731" cy="159"/>
                </a:xfrm>
                <a:prstGeom prst="straightConnector1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Gerade Verbindung mit Pfeil 161">
                  <a:extLst>
                    <a:ext uri="{FF2B5EF4-FFF2-40B4-BE49-F238E27FC236}">
                      <a16:creationId xmlns:a16="http://schemas.microsoft.com/office/drawing/2014/main" id="{9A42035C-3062-4673-B92F-2BDEB95C03B9}"/>
                    </a:ext>
                  </a:extLst>
                </p:cNvPr>
                <p:cNvCxnSpPr>
                  <a:cxnSpLocks/>
                  <a:stCxn id="157" idx="3"/>
                  <a:endCxn id="158" idx="1"/>
                </p:cNvCxnSpPr>
                <p:nvPr/>
              </p:nvCxnSpPr>
              <p:spPr>
                <a:xfrm>
                  <a:off x="7771999" y="2781433"/>
                  <a:ext cx="339731" cy="0"/>
                </a:xfrm>
                <a:prstGeom prst="straightConnector1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Gerade Verbindung mit Pfeil 162">
                  <a:extLst>
                    <a:ext uri="{FF2B5EF4-FFF2-40B4-BE49-F238E27FC236}">
                      <a16:creationId xmlns:a16="http://schemas.microsoft.com/office/drawing/2014/main" id="{2CAD9101-EA75-4ADE-907A-DD4A6E725B5D}"/>
                    </a:ext>
                  </a:extLst>
                </p:cNvPr>
                <p:cNvCxnSpPr>
                  <a:cxnSpLocks/>
                  <a:stCxn id="158" idx="3"/>
                  <a:endCxn id="159" idx="1"/>
                </p:cNvCxnSpPr>
                <p:nvPr/>
              </p:nvCxnSpPr>
              <p:spPr>
                <a:xfrm flipV="1">
                  <a:off x="9731730" y="2778296"/>
                  <a:ext cx="339731" cy="3137"/>
                </a:xfrm>
                <a:prstGeom prst="straightConnector1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echteck: abgerundete Ecken 152">
                <a:extLst>
                  <a:ext uri="{FF2B5EF4-FFF2-40B4-BE49-F238E27FC236}">
                    <a16:creationId xmlns:a16="http://schemas.microsoft.com/office/drawing/2014/main" id="{8BDD988E-2DCA-4DC5-89B6-FF94550B333A}"/>
                  </a:ext>
                </a:extLst>
              </p:cNvPr>
              <p:cNvSpPr/>
              <p:nvPr/>
            </p:nvSpPr>
            <p:spPr>
              <a:xfrm>
                <a:off x="4174513" y="402529"/>
                <a:ext cx="1620000" cy="864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Simple CNN creation</a:t>
                </a:r>
              </a:p>
            </p:txBody>
          </p:sp>
          <p:cxnSp>
            <p:nvCxnSpPr>
              <p:cNvPr id="154" name="Gerade Verbindung mit Pfeil 153">
                <a:extLst>
                  <a:ext uri="{FF2B5EF4-FFF2-40B4-BE49-F238E27FC236}">
                    <a16:creationId xmlns:a16="http://schemas.microsoft.com/office/drawing/2014/main" id="{E27DEDA7-C99F-4073-8434-86E5DBB83629}"/>
                  </a:ext>
                </a:extLst>
              </p:cNvPr>
              <p:cNvCxnSpPr>
                <a:cxnSpLocks/>
                <a:stCxn id="156" idx="3"/>
                <a:endCxn id="153" idx="1"/>
              </p:cNvCxnSpPr>
              <p:nvPr/>
            </p:nvCxnSpPr>
            <p:spPr>
              <a:xfrm>
                <a:off x="3834782" y="831551"/>
                <a:ext cx="339731" cy="2978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7" name="Verbinder: gewinkelt 186">
              <a:extLst>
                <a:ext uri="{FF2B5EF4-FFF2-40B4-BE49-F238E27FC236}">
                  <a16:creationId xmlns:a16="http://schemas.microsoft.com/office/drawing/2014/main" id="{D44B7B30-996B-48AC-AB00-D81473E62C80}"/>
                </a:ext>
              </a:extLst>
            </p:cNvPr>
            <p:cNvCxnSpPr>
              <a:cxnSpLocks/>
              <a:stCxn id="155" idx="2"/>
              <a:endCxn id="192" idx="0"/>
            </p:cNvCxnSpPr>
            <p:nvPr/>
          </p:nvCxnSpPr>
          <p:spPr>
            <a:xfrm rot="16200000" flipH="1">
              <a:off x="1434155" y="2280841"/>
              <a:ext cx="651064" cy="138927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Rechteck: abgerundete Ecken 187">
              <a:extLst>
                <a:ext uri="{FF2B5EF4-FFF2-40B4-BE49-F238E27FC236}">
                  <a16:creationId xmlns:a16="http://schemas.microsoft.com/office/drawing/2014/main" id="{DB605C98-D799-4A9F-93C5-80FABB461BCC}"/>
                </a:ext>
              </a:extLst>
            </p:cNvPr>
            <p:cNvSpPr/>
            <p:nvPr/>
          </p:nvSpPr>
          <p:spPr>
            <a:xfrm>
              <a:off x="485775" y="3301012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WinSCP</a:t>
              </a:r>
            </a:p>
          </p:txBody>
        </p:sp>
        <p:cxnSp>
          <p:nvCxnSpPr>
            <p:cNvPr id="189" name="Gerade Verbindung mit Pfeil 188">
              <a:extLst>
                <a:ext uri="{FF2B5EF4-FFF2-40B4-BE49-F238E27FC236}">
                  <a16:creationId xmlns:a16="http://schemas.microsoft.com/office/drawing/2014/main" id="{68B746F1-794D-4888-88CF-425E34B70A87}"/>
                </a:ext>
              </a:extLst>
            </p:cNvPr>
            <p:cNvCxnSpPr>
              <a:cxnSpLocks/>
              <a:stCxn id="155" idx="2"/>
              <a:endCxn id="188" idx="0"/>
            </p:cNvCxnSpPr>
            <p:nvPr/>
          </p:nvCxnSpPr>
          <p:spPr>
            <a:xfrm>
              <a:off x="1065050" y="2649947"/>
              <a:ext cx="0" cy="651065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hteck: abgerundete Ecken 191">
              <a:extLst>
                <a:ext uri="{FF2B5EF4-FFF2-40B4-BE49-F238E27FC236}">
                  <a16:creationId xmlns:a16="http://schemas.microsoft.com/office/drawing/2014/main" id="{E283081E-B498-4922-9B60-895D808C545C}"/>
                </a:ext>
              </a:extLst>
            </p:cNvPr>
            <p:cNvSpPr/>
            <p:nvPr/>
          </p:nvSpPr>
          <p:spPr>
            <a:xfrm>
              <a:off x="1875050" y="3301011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VNC viewer</a:t>
              </a:r>
            </a:p>
          </p:txBody>
        </p:sp>
        <p:sp>
          <p:nvSpPr>
            <p:cNvPr id="199" name="Rechteck: abgerundete Ecken 198">
              <a:extLst>
                <a:ext uri="{FF2B5EF4-FFF2-40B4-BE49-F238E27FC236}">
                  <a16:creationId xmlns:a16="http://schemas.microsoft.com/office/drawing/2014/main" id="{33B308D1-470F-4C3F-8D40-27D5E16E4712}"/>
                </a:ext>
              </a:extLst>
            </p:cNvPr>
            <p:cNvSpPr/>
            <p:nvPr/>
          </p:nvSpPr>
          <p:spPr>
            <a:xfrm>
              <a:off x="3264325" y="3301010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PuTTY</a:t>
              </a:r>
            </a:p>
          </p:txBody>
        </p:sp>
        <p:sp>
          <p:nvSpPr>
            <p:cNvPr id="200" name="Rechteck: abgerundete Ecken 199">
              <a:extLst>
                <a:ext uri="{FF2B5EF4-FFF2-40B4-BE49-F238E27FC236}">
                  <a16:creationId xmlns:a16="http://schemas.microsoft.com/office/drawing/2014/main" id="{A5B10469-832A-4AE6-A668-C4F611A47BAD}"/>
                </a:ext>
              </a:extLst>
            </p:cNvPr>
            <p:cNvSpPr/>
            <p:nvPr/>
          </p:nvSpPr>
          <p:spPr>
            <a:xfrm>
              <a:off x="4653600" y="3301009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Arduino</a:t>
              </a:r>
            </a:p>
          </p:txBody>
        </p:sp>
        <p:sp>
          <p:nvSpPr>
            <p:cNvPr id="201" name="Rechteck: abgerundete Ecken 200">
              <a:extLst>
                <a:ext uri="{FF2B5EF4-FFF2-40B4-BE49-F238E27FC236}">
                  <a16:creationId xmlns:a16="http://schemas.microsoft.com/office/drawing/2014/main" id="{FBF537F3-882B-4AEC-A0F9-67850516B102}"/>
                </a:ext>
              </a:extLst>
            </p:cNvPr>
            <p:cNvSpPr/>
            <p:nvPr/>
          </p:nvSpPr>
          <p:spPr>
            <a:xfrm>
              <a:off x="6042873" y="3301008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Anaconda Prompt</a:t>
              </a:r>
            </a:p>
          </p:txBody>
        </p:sp>
        <p:cxnSp>
          <p:nvCxnSpPr>
            <p:cNvPr id="204" name="Verbinder: gewinkelt 203">
              <a:extLst>
                <a:ext uri="{FF2B5EF4-FFF2-40B4-BE49-F238E27FC236}">
                  <a16:creationId xmlns:a16="http://schemas.microsoft.com/office/drawing/2014/main" id="{C30CE7D6-9355-455F-8B62-CEA900A53CEC}"/>
                </a:ext>
              </a:extLst>
            </p:cNvPr>
            <p:cNvCxnSpPr>
              <a:cxnSpLocks/>
              <a:stCxn id="155" idx="2"/>
              <a:endCxn id="199" idx="0"/>
            </p:cNvCxnSpPr>
            <p:nvPr/>
          </p:nvCxnSpPr>
          <p:spPr>
            <a:xfrm rot="16200000" flipH="1">
              <a:off x="2128794" y="1586203"/>
              <a:ext cx="651063" cy="2778550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Verbinder: gewinkelt 206">
              <a:extLst>
                <a:ext uri="{FF2B5EF4-FFF2-40B4-BE49-F238E27FC236}">
                  <a16:creationId xmlns:a16="http://schemas.microsoft.com/office/drawing/2014/main" id="{C1EFE641-7425-4B63-9176-156E51E78866}"/>
                </a:ext>
              </a:extLst>
            </p:cNvPr>
            <p:cNvCxnSpPr>
              <a:cxnSpLocks/>
              <a:stCxn id="155" idx="2"/>
              <a:endCxn id="200" idx="0"/>
            </p:cNvCxnSpPr>
            <p:nvPr/>
          </p:nvCxnSpPr>
          <p:spPr>
            <a:xfrm rot="16200000" flipH="1">
              <a:off x="2823431" y="891565"/>
              <a:ext cx="651062" cy="416782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Verbinder: gewinkelt 209">
              <a:extLst>
                <a:ext uri="{FF2B5EF4-FFF2-40B4-BE49-F238E27FC236}">
                  <a16:creationId xmlns:a16="http://schemas.microsoft.com/office/drawing/2014/main" id="{393BD418-F3E2-4DEA-9298-F6690D6B0670}"/>
                </a:ext>
              </a:extLst>
            </p:cNvPr>
            <p:cNvCxnSpPr>
              <a:cxnSpLocks/>
              <a:stCxn id="155" idx="2"/>
              <a:endCxn id="201" idx="0"/>
            </p:cNvCxnSpPr>
            <p:nvPr/>
          </p:nvCxnSpPr>
          <p:spPr>
            <a:xfrm rot="16200000" flipH="1">
              <a:off x="3518069" y="196928"/>
              <a:ext cx="651061" cy="555709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Rechteck: abgerundete Ecken 213">
              <a:extLst>
                <a:ext uri="{FF2B5EF4-FFF2-40B4-BE49-F238E27FC236}">
                  <a16:creationId xmlns:a16="http://schemas.microsoft.com/office/drawing/2014/main" id="{0A52AB77-6B02-49B5-A399-EDAD8A32CC29}"/>
                </a:ext>
              </a:extLst>
            </p:cNvPr>
            <p:cNvSpPr/>
            <p:nvPr/>
          </p:nvSpPr>
          <p:spPr>
            <a:xfrm>
              <a:off x="7432145" y="3301008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Git</a:t>
              </a:r>
            </a:p>
          </p:txBody>
        </p:sp>
        <p:sp>
          <p:nvSpPr>
            <p:cNvPr id="215" name="Rechteck: abgerundete Ecken 214">
              <a:extLst>
                <a:ext uri="{FF2B5EF4-FFF2-40B4-BE49-F238E27FC236}">
                  <a16:creationId xmlns:a16="http://schemas.microsoft.com/office/drawing/2014/main" id="{3B1C5B8D-D83D-4830-AC86-4EA7D52CA3D0}"/>
                </a:ext>
              </a:extLst>
            </p:cNvPr>
            <p:cNvSpPr/>
            <p:nvPr/>
          </p:nvSpPr>
          <p:spPr>
            <a:xfrm>
              <a:off x="8821417" y="3292747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GitHub</a:t>
              </a:r>
            </a:p>
          </p:txBody>
        </p:sp>
        <p:sp>
          <p:nvSpPr>
            <p:cNvPr id="216" name="Rechteck: abgerundete Ecken 215">
              <a:extLst>
                <a:ext uri="{FF2B5EF4-FFF2-40B4-BE49-F238E27FC236}">
                  <a16:creationId xmlns:a16="http://schemas.microsoft.com/office/drawing/2014/main" id="{040CD52A-C56F-47A0-BC28-B71B1B7DA3ED}"/>
                </a:ext>
              </a:extLst>
            </p:cNvPr>
            <p:cNvSpPr/>
            <p:nvPr/>
          </p:nvSpPr>
          <p:spPr>
            <a:xfrm>
              <a:off x="10210687" y="3292746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Google Colab</a:t>
              </a:r>
            </a:p>
          </p:txBody>
        </p:sp>
        <p:cxnSp>
          <p:nvCxnSpPr>
            <p:cNvPr id="219" name="Verbinder: gewinkelt 218">
              <a:extLst>
                <a:ext uri="{FF2B5EF4-FFF2-40B4-BE49-F238E27FC236}">
                  <a16:creationId xmlns:a16="http://schemas.microsoft.com/office/drawing/2014/main" id="{D6CB9432-1BC6-461C-AA16-EE3535D112C6}"/>
                </a:ext>
              </a:extLst>
            </p:cNvPr>
            <p:cNvCxnSpPr>
              <a:cxnSpLocks/>
              <a:stCxn id="155" idx="2"/>
              <a:endCxn id="214" idx="0"/>
            </p:cNvCxnSpPr>
            <p:nvPr/>
          </p:nvCxnSpPr>
          <p:spPr>
            <a:xfrm rot="16200000" flipH="1">
              <a:off x="4212705" y="-497708"/>
              <a:ext cx="651061" cy="6946370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Verbinder: gewinkelt 221">
              <a:extLst>
                <a:ext uri="{FF2B5EF4-FFF2-40B4-BE49-F238E27FC236}">
                  <a16:creationId xmlns:a16="http://schemas.microsoft.com/office/drawing/2014/main" id="{C2DEA775-1C63-4B1F-8CB9-1E11B47BB89F}"/>
                </a:ext>
              </a:extLst>
            </p:cNvPr>
            <p:cNvCxnSpPr>
              <a:cxnSpLocks/>
              <a:stCxn id="155" idx="2"/>
              <a:endCxn id="215" idx="0"/>
            </p:cNvCxnSpPr>
            <p:nvPr/>
          </p:nvCxnSpPr>
          <p:spPr>
            <a:xfrm rot="16200000" flipH="1">
              <a:off x="4911471" y="-1196474"/>
              <a:ext cx="642800" cy="8335642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Verbinder: gewinkelt 224">
              <a:extLst>
                <a:ext uri="{FF2B5EF4-FFF2-40B4-BE49-F238E27FC236}">
                  <a16:creationId xmlns:a16="http://schemas.microsoft.com/office/drawing/2014/main" id="{5EAFF0CB-B487-4D07-A367-A4C93464C6C8}"/>
                </a:ext>
              </a:extLst>
            </p:cNvPr>
            <p:cNvCxnSpPr>
              <a:cxnSpLocks/>
              <a:stCxn id="155" idx="2"/>
              <a:endCxn id="216" idx="0"/>
            </p:cNvCxnSpPr>
            <p:nvPr/>
          </p:nvCxnSpPr>
          <p:spPr>
            <a:xfrm rot="16200000" flipH="1">
              <a:off x="5606107" y="-1891110"/>
              <a:ext cx="642799" cy="9724912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4" name="Gruppieren 343">
            <a:extLst>
              <a:ext uri="{FF2B5EF4-FFF2-40B4-BE49-F238E27FC236}">
                <a16:creationId xmlns:a16="http://schemas.microsoft.com/office/drawing/2014/main" id="{69EDC427-21C0-4EF4-BB30-4081594FDDCA}"/>
              </a:ext>
            </a:extLst>
          </p:cNvPr>
          <p:cNvGrpSpPr/>
          <p:nvPr/>
        </p:nvGrpSpPr>
        <p:grpSpPr>
          <a:xfrm>
            <a:off x="218178" y="4208054"/>
            <a:ext cx="11418655" cy="2028492"/>
            <a:chOff x="218178" y="4208054"/>
            <a:chExt cx="11418655" cy="2028492"/>
          </a:xfrm>
        </p:grpSpPr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F924A55F-E4E6-469D-B46F-1375C49C9945}"/>
                </a:ext>
              </a:extLst>
            </p:cNvPr>
            <p:cNvGrpSpPr/>
            <p:nvPr/>
          </p:nvGrpSpPr>
          <p:grpSpPr>
            <a:xfrm>
              <a:off x="218178" y="4208054"/>
              <a:ext cx="11418655" cy="2028492"/>
              <a:chOff x="271444" y="470555"/>
              <a:chExt cx="11418655" cy="2028492"/>
            </a:xfrm>
          </p:grpSpPr>
          <p:grpSp>
            <p:nvGrpSpPr>
              <p:cNvPr id="313" name="Gruppieren 312">
                <a:extLst>
                  <a:ext uri="{FF2B5EF4-FFF2-40B4-BE49-F238E27FC236}">
                    <a16:creationId xmlns:a16="http://schemas.microsoft.com/office/drawing/2014/main" id="{70E89F91-02E2-4244-BA96-9FCA9E957F13}"/>
                  </a:ext>
                </a:extLst>
              </p:cNvPr>
              <p:cNvGrpSpPr/>
              <p:nvPr/>
            </p:nvGrpSpPr>
            <p:grpSpPr>
              <a:xfrm>
                <a:off x="271444" y="470555"/>
                <a:ext cx="11418655" cy="2028492"/>
                <a:chOff x="255050" y="1785947"/>
                <a:chExt cx="11418655" cy="2028492"/>
              </a:xfrm>
            </p:grpSpPr>
            <p:grpSp>
              <p:nvGrpSpPr>
                <p:cNvPr id="320" name="Gruppieren 319">
                  <a:extLst>
                    <a:ext uri="{FF2B5EF4-FFF2-40B4-BE49-F238E27FC236}">
                      <a16:creationId xmlns:a16="http://schemas.microsoft.com/office/drawing/2014/main" id="{18EF078A-665E-475E-9655-E5F4EE07BC3E}"/>
                    </a:ext>
                  </a:extLst>
                </p:cNvPr>
                <p:cNvGrpSpPr/>
                <p:nvPr/>
              </p:nvGrpSpPr>
              <p:grpSpPr>
                <a:xfrm>
                  <a:off x="255050" y="1785947"/>
                  <a:ext cx="11418655" cy="867137"/>
                  <a:chOff x="255051" y="399551"/>
                  <a:chExt cx="11418655" cy="867137"/>
                </a:xfrm>
              </p:grpSpPr>
              <p:grpSp>
                <p:nvGrpSpPr>
                  <p:cNvPr id="329" name="Gruppieren 328">
                    <a:extLst>
                      <a:ext uri="{FF2B5EF4-FFF2-40B4-BE49-F238E27FC236}">
                        <a16:creationId xmlns:a16="http://schemas.microsoft.com/office/drawing/2014/main" id="{20CA241F-C993-4891-87F9-2B547A7B090A}"/>
                      </a:ext>
                    </a:extLst>
                  </p:cNvPr>
                  <p:cNvGrpSpPr/>
                  <p:nvPr/>
                </p:nvGrpSpPr>
                <p:grpSpPr>
                  <a:xfrm>
                    <a:off x="255051" y="399551"/>
                    <a:ext cx="11418655" cy="867137"/>
                    <a:chOff x="272806" y="2346296"/>
                    <a:chExt cx="11418655" cy="867137"/>
                  </a:xfrm>
                </p:grpSpPr>
                <p:sp>
                  <p:nvSpPr>
                    <p:cNvPr id="332" name="Rechteck: abgerundete Ecken 331">
                      <a:extLst>
                        <a:ext uri="{FF2B5EF4-FFF2-40B4-BE49-F238E27FC236}">
                          <a16:creationId xmlns:a16="http://schemas.microsoft.com/office/drawing/2014/main" id="{58C359D4-6522-46AB-947B-A4C717EC17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806" y="2346296"/>
                      <a:ext cx="1620000" cy="864000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Software set up</a:t>
                      </a:r>
                    </a:p>
                  </p:txBody>
                </p:sp>
                <p:sp>
                  <p:nvSpPr>
                    <p:cNvPr id="333" name="Rechteck: abgerundete Ecken 332">
                      <a:extLst>
                        <a:ext uri="{FF2B5EF4-FFF2-40B4-BE49-F238E27FC236}">
                          <a16:creationId xmlns:a16="http://schemas.microsoft.com/office/drawing/2014/main" id="{9DA6E91D-8FB1-4394-A5BA-DF250B2DB2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2537" y="2346296"/>
                      <a:ext cx="1620000" cy="8640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Simple neural network creation</a:t>
                      </a:r>
                    </a:p>
                  </p:txBody>
                </p:sp>
                <p:sp>
                  <p:nvSpPr>
                    <p:cNvPr id="334" name="Rechteck: abgerundete Ecken 333">
                      <a:extLst>
                        <a:ext uri="{FF2B5EF4-FFF2-40B4-BE49-F238E27FC236}">
                          <a16:creationId xmlns:a16="http://schemas.microsoft.com/office/drawing/2014/main" id="{717F3E94-44E8-443B-BBBF-D1A8361BDA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1999" y="2349433"/>
                      <a:ext cx="1620000" cy="864000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Truck project</a:t>
                      </a:r>
                    </a:p>
                  </p:txBody>
                </p:sp>
                <p:sp>
                  <p:nvSpPr>
                    <p:cNvPr id="335" name="Rechteck: abgerundete Ecken 334">
                      <a:extLst>
                        <a:ext uri="{FF2B5EF4-FFF2-40B4-BE49-F238E27FC236}">
                          <a16:creationId xmlns:a16="http://schemas.microsoft.com/office/drawing/2014/main" id="{266B0DA8-ADD3-4C0F-B527-418A1AAEF4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11730" y="2349433"/>
                      <a:ext cx="1620000" cy="864000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Data set creation</a:t>
                      </a:r>
                    </a:p>
                  </p:txBody>
                </p:sp>
                <p:sp>
                  <p:nvSpPr>
                    <p:cNvPr id="336" name="Rechteck: abgerundete Ecken 335">
                      <a:extLst>
                        <a:ext uri="{FF2B5EF4-FFF2-40B4-BE49-F238E27FC236}">
                          <a16:creationId xmlns:a16="http://schemas.microsoft.com/office/drawing/2014/main" id="{450B4765-8D1F-428A-99AE-F224F22A20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71461" y="2346296"/>
                      <a:ext cx="1620000" cy="864000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CNN for traffic light detection</a:t>
                      </a:r>
                    </a:p>
                  </p:txBody>
                </p:sp>
                <p:cxnSp>
                  <p:nvCxnSpPr>
                    <p:cNvPr id="337" name="Gerade Verbindung mit Pfeil 336">
                      <a:extLst>
                        <a:ext uri="{FF2B5EF4-FFF2-40B4-BE49-F238E27FC236}">
                          <a16:creationId xmlns:a16="http://schemas.microsoft.com/office/drawing/2014/main" id="{2EC0ECCD-19D0-48A0-B2D7-37C64C1BF60A}"/>
                        </a:ext>
                      </a:extLst>
                    </p:cNvPr>
                    <p:cNvCxnSpPr>
                      <a:cxnSpLocks/>
                      <a:stCxn id="332" idx="3"/>
                      <a:endCxn id="333" idx="1"/>
                    </p:cNvCxnSpPr>
                    <p:nvPr/>
                  </p:nvCxnSpPr>
                  <p:spPr>
                    <a:xfrm>
                      <a:off x="1892806" y="2778296"/>
                      <a:ext cx="339731" cy="0"/>
                    </a:xfrm>
                    <a:prstGeom prst="straightConnector1">
                      <a:avLst/>
                    </a:prstGeom>
                    <a:ln w="9525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8" name="Gerade Verbindung mit Pfeil 337">
                      <a:extLst>
                        <a:ext uri="{FF2B5EF4-FFF2-40B4-BE49-F238E27FC236}">
                          <a16:creationId xmlns:a16="http://schemas.microsoft.com/office/drawing/2014/main" id="{A89B051C-4B19-4B8D-8E1D-B9A1CF17D998}"/>
                        </a:ext>
                      </a:extLst>
                    </p:cNvPr>
                    <p:cNvCxnSpPr>
                      <a:cxnSpLocks/>
                      <a:stCxn id="330" idx="3"/>
                      <a:endCxn id="334" idx="1"/>
                    </p:cNvCxnSpPr>
                    <p:nvPr/>
                  </p:nvCxnSpPr>
                  <p:spPr>
                    <a:xfrm>
                      <a:off x="5812268" y="2781274"/>
                      <a:ext cx="339731" cy="159"/>
                    </a:xfrm>
                    <a:prstGeom prst="straightConnector1">
                      <a:avLst/>
                    </a:prstGeom>
                    <a:ln w="9525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9" name="Gerade Verbindung mit Pfeil 338">
                      <a:extLst>
                        <a:ext uri="{FF2B5EF4-FFF2-40B4-BE49-F238E27FC236}">
                          <a16:creationId xmlns:a16="http://schemas.microsoft.com/office/drawing/2014/main" id="{6495F485-11B1-4000-BD47-7F5196CC0C36}"/>
                        </a:ext>
                      </a:extLst>
                    </p:cNvPr>
                    <p:cNvCxnSpPr>
                      <a:cxnSpLocks/>
                      <a:stCxn id="334" idx="3"/>
                      <a:endCxn id="335" idx="1"/>
                    </p:cNvCxnSpPr>
                    <p:nvPr/>
                  </p:nvCxnSpPr>
                  <p:spPr>
                    <a:xfrm>
                      <a:off x="7771999" y="2781433"/>
                      <a:ext cx="339731" cy="0"/>
                    </a:xfrm>
                    <a:prstGeom prst="straightConnector1">
                      <a:avLst/>
                    </a:prstGeom>
                    <a:ln w="9525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0" name="Gerade Verbindung mit Pfeil 339">
                      <a:extLst>
                        <a:ext uri="{FF2B5EF4-FFF2-40B4-BE49-F238E27FC236}">
                          <a16:creationId xmlns:a16="http://schemas.microsoft.com/office/drawing/2014/main" id="{065C597E-4C64-4E59-A60F-F2877513BFB2}"/>
                        </a:ext>
                      </a:extLst>
                    </p:cNvPr>
                    <p:cNvCxnSpPr>
                      <a:cxnSpLocks/>
                      <a:stCxn id="335" idx="3"/>
                      <a:endCxn id="336" idx="1"/>
                    </p:cNvCxnSpPr>
                    <p:nvPr/>
                  </p:nvCxnSpPr>
                  <p:spPr>
                    <a:xfrm flipV="1">
                      <a:off x="9731730" y="2778296"/>
                      <a:ext cx="339731" cy="3137"/>
                    </a:xfrm>
                    <a:prstGeom prst="straightConnector1">
                      <a:avLst/>
                    </a:prstGeom>
                    <a:ln w="9525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30" name="Rechteck: abgerundete Ecken 329">
                    <a:extLst>
                      <a:ext uri="{FF2B5EF4-FFF2-40B4-BE49-F238E27FC236}">
                        <a16:creationId xmlns:a16="http://schemas.microsoft.com/office/drawing/2014/main" id="{F08C3A0E-4EB8-46B2-BADB-ADB088E22A9B}"/>
                      </a:ext>
                    </a:extLst>
                  </p:cNvPr>
                  <p:cNvSpPr/>
                  <p:nvPr/>
                </p:nvSpPr>
                <p:spPr>
                  <a:xfrm>
                    <a:off x="4174513" y="402529"/>
                    <a:ext cx="1620000" cy="864000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Simple CNN creation</a:t>
                    </a:r>
                  </a:p>
                </p:txBody>
              </p:sp>
              <p:cxnSp>
                <p:nvCxnSpPr>
                  <p:cNvPr id="331" name="Gerade Verbindung mit Pfeil 330">
                    <a:extLst>
                      <a:ext uri="{FF2B5EF4-FFF2-40B4-BE49-F238E27FC236}">
                        <a16:creationId xmlns:a16="http://schemas.microsoft.com/office/drawing/2014/main" id="{5EB43D92-3B79-4CE9-8A6C-8CCC6F62091B}"/>
                      </a:ext>
                    </a:extLst>
                  </p:cNvPr>
                  <p:cNvCxnSpPr>
                    <a:cxnSpLocks/>
                    <a:stCxn id="333" idx="3"/>
                    <a:endCxn id="330" idx="1"/>
                  </p:cNvCxnSpPr>
                  <p:nvPr/>
                </p:nvCxnSpPr>
                <p:spPr>
                  <a:xfrm>
                    <a:off x="3834782" y="831551"/>
                    <a:ext cx="339731" cy="2978"/>
                  </a:xfrm>
                  <a:prstGeom prst="straightConnector1">
                    <a:avLst/>
                  </a:prstGeom>
                  <a:ln w="9525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1" name="Rechteck: abgerundete Ecken 320">
                  <a:extLst>
                    <a:ext uri="{FF2B5EF4-FFF2-40B4-BE49-F238E27FC236}">
                      <a16:creationId xmlns:a16="http://schemas.microsoft.com/office/drawing/2014/main" id="{1B57D976-A4C7-451B-B8BC-3F21CEB8E130}"/>
                    </a:ext>
                  </a:extLst>
                </p:cNvPr>
                <p:cNvSpPr/>
                <p:nvPr/>
              </p:nvSpPr>
              <p:spPr>
                <a:xfrm>
                  <a:off x="485775" y="3301012"/>
                  <a:ext cx="1158549" cy="513427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GitHub set up</a:t>
                  </a:r>
                </a:p>
              </p:txBody>
            </p:sp>
            <p:sp>
              <p:nvSpPr>
                <p:cNvPr id="323" name="Rechteck: abgerundete Ecken 322">
                  <a:extLst>
                    <a:ext uri="{FF2B5EF4-FFF2-40B4-BE49-F238E27FC236}">
                      <a16:creationId xmlns:a16="http://schemas.microsoft.com/office/drawing/2014/main" id="{806B2F4E-F899-4161-A16B-49736CEF48BE}"/>
                    </a:ext>
                  </a:extLst>
                </p:cNvPr>
                <p:cNvSpPr/>
                <p:nvPr/>
              </p:nvSpPr>
              <p:spPr>
                <a:xfrm>
                  <a:off x="1875050" y="3301011"/>
                  <a:ext cx="1158549" cy="513427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Neural network environment</a:t>
                  </a:r>
                </a:p>
              </p:txBody>
            </p:sp>
            <p:sp>
              <p:nvSpPr>
                <p:cNvPr id="324" name="Rechteck: abgerundete Ecken 323">
                  <a:extLst>
                    <a:ext uri="{FF2B5EF4-FFF2-40B4-BE49-F238E27FC236}">
                      <a16:creationId xmlns:a16="http://schemas.microsoft.com/office/drawing/2014/main" id="{B68EE5DC-D2DB-4DAC-B3AC-0435129BAB61}"/>
                    </a:ext>
                  </a:extLst>
                </p:cNvPr>
                <p:cNvSpPr/>
                <p:nvPr/>
              </p:nvSpPr>
              <p:spPr>
                <a:xfrm>
                  <a:off x="3264325" y="3301010"/>
                  <a:ext cx="1158549" cy="513427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Network training</a:t>
                  </a:r>
                </a:p>
              </p:txBody>
            </p:sp>
            <p:sp>
              <p:nvSpPr>
                <p:cNvPr id="325" name="Rechteck: abgerundete Ecken 324">
                  <a:extLst>
                    <a:ext uri="{FF2B5EF4-FFF2-40B4-BE49-F238E27FC236}">
                      <a16:creationId xmlns:a16="http://schemas.microsoft.com/office/drawing/2014/main" id="{0A184B93-06CA-46D2-94C4-FC936EFF79CB}"/>
                    </a:ext>
                  </a:extLst>
                </p:cNvPr>
                <p:cNvSpPr/>
                <p:nvPr/>
              </p:nvSpPr>
              <p:spPr>
                <a:xfrm>
                  <a:off x="4653600" y="3301009"/>
                  <a:ext cx="1158549" cy="513427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Saving</a:t>
                  </a:r>
                </a:p>
              </p:txBody>
            </p:sp>
            <p:sp>
              <p:nvSpPr>
                <p:cNvPr id="326" name="Rechteck: abgerundete Ecken 325">
                  <a:extLst>
                    <a:ext uri="{FF2B5EF4-FFF2-40B4-BE49-F238E27FC236}">
                      <a16:creationId xmlns:a16="http://schemas.microsoft.com/office/drawing/2014/main" id="{6F144D75-8079-4AC6-8167-CE4573954F70}"/>
                    </a:ext>
                  </a:extLst>
                </p:cNvPr>
                <p:cNvSpPr/>
                <p:nvPr/>
              </p:nvSpPr>
              <p:spPr>
                <a:xfrm>
                  <a:off x="6042873" y="3301008"/>
                  <a:ext cx="1158549" cy="513427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Save data in GitHub repository</a:t>
                  </a:r>
                </a:p>
              </p:txBody>
            </p:sp>
            <p:sp>
              <p:nvSpPr>
                <p:cNvPr id="327" name="Rechteck: abgerundete Ecken 326">
                  <a:extLst>
                    <a:ext uri="{FF2B5EF4-FFF2-40B4-BE49-F238E27FC236}">
                      <a16:creationId xmlns:a16="http://schemas.microsoft.com/office/drawing/2014/main" id="{F038B8BB-4B8D-4A63-92E0-6395D8369D6D}"/>
                    </a:ext>
                  </a:extLst>
                </p:cNvPr>
                <p:cNvSpPr/>
                <p:nvPr/>
              </p:nvSpPr>
              <p:spPr>
                <a:xfrm>
                  <a:off x="7432145" y="3301008"/>
                  <a:ext cx="1158549" cy="513427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Work with CSV data set</a:t>
                  </a:r>
                </a:p>
              </p:txBody>
            </p:sp>
            <p:sp>
              <p:nvSpPr>
                <p:cNvPr id="328" name="Rechteck: abgerundete Ecken 327">
                  <a:extLst>
                    <a:ext uri="{FF2B5EF4-FFF2-40B4-BE49-F238E27FC236}">
                      <a16:creationId xmlns:a16="http://schemas.microsoft.com/office/drawing/2014/main" id="{66E58F45-BE55-4F52-A663-416A71A212B4}"/>
                    </a:ext>
                  </a:extLst>
                </p:cNvPr>
                <p:cNvSpPr/>
                <p:nvPr/>
              </p:nvSpPr>
              <p:spPr>
                <a:xfrm>
                  <a:off x="8821417" y="3301008"/>
                  <a:ext cx="1158549" cy="513427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TFRecord</a:t>
                  </a:r>
                </a:p>
              </p:txBody>
            </p:sp>
          </p:grpSp>
          <p:cxnSp>
            <p:nvCxnSpPr>
              <p:cNvPr id="314" name="Gerade Verbindung mit Pfeil 313">
                <a:extLst>
                  <a:ext uri="{FF2B5EF4-FFF2-40B4-BE49-F238E27FC236}">
                    <a16:creationId xmlns:a16="http://schemas.microsoft.com/office/drawing/2014/main" id="{17EC0C02-BA42-405C-90AB-AA12C4666C80}"/>
                  </a:ext>
                </a:extLst>
              </p:cNvPr>
              <p:cNvCxnSpPr>
                <a:cxnSpLocks/>
                <a:stCxn id="321" idx="3"/>
                <a:endCxn id="323" idx="1"/>
              </p:cNvCxnSpPr>
              <p:nvPr/>
            </p:nvCxnSpPr>
            <p:spPr>
              <a:xfrm flipV="1">
                <a:off x="1660718" y="2242333"/>
                <a:ext cx="230726" cy="1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Gerade Verbindung mit Pfeil 314">
                <a:extLst>
                  <a:ext uri="{FF2B5EF4-FFF2-40B4-BE49-F238E27FC236}">
                    <a16:creationId xmlns:a16="http://schemas.microsoft.com/office/drawing/2014/main" id="{AED79314-4BD7-476A-B6FB-649B8D304133}"/>
                  </a:ext>
                </a:extLst>
              </p:cNvPr>
              <p:cNvCxnSpPr>
                <a:cxnSpLocks/>
                <a:stCxn id="323" idx="3"/>
                <a:endCxn id="324" idx="1"/>
              </p:cNvCxnSpPr>
              <p:nvPr/>
            </p:nvCxnSpPr>
            <p:spPr>
              <a:xfrm flipV="1">
                <a:off x="3049993" y="2242332"/>
                <a:ext cx="230726" cy="1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Gerade Verbindung mit Pfeil 315">
                <a:extLst>
                  <a:ext uri="{FF2B5EF4-FFF2-40B4-BE49-F238E27FC236}">
                    <a16:creationId xmlns:a16="http://schemas.microsoft.com/office/drawing/2014/main" id="{1D570A31-233A-464C-B737-78DF6AB09749}"/>
                  </a:ext>
                </a:extLst>
              </p:cNvPr>
              <p:cNvCxnSpPr>
                <a:cxnSpLocks/>
                <a:stCxn id="324" idx="3"/>
                <a:endCxn id="325" idx="1"/>
              </p:cNvCxnSpPr>
              <p:nvPr/>
            </p:nvCxnSpPr>
            <p:spPr>
              <a:xfrm flipV="1">
                <a:off x="4439268" y="2242331"/>
                <a:ext cx="230726" cy="1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Gerade Verbindung mit Pfeil 316">
                <a:extLst>
                  <a:ext uri="{FF2B5EF4-FFF2-40B4-BE49-F238E27FC236}">
                    <a16:creationId xmlns:a16="http://schemas.microsoft.com/office/drawing/2014/main" id="{10D240BF-09A6-4D9B-A6CF-51DE62C0DBCF}"/>
                  </a:ext>
                </a:extLst>
              </p:cNvPr>
              <p:cNvCxnSpPr>
                <a:cxnSpLocks/>
                <a:stCxn id="325" idx="3"/>
                <a:endCxn id="326" idx="1"/>
              </p:cNvCxnSpPr>
              <p:nvPr/>
            </p:nvCxnSpPr>
            <p:spPr>
              <a:xfrm flipV="1">
                <a:off x="5828543" y="2242330"/>
                <a:ext cx="230724" cy="1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Gerade Verbindung mit Pfeil 317">
                <a:extLst>
                  <a:ext uri="{FF2B5EF4-FFF2-40B4-BE49-F238E27FC236}">
                    <a16:creationId xmlns:a16="http://schemas.microsoft.com/office/drawing/2014/main" id="{8A90792E-AB0F-4328-88E8-B7ED29DF55C3}"/>
                  </a:ext>
                </a:extLst>
              </p:cNvPr>
              <p:cNvCxnSpPr>
                <a:cxnSpLocks/>
                <a:stCxn id="326" idx="3"/>
                <a:endCxn id="327" idx="1"/>
              </p:cNvCxnSpPr>
              <p:nvPr/>
            </p:nvCxnSpPr>
            <p:spPr>
              <a:xfrm>
                <a:off x="7217816" y="2242330"/>
                <a:ext cx="230723" cy="0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Gerade Verbindung mit Pfeil 318">
                <a:extLst>
                  <a:ext uri="{FF2B5EF4-FFF2-40B4-BE49-F238E27FC236}">
                    <a16:creationId xmlns:a16="http://schemas.microsoft.com/office/drawing/2014/main" id="{1F61CE68-90FB-42FA-A6C9-83ECF7E72833}"/>
                  </a:ext>
                </a:extLst>
              </p:cNvPr>
              <p:cNvCxnSpPr>
                <a:cxnSpLocks/>
                <a:stCxn id="327" idx="3"/>
                <a:endCxn id="328" idx="1"/>
              </p:cNvCxnSpPr>
              <p:nvPr/>
            </p:nvCxnSpPr>
            <p:spPr>
              <a:xfrm>
                <a:off x="8607088" y="2242330"/>
                <a:ext cx="230723" cy="0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1" name="Verbinder: gewinkelt 340">
              <a:extLst>
                <a:ext uri="{FF2B5EF4-FFF2-40B4-BE49-F238E27FC236}">
                  <a16:creationId xmlns:a16="http://schemas.microsoft.com/office/drawing/2014/main" id="{5BD0DE27-CAD0-446C-9AC1-E4466924A50E}"/>
                </a:ext>
              </a:extLst>
            </p:cNvPr>
            <p:cNvCxnSpPr>
              <a:cxnSpLocks/>
              <a:stCxn id="333" idx="2"/>
              <a:endCxn id="321" idx="0"/>
            </p:cNvCxnSpPr>
            <p:nvPr/>
          </p:nvCxnSpPr>
          <p:spPr>
            <a:xfrm rot="5400000">
              <a:off x="1682512" y="4417721"/>
              <a:ext cx="651065" cy="1959731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8344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feld 46">
            <a:extLst>
              <a:ext uri="{FF2B5EF4-FFF2-40B4-BE49-F238E27FC236}">
                <a16:creationId xmlns:a16="http://schemas.microsoft.com/office/drawing/2014/main" id="{C8E539A2-1A49-4A71-AF5B-2E783FA5F0C5}"/>
              </a:ext>
            </a:extLst>
          </p:cNvPr>
          <p:cNvSpPr txBox="1"/>
          <p:nvPr/>
        </p:nvSpPr>
        <p:spPr>
          <a:xfrm>
            <a:off x="0" y="-22594"/>
            <a:ext cx="170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Practice content</a:t>
            </a:r>
            <a:endParaRPr lang="de-DE" dirty="0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539E34CC-AF30-4623-A890-74DE8181908C}"/>
              </a:ext>
            </a:extLst>
          </p:cNvPr>
          <p:cNvGrpSpPr/>
          <p:nvPr/>
        </p:nvGrpSpPr>
        <p:grpSpPr>
          <a:xfrm>
            <a:off x="271444" y="470555"/>
            <a:ext cx="11418655" cy="4338911"/>
            <a:chOff x="271444" y="470555"/>
            <a:chExt cx="11418655" cy="4338911"/>
          </a:xfrm>
        </p:grpSpPr>
        <p:sp>
          <p:nvSpPr>
            <p:cNvPr id="118" name="Rechteck: abgerundete Ecken 117">
              <a:extLst>
                <a:ext uri="{FF2B5EF4-FFF2-40B4-BE49-F238E27FC236}">
                  <a16:creationId xmlns:a16="http://schemas.microsoft.com/office/drawing/2014/main" id="{268883B3-3230-45F9-A3B5-B9B0596E2A42}"/>
                </a:ext>
              </a:extLst>
            </p:cNvPr>
            <p:cNvSpPr/>
            <p:nvPr/>
          </p:nvSpPr>
          <p:spPr>
            <a:xfrm>
              <a:off x="1891444" y="2755759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Install the basic libraries</a:t>
              </a:r>
            </a:p>
          </p:txBody>
        </p:sp>
        <p:cxnSp>
          <p:nvCxnSpPr>
            <p:cNvPr id="119" name="Gerade Verbindung mit Pfeil 118">
              <a:extLst>
                <a:ext uri="{FF2B5EF4-FFF2-40B4-BE49-F238E27FC236}">
                  <a16:creationId xmlns:a16="http://schemas.microsoft.com/office/drawing/2014/main" id="{EF35875A-BB0F-4009-BB70-F2AB1B12E20D}"/>
                </a:ext>
              </a:extLst>
            </p:cNvPr>
            <p:cNvCxnSpPr>
              <a:cxnSpLocks/>
              <a:stCxn id="264" idx="2"/>
              <a:endCxn id="118" idx="0"/>
            </p:cNvCxnSpPr>
            <p:nvPr/>
          </p:nvCxnSpPr>
          <p:spPr>
            <a:xfrm>
              <a:off x="2470719" y="2499046"/>
              <a:ext cx="0" cy="256713"/>
            </a:xfrm>
            <a:prstGeom prst="straightConnector1">
              <a:avLst/>
            </a:prstGeom>
            <a:ln w="95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hteck: abgerundete Ecken 121">
              <a:extLst>
                <a:ext uri="{FF2B5EF4-FFF2-40B4-BE49-F238E27FC236}">
                  <a16:creationId xmlns:a16="http://schemas.microsoft.com/office/drawing/2014/main" id="{97B7618F-EF0A-4321-A24F-D36353EAEB05}"/>
                </a:ext>
              </a:extLst>
            </p:cNvPr>
            <p:cNvSpPr/>
            <p:nvPr/>
          </p:nvSpPr>
          <p:spPr>
            <a:xfrm>
              <a:off x="1891444" y="3525899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Fork and clone</a:t>
              </a:r>
            </a:p>
          </p:txBody>
        </p:sp>
        <p:cxnSp>
          <p:nvCxnSpPr>
            <p:cNvPr id="123" name="Gerade Verbindung mit Pfeil 122">
              <a:extLst>
                <a:ext uri="{FF2B5EF4-FFF2-40B4-BE49-F238E27FC236}">
                  <a16:creationId xmlns:a16="http://schemas.microsoft.com/office/drawing/2014/main" id="{BA22C8E4-384F-4190-B7F3-D13A8688CC44}"/>
                </a:ext>
              </a:extLst>
            </p:cNvPr>
            <p:cNvCxnSpPr>
              <a:cxnSpLocks/>
              <a:stCxn id="118" idx="2"/>
              <a:endCxn id="122" idx="0"/>
            </p:cNvCxnSpPr>
            <p:nvPr/>
          </p:nvCxnSpPr>
          <p:spPr>
            <a:xfrm>
              <a:off x="2470719" y="3269186"/>
              <a:ext cx="0" cy="256713"/>
            </a:xfrm>
            <a:prstGeom prst="straightConnector1">
              <a:avLst/>
            </a:prstGeom>
            <a:ln w="95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hteck: abgerundete Ecken 127">
              <a:extLst>
                <a:ext uri="{FF2B5EF4-FFF2-40B4-BE49-F238E27FC236}">
                  <a16:creationId xmlns:a16="http://schemas.microsoft.com/office/drawing/2014/main" id="{3A4560CD-0362-4980-B769-F69A7B5C0CBC}"/>
                </a:ext>
              </a:extLst>
            </p:cNvPr>
            <p:cNvSpPr/>
            <p:nvPr/>
          </p:nvSpPr>
          <p:spPr>
            <a:xfrm>
              <a:off x="1882626" y="4296039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Load the data set</a:t>
              </a:r>
            </a:p>
          </p:txBody>
        </p:sp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9C7B894D-C528-4874-B0CC-B84DE87234C4}"/>
                </a:ext>
              </a:extLst>
            </p:cNvPr>
            <p:cNvCxnSpPr>
              <a:cxnSpLocks/>
              <a:stCxn id="122" idx="2"/>
              <a:endCxn id="128" idx="0"/>
            </p:cNvCxnSpPr>
            <p:nvPr/>
          </p:nvCxnSpPr>
          <p:spPr>
            <a:xfrm flipH="1">
              <a:off x="2461901" y="4039326"/>
              <a:ext cx="8818" cy="256713"/>
            </a:xfrm>
            <a:prstGeom prst="straightConnector1">
              <a:avLst/>
            </a:prstGeom>
            <a:ln w="95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39C51CB5-B690-4AA7-8AB6-A2D3ADDD15FA}"/>
                </a:ext>
              </a:extLst>
            </p:cNvPr>
            <p:cNvGrpSpPr/>
            <p:nvPr/>
          </p:nvGrpSpPr>
          <p:grpSpPr>
            <a:xfrm>
              <a:off x="271444" y="470555"/>
              <a:ext cx="11418655" cy="2028492"/>
              <a:chOff x="271444" y="470555"/>
              <a:chExt cx="11418655" cy="2028492"/>
            </a:xfrm>
          </p:grpSpPr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E5ABEB6C-A263-4F2B-AD43-63DE3311204E}"/>
                  </a:ext>
                </a:extLst>
              </p:cNvPr>
              <p:cNvGrpSpPr/>
              <p:nvPr/>
            </p:nvGrpSpPr>
            <p:grpSpPr>
              <a:xfrm>
                <a:off x="271444" y="470555"/>
                <a:ext cx="11418655" cy="2028492"/>
                <a:chOff x="271444" y="470555"/>
                <a:chExt cx="11418655" cy="2028492"/>
              </a:xfrm>
            </p:grpSpPr>
            <p:grpSp>
              <p:nvGrpSpPr>
                <p:cNvPr id="259" name="Gruppieren 258">
                  <a:extLst>
                    <a:ext uri="{FF2B5EF4-FFF2-40B4-BE49-F238E27FC236}">
                      <a16:creationId xmlns:a16="http://schemas.microsoft.com/office/drawing/2014/main" id="{10C869A2-92C7-4455-95EF-7CDA2A037F0E}"/>
                    </a:ext>
                  </a:extLst>
                </p:cNvPr>
                <p:cNvGrpSpPr/>
                <p:nvPr/>
              </p:nvGrpSpPr>
              <p:grpSpPr>
                <a:xfrm>
                  <a:off x="271444" y="470555"/>
                  <a:ext cx="11418655" cy="2028492"/>
                  <a:chOff x="255050" y="1785947"/>
                  <a:chExt cx="11418655" cy="2028492"/>
                </a:xfrm>
              </p:grpSpPr>
              <p:grpSp>
                <p:nvGrpSpPr>
                  <p:cNvPr id="260" name="Gruppieren 259">
                    <a:extLst>
                      <a:ext uri="{FF2B5EF4-FFF2-40B4-BE49-F238E27FC236}">
                        <a16:creationId xmlns:a16="http://schemas.microsoft.com/office/drawing/2014/main" id="{450F3BEA-31EF-4247-8568-76E039182458}"/>
                      </a:ext>
                    </a:extLst>
                  </p:cNvPr>
                  <p:cNvGrpSpPr/>
                  <p:nvPr/>
                </p:nvGrpSpPr>
                <p:grpSpPr>
                  <a:xfrm>
                    <a:off x="255050" y="1785947"/>
                    <a:ext cx="11418655" cy="867137"/>
                    <a:chOff x="255051" y="399551"/>
                    <a:chExt cx="11418655" cy="867137"/>
                  </a:xfrm>
                </p:grpSpPr>
                <p:grpSp>
                  <p:nvGrpSpPr>
                    <p:cNvPr id="277" name="Gruppieren 276">
                      <a:extLst>
                        <a:ext uri="{FF2B5EF4-FFF2-40B4-BE49-F238E27FC236}">
                          <a16:creationId xmlns:a16="http://schemas.microsoft.com/office/drawing/2014/main" id="{BEDA8946-8583-411C-B135-1324191F69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5051" y="399551"/>
                      <a:ext cx="11418655" cy="867137"/>
                      <a:chOff x="272806" y="2346296"/>
                      <a:chExt cx="11418655" cy="867137"/>
                    </a:xfrm>
                  </p:grpSpPr>
                  <p:sp>
                    <p:nvSpPr>
                      <p:cNvPr id="280" name="Rechteck: abgerundete Ecken 279">
                        <a:extLst>
                          <a:ext uri="{FF2B5EF4-FFF2-40B4-BE49-F238E27FC236}">
                            <a16:creationId xmlns:a16="http://schemas.microsoft.com/office/drawing/2014/main" id="{586A1554-2455-4654-B0AF-F06534E236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2806" y="2346296"/>
                        <a:ext cx="1620000" cy="864000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Software set up</a:t>
                        </a:r>
                      </a:p>
                    </p:txBody>
                  </p:sp>
                  <p:sp>
                    <p:nvSpPr>
                      <p:cNvPr id="281" name="Rechteck: abgerundete Ecken 280">
                        <a:extLst>
                          <a:ext uri="{FF2B5EF4-FFF2-40B4-BE49-F238E27FC236}">
                            <a16:creationId xmlns:a16="http://schemas.microsoft.com/office/drawing/2014/main" id="{D0904C3A-608D-4536-8FFD-A6838A74ED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32537" y="2346296"/>
                        <a:ext cx="1620000" cy="864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Simple neural network creation</a:t>
                        </a:r>
                      </a:p>
                    </p:txBody>
                  </p:sp>
                  <p:sp>
                    <p:nvSpPr>
                      <p:cNvPr id="282" name="Rechteck: abgerundete Ecken 281">
                        <a:extLst>
                          <a:ext uri="{FF2B5EF4-FFF2-40B4-BE49-F238E27FC236}">
                            <a16:creationId xmlns:a16="http://schemas.microsoft.com/office/drawing/2014/main" id="{1FC3FC49-75E7-4D96-8188-74FBD4F758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51999" y="2349433"/>
                        <a:ext cx="1620000" cy="864000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Truck project</a:t>
                        </a:r>
                      </a:p>
                    </p:txBody>
                  </p:sp>
                  <p:sp>
                    <p:nvSpPr>
                      <p:cNvPr id="283" name="Rechteck: abgerundete Ecken 282">
                        <a:extLst>
                          <a:ext uri="{FF2B5EF4-FFF2-40B4-BE49-F238E27FC236}">
                            <a16:creationId xmlns:a16="http://schemas.microsoft.com/office/drawing/2014/main" id="{FBDBC216-5AC7-41E5-B198-17E9BE8518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11730" y="2349433"/>
                        <a:ext cx="1620000" cy="864000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Data set creation</a:t>
                        </a:r>
                      </a:p>
                    </p:txBody>
                  </p:sp>
                  <p:sp>
                    <p:nvSpPr>
                      <p:cNvPr id="284" name="Rechteck: abgerundete Ecken 283">
                        <a:extLst>
                          <a:ext uri="{FF2B5EF4-FFF2-40B4-BE49-F238E27FC236}">
                            <a16:creationId xmlns:a16="http://schemas.microsoft.com/office/drawing/2014/main" id="{D0CB82BF-DBC5-48E3-BA13-1F9F7C5833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71461" y="2346296"/>
                        <a:ext cx="1620000" cy="864000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CNN for traffic light detection</a:t>
                        </a:r>
                      </a:p>
                    </p:txBody>
                  </p:sp>
                  <p:cxnSp>
                    <p:nvCxnSpPr>
                      <p:cNvPr id="285" name="Gerade Verbindung mit Pfeil 284">
                        <a:extLst>
                          <a:ext uri="{FF2B5EF4-FFF2-40B4-BE49-F238E27FC236}">
                            <a16:creationId xmlns:a16="http://schemas.microsoft.com/office/drawing/2014/main" id="{C0BA3E34-0974-4AC2-9A40-724E23ECB24D}"/>
                          </a:ext>
                        </a:extLst>
                      </p:cNvPr>
                      <p:cNvCxnSpPr>
                        <a:cxnSpLocks/>
                        <a:stCxn id="280" idx="3"/>
                        <a:endCxn id="281" idx="1"/>
                      </p:cNvCxnSpPr>
                      <p:nvPr/>
                    </p:nvCxnSpPr>
                    <p:spPr>
                      <a:xfrm>
                        <a:off x="1892806" y="2778296"/>
                        <a:ext cx="339731" cy="0"/>
                      </a:xfrm>
                      <a:prstGeom prst="straightConnector1">
                        <a:avLst/>
                      </a:prstGeom>
                      <a:ln w="9525">
                        <a:solidFill>
                          <a:schemeClr val="accent1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6" name="Gerade Verbindung mit Pfeil 285">
                        <a:extLst>
                          <a:ext uri="{FF2B5EF4-FFF2-40B4-BE49-F238E27FC236}">
                            <a16:creationId xmlns:a16="http://schemas.microsoft.com/office/drawing/2014/main" id="{E23DE917-5145-4C6B-B4B5-72E0D7C422F0}"/>
                          </a:ext>
                        </a:extLst>
                      </p:cNvPr>
                      <p:cNvCxnSpPr>
                        <a:cxnSpLocks/>
                        <a:stCxn id="278" idx="3"/>
                        <a:endCxn id="282" idx="1"/>
                      </p:cNvCxnSpPr>
                      <p:nvPr/>
                    </p:nvCxnSpPr>
                    <p:spPr>
                      <a:xfrm>
                        <a:off x="5812268" y="2781274"/>
                        <a:ext cx="339731" cy="159"/>
                      </a:xfrm>
                      <a:prstGeom prst="straightConnector1">
                        <a:avLst/>
                      </a:prstGeom>
                      <a:ln w="9525">
                        <a:solidFill>
                          <a:schemeClr val="accent1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7" name="Gerade Verbindung mit Pfeil 286">
                        <a:extLst>
                          <a:ext uri="{FF2B5EF4-FFF2-40B4-BE49-F238E27FC236}">
                            <a16:creationId xmlns:a16="http://schemas.microsoft.com/office/drawing/2014/main" id="{11FB0156-0BBE-43F1-ABB5-83E2992765E8}"/>
                          </a:ext>
                        </a:extLst>
                      </p:cNvPr>
                      <p:cNvCxnSpPr>
                        <a:cxnSpLocks/>
                        <a:stCxn id="282" idx="3"/>
                        <a:endCxn id="283" idx="1"/>
                      </p:cNvCxnSpPr>
                      <p:nvPr/>
                    </p:nvCxnSpPr>
                    <p:spPr>
                      <a:xfrm>
                        <a:off x="7771999" y="2781433"/>
                        <a:ext cx="339731" cy="0"/>
                      </a:xfrm>
                      <a:prstGeom prst="straightConnector1">
                        <a:avLst/>
                      </a:prstGeom>
                      <a:ln w="9525">
                        <a:solidFill>
                          <a:schemeClr val="accent1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8" name="Gerade Verbindung mit Pfeil 287">
                        <a:extLst>
                          <a:ext uri="{FF2B5EF4-FFF2-40B4-BE49-F238E27FC236}">
                            <a16:creationId xmlns:a16="http://schemas.microsoft.com/office/drawing/2014/main" id="{421BE1ED-B8D8-4185-9FC0-CECCB4E9B973}"/>
                          </a:ext>
                        </a:extLst>
                      </p:cNvPr>
                      <p:cNvCxnSpPr>
                        <a:cxnSpLocks/>
                        <a:stCxn id="283" idx="3"/>
                        <a:endCxn id="284" idx="1"/>
                      </p:cNvCxnSpPr>
                      <p:nvPr/>
                    </p:nvCxnSpPr>
                    <p:spPr>
                      <a:xfrm flipV="1">
                        <a:off x="9731730" y="2778296"/>
                        <a:ext cx="339731" cy="3137"/>
                      </a:xfrm>
                      <a:prstGeom prst="straightConnector1">
                        <a:avLst/>
                      </a:prstGeom>
                      <a:ln w="9525">
                        <a:solidFill>
                          <a:schemeClr val="accent1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78" name="Rechteck: abgerundete Ecken 277">
                      <a:extLst>
                        <a:ext uri="{FF2B5EF4-FFF2-40B4-BE49-F238E27FC236}">
                          <a16:creationId xmlns:a16="http://schemas.microsoft.com/office/drawing/2014/main" id="{ABF868AD-3784-4B57-BD9C-36A763E4F2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74513" y="402529"/>
                      <a:ext cx="1620000" cy="864000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Simple CNN creation</a:t>
                      </a:r>
                    </a:p>
                  </p:txBody>
                </p:sp>
                <p:cxnSp>
                  <p:nvCxnSpPr>
                    <p:cNvPr id="279" name="Gerade Verbindung mit Pfeil 278">
                      <a:extLst>
                        <a:ext uri="{FF2B5EF4-FFF2-40B4-BE49-F238E27FC236}">
                          <a16:creationId xmlns:a16="http://schemas.microsoft.com/office/drawing/2014/main" id="{B0A0B3A6-FC1A-4B97-9708-F48F1BEC535A}"/>
                        </a:ext>
                      </a:extLst>
                    </p:cNvPr>
                    <p:cNvCxnSpPr>
                      <a:cxnSpLocks/>
                      <a:stCxn id="281" idx="3"/>
                      <a:endCxn id="278" idx="1"/>
                    </p:cNvCxnSpPr>
                    <p:nvPr/>
                  </p:nvCxnSpPr>
                  <p:spPr>
                    <a:xfrm>
                      <a:off x="3834782" y="831551"/>
                      <a:ext cx="339731" cy="2978"/>
                    </a:xfrm>
                    <a:prstGeom prst="straightConnector1">
                      <a:avLst/>
                    </a:prstGeom>
                    <a:ln w="9525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2" name="Rechteck: abgerundete Ecken 261">
                    <a:extLst>
                      <a:ext uri="{FF2B5EF4-FFF2-40B4-BE49-F238E27FC236}">
                        <a16:creationId xmlns:a16="http://schemas.microsoft.com/office/drawing/2014/main" id="{97679190-674A-42EE-8A5A-4D6282410B5F}"/>
                      </a:ext>
                    </a:extLst>
                  </p:cNvPr>
                  <p:cNvSpPr/>
                  <p:nvPr/>
                </p:nvSpPr>
                <p:spPr>
                  <a:xfrm>
                    <a:off x="485775" y="3301012"/>
                    <a:ext cx="1158549" cy="51342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GitHub set up</a:t>
                    </a:r>
                  </a:p>
                </p:txBody>
              </p:sp>
              <p:sp>
                <p:nvSpPr>
                  <p:cNvPr id="264" name="Rechteck: abgerundete Ecken 263">
                    <a:extLst>
                      <a:ext uri="{FF2B5EF4-FFF2-40B4-BE49-F238E27FC236}">
                        <a16:creationId xmlns:a16="http://schemas.microsoft.com/office/drawing/2014/main" id="{9DF83779-8FE3-4265-A9BE-A4557B9E9F3C}"/>
                      </a:ext>
                    </a:extLst>
                  </p:cNvPr>
                  <p:cNvSpPr/>
                  <p:nvPr/>
                </p:nvSpPr>
                <p:spPr>
                  <a:xfrm>
                    <a:off x="1875050" y="3301011"/>
                    <a:ext cx="1158549" cy="51342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Neural network environment</a:t>
                    </a:r>
                  </a:p>
                </p:txBody>
              </p:sp>
              <p:sp>
                <p:nvSpPr>
                  <p:cNvPr id="265" name="Rechteck: abgerundete Ecken 264">
                    <a:extLst>
                      <a:ext uri="{FF2B5EF4-FFF2-40B4-BE49-F238E27FC236}">
                        <a16:creationId xmlns:a16="http://schemas.microsoft.com/office/drawing/2014/main" id="{9639D236-31FF-40F1-BB5E-3EF95613F274}"/>
                      </a:ext>
                    </a:extLst>
                  </p:cNvPr>
                  <p:cNvSpPr/>
                  <p:nvPr/>
                </p:nvSpPr>
                <p:spPr>
                  <a:xfrm>
                    <a:off x="3264325" y="3301010"/>
                    <a:ext cx="1158549" cy="51342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Network training</a:t>
                    </a:r>
                  </a:p>
                </p:txBody>
              </p:sp>
              <p:sp>
                <p:nvSpPr>
                  <p:cNvPr id="266" name="Rechteck: abgerundete Ecken 265">
                    <a:extLst>
                      <a:ext uri="{FF2B5EF4-FFF2-40B4-BE49-F238E27FC236}">
                        <a16:creationId xmlns:a16="http://schemas.microsoft.com/office/drawing/2014/main" id="{863CD95D-BBB1-452D-8B0C-1E9FEE6634EC}"/>
                      </a:ext>
                    </a:extLst>
                  </p:cNvPr>
                  <p:cNvSpPr/>
                  <p:nvPr/>
                </p:nvSpPr>
                <p:spPr>
                  <a:xfrm>
                    <a:off x="4653600" y="3301009"/>
                    <a:ext cx="1158549" cy="51342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Saving</a:t>
                    </a:r>
                  </a:p>
                </p:txBody>
              </p:sp>
              <p:sp>
                <p:nvSpPr>
                  <p:cNvPr id="267" name="Rechteck: abgerundete Ecken 266">
                    <a:extLst>
                      <a:ext uri="{FF2B5EF4-FFF2-40B4-BE49-F238E27FC236}">
                        <a16:creationId xmlns:a16="http://schemas.microsoft.com/office/drawing/2014/main" id="{23D912BE-5DA3-4CCA-94D1-A5AA53A08F54}"/>
                      </a:ext>
                    </a:extLst>
                  </p:cNvPr>
                  <p:cNvSpPr/>
                  <p:nvPr/>
                </p:nvSpPr>
                <p:spPr>
                  <a:xfrm>
                    <a:off x="6042873" y="3301008"/>
                    <a:ext cx="1158549" cy="51342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Save data in GitHub repository</a:t>
                    </a:r>
                  </a:p>
                </p:txBody>
              </p:sp>
              <p:sp>
                <p:nvSpPr>
                  <p:cNvPr id="271" name="Rechteck: abgerundete Ecken 270">
                    <a:extLst>
                      <a:ext uri="{FF2B5EF4-FFF2-40B4-BE49-F238E27FC236}">
                        <a16:creationId xmlns:a16="http://schemas.microsoft.com/office/drawing/2014/main" id="{89AA2313-97EB-41F1-9A7D-4EFBCBF1D4DE}"/>
                      </a:ext>
                    </a:extLst>
                  </p:cNvPr>
                  <p:cNvSpPr/>
                  <p:nvPr/>
                </p:nvSpPr>
                <p:spPr>
                  <a:xfrm>
                    <a:off x="7432145" y="3301008"/>
                    <a:ext cx="1158549" cy="51342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Work with CSV data set</a:t>
                    </a:r>
                  </a:p>
                </p:txBody>
              </p:sp>
              <p:sp>
                <p:nvSpPr>
                  <p:cNvPr id="272" name="Rechteck: abgerundete Ecken 271">
                    <a:extLst>
                      <a:ext uri="{FF2B5EF4-FFF2-40B4-BE49-F238E27FC236}">
                        <a16:creationId xmlns:a16="http://schemas.microsoft.com/office/drawing/2014/main" id="{6A1B8C31-076C-4B4B-BEC6-3044A4A444C5}"/>
                      </a:ext>
                    </a:extLst>
                  </p:cNvPr>
                  <p:cNvSpPr/>
                  <p:nvPr/>
                </p:nvSpPr>
                <p:spPr>
                  <a:xfrm>
                    <a:off x="8821417" y="3301008"/>
                    <a:ext cx="1158549" cy="51342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TFRecord</a:t>
                    </a:r>
                  </a:p>
                </p:txBody>
              </p:sp>
            </p:grpSp>
            <p:cxnSp>
              <p:nvCxnSpPr>
                <p:cNvPr id="69" name="Gerade Verbindung mit Pfeil 68">
                  <a:extLst>
                    <a:ext uri="{FF2B5EF4-FFF2-40B4-BE49-F238E27FC236}">
                      <a16:creationId xmlns:a16="http://schemas.microsoft.com/office/drawing/2014/main" id="{9DB056CE-52E2-496A-A2A9-BF275355C10D}"/>
                    </a:ext>
                  </a:extLst>
                </p:cNvPr>
                <p:cNvCxnSpPr>
                  <a:cxnSpLocks/>
                  <a:stCxn id="262" idx="3"/>
                  <a:endCxn id="264" idx="1"/>
                </p:cNvCxnSpPr>
                <p:nvPr/>
              </p:nvCxnSpPr>
              <p:spPr>
                <a:xfrm flipV="1">
                  <a:off x="1660718" y="2242333"/>
                  <a:ext cx="230726" cy="1"/>
                </a:xfrm>
                <a:prstGeom prst="straightConnector1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Gerade Verbindung mit Pfeil 71">
                  <a:extLst>
                    <a:ext uri="{FF2B5EF4-FFF2-40B4-BE49-F238E27FC236}">
                      <a16:creationId xmlns:a16="http://schemas.microsoft.com/office/drawing/2014/main" id="{C177E512-E095-4F51-AD25-BB2FE270FAAD}"/>
                    </a:ext>
                  </a:extLst>
                </p:cNvPr>
                <p:cNvCxnSpPr>
                  <a:cxnSpLocks/>
                  <a:stCxn id="264" idx="3"/>
                  <a:endCxn id="265" idx="1"/>
                </p:cNvCxnSpPr>
                <p:nvPr/>
              </p:nvCxnSpPr>
              <p:spPr>
                <a:xfrm flipV="1">
                  <a:off x="3049993" y="2242332"/>
                  <a:ext cx="230726" cy="1"/>
                </a:xfrm>
                <a:prstGeom prst="straightConnector1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Gerade Verbindung mit Pfeil 74">
                  <a:extLst>
                    <a:ext uri="{FF2B5EF4-FFF2-40B4-BE49-F238E27FC236}">
                      <a16:creationId xmlns:a16="http://schemas.microsoft.com/office/drawing/2014/main" id="{B381B251-7E8F-4B30-A8DB-CEDB21779F3F}"/>
                    </a:ext>
                  </a:extLst>
                </p:cNvPr>
                <p:cNvCxnSpPr>
                  <a:cxnSpLocks/>
                  <a:stCxn id="265" idx="3"/>
                  <a:endCxn id="266" idx="1"/>
                </p:cNvCxnSpPr>
                <p:nvPr/>
              </p:nvCxnSpPr>
              <p:spPr>
                <a:xfrm flipV="1">
                  <a:off x="4439268" y="2242331"/>
                  <a:ext cx="230726" cy="1"/>
                </a:xfrm>
                <a:prstGeom prst="straightConnector1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Gerade Verbindung mit Pfeil 77">
                  <a:extLst>
                    <a:ext uri="{FF2B5EF4-FFF2-40B4-BE49-F238E27FC236}">
                      <a16:creationId xmlns:a16="http://schemas.microsoft.com/office/drawing/2014/main" id="{175850C9-EC40-4562-B8AB-80A17E70E87F}"/>
                    </a:ext>
                  </a:extLst>
                </p:cNvPr>
                <p:cNvCxnSpPr>
                  <a:cxnSpLocks/>
                  <a:stCxn id="266" idx="3"/>
                  <a:endCxn id="267" idx="1"/>
                </p:cNvCxnSpPr>
                <p:nvPr/>
              </p:nvCxnSpPr>
              <p:spPr>
                <a:xfrm flipV="1">
                  <a:off x="5828543" y="2242330"/>
                  <a:ext cx="230724" cy="1"/>
                </a:xfrm>
                <a:prstGeom prst="straightConnector1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Gerade Verbindung mit Pfeil 80">
                  <a:extLst>
                    <a:ext uri="{FF2B5EF4-FFF2-40B4-BE49-F238E27FC236}">
                      <a16:creationId xmlns:a16="http://schemas.microsoft.com/office/drawing/2014/main" id="{22981BF5-D2CC-4BA8-B1C3-A4D4B6454F52}"/>
                    </a:ext>
                  </a:extLst>
                </p:cNvPr>
                <p:cNvCxnSpPr>
                  <a:cxnSpLocks/>
                  <a:stCxn id="267" idx="3"/>
                  <a:endCxn id="271" idx="1"/>
                </p:cNvCxnSpPr>
                <p:nvPr/>
              </p:nvCxnSpPr>
              <p:spPr>
                <a:xfrm>
                  <a:off x="7217816" y="2242330"/>
                  <a:ext cx="230723" cy="0"/>
                </a:xfrm>
                <a:prstGeom prst="straightConnector1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Gerade Verbindung mit Pfeil 83">
                  <a:extLst>
                    <a:ext uri="{FF2B5EF4-FFF2-40B4-BE49-F238E27FC236}">
                      <a16:creationId xmlns:a16="http://schemas.microsoft.com/office/drawing/2014/main" id="{F5B3009C-2A73-4359-9961-B95747683803}"/>
                    </a:ext>
                  </a:extLst>
                </p:cNvPr>
                <p:cNvCxnSpPr>
                  <a:cxnSpLocks/>
                  <a:stCxn id="271" idx="3"/>
                  <a:endCxn id="272" idx="1"/>
                </p:cNvCxnSpPr>
                <p:nvPr/>
              </p:nvCxnSpPr>
              <p:spPr>
                <a:xfrm>
                  <a:off x="8607088" y="2242330"/>
                  <a:ext cx="230723" cy="0"/>
                </a:xfrm>
                <a:prstGeom prst="straightConnector1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2" name="Verbinder: gewinkelt 131">
                <a:extLst>
                  <a:ext uri="{FF2B5EF4-FFF2-40B4-BE49-F238E27FC236}">
                    <a16:creationId xmlns:a16="http://schemas.microsoft.com/office/drawing/2014/main" id="{E1F71401-5D5E-442C-B763-5B3A3EE7CD6A}"/>
                  </a:ext>
                </a:extLst>
              </p:cNvPr>
              <p:cNvCxnSpPr>
                <a:cxnSpLocks/>
                <a:stCxn id="281" idx="2"/>
                <a:endCxn id="262" idx="0"/>
              </p:cNvCxnSpPr>
              <p:nvPr/>
            </p:nvCxnSpPr>
            <p:spPr>
              <a:xfrm rot="5400000">
                <a:off x="1735778" y="680222"/>
                <a:ext cx="651065" cy="1959731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13244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feld 46">
            <a:extLst>
              <a:ext uri="{FF2B5EF4-FFF2-40B4-BE49-F238E27FC236}">
                <a16:creationId xmlns:a16="http://schemas.microsoft.com/office/drawing/2014/main" id="{C8E539A2-1A49-4A71-AF5B-2E783FA5F0C5}"/>
              </a:ext>
            </a:extLst>
          </p:cNvPr>
          <p:cNvSpPr txBox="1"/>
          <p:nvPr/>
        </p:nvSpPr>
        <p:spPr>
          <a:xfrm>
            <a:off x="0" y="-22594"/>
            <a:ext cx="170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Practice content</a:t>
            </a:r>
            <a:endParaRPr lang="de-DE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481F563-F1FD-4FFF-B59A-EE872BB10F27}"/>
              </a:ext>
            </a:extLst>
          </p:cNvPr>
          <p:cNvGrpSpPr/>
          <p:nvPr/>
        </p:nvGrpSpPr>
        <p:grpSpPr>
          <a:xfrm>
            <a:off x="271444" y="470555"/>
            <a:ext cx="11418655" cy="5109048"/>
            <a:chOff x="271444" y="470555"/>
            <a:chExt cx="11418655" cy="5109048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39C51CB5-B690-4AA7-8AB6-A2D3ADDD15FA}"/>
                </a:ext>
              </a:extLst>
            </p:cNvPr>
            <p:cNvGrpSpPr/>
            <p:nvPr/>
          </p:nvGrpSpPr>
          <p:grpSpPr>
            <a:xfrm>
              <a:off x="271444" y="470555"/>
              <a:ext cx="11418655" cy="2028492"/>
              <a:chOff x="271444" y="470555"/>
              <a:chExt cx="11418655" cy="2028492"/>
            </a:xfrm>
          </p:grpSpPr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E5ABEB6C-A263-4F2B-AD43-63DE3311204E}"/>
                  </a:ext>
                </a:extLst>
              </p:cNvPr>
              <p:cNvGrpSpPr/>
              <p:nvPr/>
            </p:nvGrpSpPr>
            <p:grpSpPr>
              <a:xfrm>
                <a:off x="271444" y="470555"/>
                <a:ext cx="11418655" cy="2028492"/>
                <a:chOff x="271444" y="470555"/>
                <a:chExt cx="11418655" cy="2028492"/>
              </a:xfrm>
            </p:grpSpPr>
            <p:grpSp>
              <p:nvGrpSpPr>
                <p:cNvPr id="259" name="Gruppieren 258">
                  <a:extLst>
                    <a:ext uri="{FF2B5EF4-FFF2-40B4-BE49-F238E27FC236}">
                      <a16:creationId xmlns:a16="http://schemas.microsoft.com/office/drawing/2014/main" id="{10C869A2-92C7-4455-95EF-7CDA2A037F0E}"/>
                    </a:ext>
                  </a:extLst>
                </p:cNvPr>
                <p:cNvGrpSpPr/>
                <p:nvPr/>
              </p:nvGrpSpPr>
              <p:grpSpPr>
                <a:xfrm>
                  <a:off x="271444" y="470555"/>
                  <a:ext cx="11418655" cy="2028492"/>
                  <a:chOff x="255050" y="1785947"/>
                  <a:chExt cx="11418655" cy="2028492"/>
                </a:xfrm>
              </p:grpSpPr>
              <p:grpSp>
                <p:nvGrpSpPr>
                  <p:cNvPr id="260" name="Gruppieren 259">
                    <a:extLst>
                      <a:ext uri="{FF2B5EF4-FFF2-40B4-BE49-F238E27FC236}">
                        <a16:creationId xmlns:a16="http://schemas.microsoft.com/office/drawing/2014/main" id="{450F3BEA-31EF-4247-8568-76E039182458}"/>
                      </a:ext>
                    </a:extLst>
                  </p:cNvPr>
                  <p:cNvGrpSpPr/>
                  <p:nvPr/>
                </p:nvGrpSpPr>
                <p:grpSpPr>
                  <a:xfrm>
                    <a:off x="255050" y="1785947"/>
                    <a:ext cx="11418655" cy="867137"/>
                    <a:chOff x="255051" y="399551"/>
                    <a:chExt cx="11418655" cy="867137"/>
                  </a:xfrm>
                </p:grpSpPr>
                <p:grpSp>
                  <p:nvGrpSpPr>
                    <p:cNvPr id="277" name="Gruppieren 276">
                      <a:extLst>
                        <a:ext uri="{FF2B5EF4-FFF2-40B4-BE49-F238E27FC236}">
                          <a16:creationId xmlns:a16="http://schemas.microsoft.com/office/drawing/2014/main" id="{BEDA8946-8583-411C-B135-1324191F69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5051" y="399551"/>
                      <a:ext cx="11418655" cy="867137"/>
                      <a:chOff x="272806" y="2346296"/>
                      <a:chExt cx="11418655" cy="867137"/>
                    </a:xfrm>
                  </p:grpSpPr>
                  <p:sp>
                    <p:nvSpPr>
                      <p:cNvPr id="280" name="Rechteck: abgerundete Ecken 279">
                        <a:extLst>
                          <a:ext uri="{FF2B5EF4-FFF2-40B4-BE49-F238E27FC236}">
                            <a16:creationId xmlns:a16="http://schemas.microsoft.com/office/drawing/2014/main" id="{586A1554-2455-4654-B0AF-F06534E236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2806" y="2346296"/>
                        <a:ext cx="1620000" cy="864000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Software set up</a:t>
                        </a:r>
                      </a:p>
                    </p:txBody>
                  </p:sp>
                  <p:sp>
                    <p:nvSpPr>
                      <p:cNvPr id="281" name="Rechteck: abgerundete Ecken 280">
                        <a:extLst>
                          <a:ext uri="{FF2B5EF4-FFF2-40B4-BE49-F238E27FC236}">
                            <a16:creationId xmlns:a16="http://schemas.microsoft.com/office/drawing/2014/main" id="{D0904C3A-608D-4536-8FFD-A6838A74ED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32537" y="2346296"/>
                        <a:ext cx="1620000" cy="864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Simple neural network creation</a:t>
                        </a:r>
                      </a:p>
                    </p:txBody>
                  </p:sp>
                  <p:sp>
                    <p:nvSpPr>
                      <p:cNvPr id="282" name="Rechteck: abgerundete Ecken 281">
                        <a:extLst>
                          <a:ext uri="{FF2B5EF4-FFF2-40B4-BE49-F238E27FC236}">
                            <a16:creationId xmlns:a16="http://schemas.microsoft.com/office/drawing/2014/main" id="{1FC3FC49-75E7-4D96-8188-74FBD4F758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51999" y="2349433"/>
                        <a:ext cx="1620000" cy="864000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Truck project</a:t>
                        </a:r>
                      </a:p>
                    </p:txBody>
                  </p:sp>
                  <p:sp>
                    <p:nvSpPr>
                      <p:cNvPr id="283" name="Rechteck: abgerundete Ecken 282">
                        <a:extLst>
                          <a:ext uri="{FF2B5EF4-FFF2-40B4-BE49-F238E27FC236}">
                            <a16:creationId xmlns:a16="http://schemas.microsoft.com/office/drawing/2014/main" id="{FBDBC216-5AC7-41E5-B198-17E9BE8518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11730" y="2349433"/>
                        <a:ext cx="1620000" cy="864000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Data set creation</a:t>
                        </a:r>
                      </a:p>
                    </p:txBody>
                  </p:sp>
                  <p:sp>
                    <p:nvSpPr>
                      <p:cNvPr id="284" name="Rechteck: abgerundete Ecken 283">
                        <a:extLst>
                          <a:ext uri="{FF2B5EF4-FFF2-40B4-BE49-F238E27FC236}">
                            <a16:creationId xmlns:a16="http://schemas.microsoft.com/office/drawing/2014/main" id="{D0CB82BF-DBC5-48E3-BA13-1F9F7C5833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71461" y="2346296"/>
                        <a:ext cx="1620000" cy="864000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CNN for traffic light detection</a:t>
                        </a:r>
                      </a:p>
                    </p:txBody>
                  </p:sp>
                  <p:cxnSp>
                    <p:nvCxnSpPr>
                      <p:cNvPr id="285" name="Gerade Verbindung mit Pfeil 284">
                        <a:extLst>
                          <a:ext uri="{FF2B5EF4-FFF2-40B4-BE49-F238E27FC236}">
                            <a16:creationId xmlns:a16="http://schemas.microsoft.com/office/drawing/2014/main" id="{C0BA3E34-0974-4AC2-9A40-724E23ECB24D}"/>
                          </a:ext>
                        </a:extLst>
                      </p:cNvPr>
                      <p:cNvCxnSpPr>
                        <a:cxnSpLocks/>
                        <a:stCxn id="280" idx="3"/>
                        <a:endCxn id="281" idx="1"/>
                      </p:cNvCxnSpPr>
                      <p:nvPr/>
                    </p:nvCxnSpPr>
                    <p:spPr>
                      <a:xfrm>
                        <a:off x="1892806" y="2778296"/>
                        <a:ext cx="339731" cy="0"/>
                      </a:xfrm>
                      <a:prstGeom prst="straightConnector1">
                        <a:avLst/>
                      </a:prstGeom>
                      <a:ln w="9525">
                        <a:solidFill>
                          <a:schemeClr val="accent1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6" name="Gerade Verbindung mit Pfeil 285">
                        <a:extLst>
                          <a:ext uri="{FF2B5EF4-FFF2-40B4-BE49-F238E27FC236}">
                            <a16:creationId xmlns:a16="http://schemas.microsoft.com/office/drawing/2014/main" id="{E23DE917-5145-4C6B-B4B5-72E0D7C422F0}"/>
                          </a:ext>
                        </a:extLst>
                      </p:cNvPr>
                      <p:cNvCxnSpPr>
                        <a:cxnSpLocks/>
                        <a:stCxn id="278" idx="3"/>
                        <a:endCxn id="282" idx="1"/>
                      </p:cNvCxnSpPr>
                      <p:nvPr/>
                    </p:nvCxnSpPr>
                    <p:spPr>
                      <a:xfrm>
                        <a:off x="5812268" y="2781274"/>
                        <a:ext cx="339731" cy="159"/>
                      </a:xfrm>
                      <a:prstGeom prst="straightConnector1">
                        <a:avLst/>
                      </a:prstGeom>
                      <a:ln w="9525">
                        <a:solidFill>
                          <a:schemeClr val="accent1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7" name="Gerade Verbindung mit Pfeil 286">
                        <a:extLst>
                          <a:ext uri="{FF2B5EF4-FFF2-40B4-BE49-F238E27FC236}">
                            <a16:creationId xmlns:a16="http://schemas.microsoft.com/office/drawing/2014/main" id="{11FB0156-0BBE-43F1-ABB5-83E2992765E8}"/>
                          </a:ext>
                        </a:extLst>
                      </p:cNvPr>
                      <p:cNvCxnSpPr>
                        <a:cxnSpLocks/>
                        <a:stCxn id="282" idx="3"/>
                        <a:endCxn id="283" idx="1"/>
                      </p:cNvCxnSpPr>
                      <p:nvPr/>
                    </p:nvCxnSpPr>
                    <p:spPr>
                      <a:xfrm>
                        <a:off x="7771999" y="2781433"/>
                        <a:ext cx="339731" cy="0"/>
                      </a:xfrm>
                      <a:prstGeom prst="straightConnector1">
                        <a:avLst/>
                      </a:prstGeom>
                      <a:ln w="9525">
                        <a:solidFill>
                          <a:schemeClr val="accent1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8" name="Gerade Verbindung mit Pfeil 287">
                        <a:extLst>
                          <a:ext uri="{FF2B5EF4-FFF2-40B4-BE49-F238E27FC236}">
                            <a16:creationId xmlns:a16="http://schemas.microsoft.com/office/drawing/2014/main" id="{421BE1ED-B8D8-4185-9FC0-CECCB4E9B973}"/>
                          </a:ext>
                        </a:extLst>
                      </p:cNvPr>
                      <p:cNvCxnSpPr>
                        <a:cxnSpLocks/>
                        <a:stCxn id="283" idx="3"/>
                        <a:endCxn id="284" idx="1"/>
                      </p:cNvCxnSpPr>
                      <p:nvPr/>
                    </p:nvCxnSpPr>
                    <p:spPr>
                      <a:xfrm flipV="1">
                        <a:off x="9731730" y="2778296"/>
                        <a:ext cx="339731" cy="3137"/>
                      </a:xfrm>
                      <a:prstGeom prst="straightConnector1">
                        <a:avLst/>
                      </a:prstGeom>
                      <a:ln w="9525">
                        <a:solidFill>
                          <a:schemeClr val="accent1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78" name="Rechteck: abgerundete Ecken 277">
                      <a:extLst>
                        <a:ext uri="{FF2B5EF4-FFF2-40B4-BE49-F238E27FC236}">
                          <a16:creationId xmlns:a16="http://schemas.microsoft.com/office/drawing/2014/main" id="{ABF868AD-3784-4B57-BD9C-36A763E4F2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74513" y="402529"/>
                      <a:ext cx="1620000" cy="864000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Simple CNN creation</a:t>
                      </a:r>
                    </a:p>
                  </p:txBody>
                </p:sp>
                <p:cxnSp>
                  <p:nvCxnSpPr>
                    <p:cNvPr id="279" name="Gerade Verbindung mit Pfeil 278">
                      <a:extLst>
                        <a:ext uri="{FF2B5EF4-FFF2-40B4-BE49-F238E27FC236}">
                          <a16:creationId xmlns:a16="http://schemas.microsoft.com/office/drawing/2014/main" id="{B0A0B3A6-FC1A-4B97-9708-F48F1BEC535A}"/>
                        </a:ext>
                      </a:extLst>
                    </p:cNvPr>
                    <p:cNvCxnSpPr>
                      <a:cxnSpLocks/>
                      <a:stCxn id="281" idx="3"/>
                      <a:endCxn id="278" idx="1"/>
                    </p:cNvCxnSpPr>
                    <p:nvPr/>
                  </p:nvCxnSpPr>
                  <p:spPr>
                    <a:xfrm>
                      <a:off x="3834782" y="831551"/>
                      <a:ext cx="339731" cy="2978"/>
                    </a:xfrm>
                    <a:prstGeom prst="straightConnector1">
                      <a:avLst/>
                    </a:prstGeom>
                    <a:ln w="9525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2" name="Rechteck: abgerundete Ecken 261">
                    <a:extLst>
                      <a:ext uri="{FF2B5EF4-FFF2-40B4-BE49-F238E27FC236}">
                        <a16:creationId xmlns:a16="http://schemas.microsoft.com/office/drawing/2014/main" id="{97679190-674A-42EE-8A5A-4D6282410B5F}"/>
                      </a:ext>
                    </a:extLst>
                  </p:cNvPr>
                  <p:cNvSpPr/>
                  <p:nvPr/>
                </p:nvSpPr>
                <p:spPr>
                  <a:xfrm>
                    <a:off x="485775" y="3301012"/>
                    <a:ext cx="1158549" cy="51342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GitHub set up</a:t>
                    </a:r>
                  </a:p>
                </p:txBody>
              </p:sp>
              <p:sp>
                <p:nvSpPr>
                  <p:cNvPr id="264" name="Rechteck: abgerundete Ecken 263">
                    <a:extLst>
                      <a:ext uri="{FF2B5EF4-FFF2-40B4-BE49-F238E27FC236}">
                        <a16:creationId xmlns:a16="http://schemas.microsoft.com/office/drawing/2014/main" id="{9DF83779-8FE3-4265-A9BE-A4557B9E9F3C}"/>
                      </a:ext>
                    </a:extLst>
                  </p:cNvPr>
                  <p:cNvSpPr/>
                  <p:nvPr/>
                </p:nvSpPr>
                <p:spPr>
                  <a:xfrm>
                    <a:off x="1875050" y="3301011"/>
                    <a:ext cx="1158549" cy="51342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Neural network environment</a:t>
                    </a:r>
                  </a:p>
                </p:txBody>
              </p:sp>
              <p:sp>
                <p:nvSpPr>
                  <p:cNvPr id="265" name="Rechteck: abgerundete Ecken 264">
                    <a:extLst>
                      <a:ext uri="{FF2B5EF4-FFF2-40B4-BE49-F238E27FC236}">
                        <a16:creationId xmlns:a16="http://schemas.microsoft.com/office/drawing/2014/main" id="{9639D236-31FF-40F1-BB5E-3EF95613F274}"/>
                      </a:ext>
                    </a:extLst>
                  </p:cNvPr>
                  <p:cNvSpPr/>
                  <p:nvPr/>
                </p:nvSpPr>
                <p:spPr>
                  <a:xfrm>
                    <a:off x="3264325" y="3301010"/>
                    <a:ext cx="1158549" cy="51342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Network training</a:t>
                    </a:r>
                  </a:p>
                </p:txBody>
              </p:sp>
              <p:sp>
                <p:nvSpPr>
                  <p:cNvPr id="266" name="Rechteck: abgerundete Ecken 265">
                    <a:extLst>
                      <a:ext uri="{FF2B5EF4-FFF2-40B4-BE49-F238E27FC236}">
                        <a16:creationId xmlns:a16="http://schemas.microsoft.com/office/drawing/2014/main" id="{863CD95D-BBB1-452D-8B0C-1E9FEE6634EC}"/>
                      </a:ext>
                    </a:extLst>
                  </p:cNvPr>
                  <p:cNvSpPr/>
                  <p:nvPr/>
                </p:nvSpPr>
                <p:spPr>
                  <a:xfrm>
                    <a:off x="4653600" y="3301009"/>
                    <a:ext cx="1158549" cy="51342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Saving</a:t>
                    </a:r>
                  </a:p>
                </p:txBody>
              </p:sp>
              <p:sp>
                <p:nvSpPr>
                  <p:cNvPr id="267" name="Rechteck: abgerundete Ecken 266">
                    <a:extLst>
                      <a:ext uri="{FF2B5EF4-FFF2-40B4-BE49-F238E27FC236}">
                        <a16:creationId xmlns:a16="http://schemas.microsoft.com/office/drawing/2014/main" id="{23D912BE-5DA3-4CCA-94D1-A5AA53A08F54}"/>
                      </a:ext>
                    </a:extLst>
                  </p:cNvPr>
                  <p:cNvSpPr/>
                  <p:nvPr/>
                </p:nvSpPr>
                <p:spPr>
                  <a:xfrm>
                    <a:off x="6042873" y="3301008"/>
                    <a:ext cx="1158549" cy="51342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Save data in GitHub repository</a:t>
                    </a:r>
                  </a:p>
                </p:txBody>
              </p:sp>
              <p:sp>
                <p:nvSpPr>
                  <p:cNvPr id="271" name="Rechteck: abgerundete Ecken 270">
                    <a:extLst>
                      <a:ext uri="{FF2B5EF4-FFF2-40B4-BE49-F238E27FC236}">
                        <a16:creationId xmlns:a16="http://schemas.microsoft.com/office/drawing/2014/main" id="{89AA2313-97EB-41F1-9A7D-4EFBCBF1D4DE}"/>
                      </a:ext>
                    </a:extLst>
                  </p:cNvPr>
                  <p:cNvSpPr/>
                  <p:nvPr/>
                </p:nvSpPr>
                <p:spPr>
                  <a:xfrm>
                    <a:off x="7432145" y="3301008"/>
                    <a:ext cx="1158549" cy="51342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Work with CSV data set</a:t>
                    </a:r>
                  </a:p>
                </p:txBody>
              </p:sp>
              <p:sp>
                <p:nvSpPr>
                  <p:cNvPr id="272" name="Rechteck: abgerundete Ecken 271">
                    <a:extLst>
                      <a:ext uri="{FF2B5EF4-FFF2-40B4-BE49-F238E27FC236}">
                        <a16:creationId xmlns:a16="http://schemas.microsoft.com/office/drawing/2014/main" id="{6A1B8C31-076C-4B4B-BEC6-3044A4A444C5}"/>
                      </a:ext>
                    </a:extLst>
                  </p:cNvPr>
                  <p:cNvSpPr/>
                  <p:nvPr/>
                </p:nvSpPr>
                <p:spPr>
                  <a:xfrm>
                    <a:off x="8821417" y="3301008"/>
                    <a:ext cx="1158549" cy="51342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TFRecord</a:t>
                    </a:r>
                  </a:p>
                </p:txBody>
              </p:sp>
            </p:grpSp>
            <p:cxnSp>
              <p:nvCxnSpPr>
                <p:cNvPr id="69" name="Gerade Verbindung mit Pfeil 68">
                  <a:extLst>
                    <a:ext uri="{FF2B5EF4-FFF2-40B4-BE49-F238E27FC236}">
                      <a16:creationId xmlns:a16="http://schemas.microsoft.com/office/drawing/2014/main" id="{9DB056CE-52E2-496A-A2A9-BF275355C10D}"/>
                    </a:ext>
                  </a:extLst>
                </p:cNvPr>
                <p:cNvCxnSpPr>
                  <a:cxnSpLocks/>
                  <a:stCxn id="262" idx="3"/>
                  <a:endCxn id="264" idx="1"/>
                </p:cNvCxnSpPr>
                <p:nvPr/>
              </p:nvCxnSpPr>
              <p:spPr>
                <a:xfrm flipV="1">
                  <a:off x="1660718" y="2242333"/>
                  <a:ext cx="230726" cy="1"/>
                </a:xfrm>
                <a:prstGeom prst="straightConnector1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Gerade Verbindung mit Pfeil 71">
                  <a:extLst>
                    <a:ext uri="{FF2B5EF4-FFF2-40B4-BE49-F238E27FC236}">
                      <a16:creationId xmlns:a16="http://schemas.microsoft.com/office/drawing/2014/main" id="{C177E512-E095-4F51-AD25-BB2FE270FAAD}"/>
                    </a:ext>
                  </a:extLst>
                </p:cNvPr>
                <p:cNvCxnSpPr>
                  <a:cxnSpLocks/>
                  <a:stCxn id="264" idx="3"/>
                  <a:endCxn id="265" idx="1"/>
                </p:cNvCxnSpPr>
                <p:nvPr/>
              </p:nvCxnSpPr>
              <p:spPr>
                <a:xfrm flipV="1">
                  <a:off x="3049993" y="2242332"/>
                  <a:ext cx="230726" cy="1"/>
                </a:xfrm>
                <a:prstGeom prst="straightConnector1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Gerade Verbindung mit Pfeil 74">
                  <a:extLst>
                    <a:ext uri="{FF2B5EF4-FFF2-40B4-BE49-F238E27FC236}">
                      <a16:creationId xmlns:a16="http://schemas.microsoft.com/office/drawing/2014/main" id="{B381B251-7E8F-4B30-A8DB-CEDB21779F3F}"/>
                    </a:ext>
                  </a:extLst>
                </p:cNvPr>
                <p:cNvCxnSpPr>
                  <a:cxnSpLocks/>
                  <a:stCxn id="265" idx="3"/>
                  <a:endCxn id="266" idx="1"/>
                </p:cNvCxnSpPr>
                <p:nvPr/>
              </p:nvCxnSpPr>
              <p:spPr>
                <a:xfrm flipV="1">
                  <a:off x="4439268" y="2242331"/>
                  <a:ext cx="230726" cy="1"/>
                </a:xfrm>
                <a:prstGeom prst="straightConnector1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Gerade Verbindung mit Pfeil 77">
                  <a:extLst>
                    <a:ext uri="{FF2B5EF4-FFF2-40B4-BE49-F238E27FC236}">
                      <a16:creationId xmlns:a16="http://schemas.microsoft.com/office/drawing/2014/main" id="{175850C9-EC40-4562-B8AB-80A17E70E87F}"/>
                    </a:ext>
                  </a:extLst>
                </p:cNvPr>
                <p:cNvCxnSpPr>
                  <a:cxnSpLocks/>
                  <a:stCxn id="266" idx="3"/>
                  <a:endCxn id="267" idx="1"/>
                </p:cNvCxnSpPr>
                <p:nvPr/>
              </p:nvCxnSpPr>
              <p:spPr>
                <a:xfrm flipV="1">
                  <a:off x="5828543" y="2242330"/>
                  <a:ext cx="230724" cy="1"/>
                </a:xfrm>
                <a:prstGeom prst="straightConnector1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Gerade Verbindung mit Pfeil 80">
                  <a:extLst>
                    <a:ext uri="{FF2B5EF4-FFF2-40B4-BE49-F238E27FC236}">
                      <a16:creationId xmlns:a16="http://schemas.microsoft.com/office/drawing/2014/main" id="{22981BF5-D2CC-4BA8-B1C3-A4D4B6454F52}"/>
                    </a:ext>
                  </a:extLst>
                </p:cNvPr>
                <p:cNvCxnSpPr>
                  <a:cxnSpLocks/>
                  <a:stCxn id="267" idx="3"/>
                  <a:endCxn id="271" idx="1"/>
                </p:cNvCxnSpPr>
                <p:nvPr/>
              </p:nvCxnSpPr>
              <p:spPr>
                <a:xfrm>
                  <a:off x="7217816" y="2242330"/>
                  <a:ext cx="230723" cy="0"/>
                </a:xfrm>
                <a:prstGeom prst="straightConnector1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Gerade Verbindung mit Pfeil 83">
                  <a:extLst>
                    <a:ext uri="{FF2B5EF4-FFF2-40B4-BE49-F238E27FC236}">
                      <a16:creationId xmlns:a16="http://schemas.microsoft.com/office/drawing/2014/main" id="{F5B3009C-2A73-4359-9961-B95747683803}"/>
                    </a:ext>
                  </a:extLst>
                </p:cNvPr>
                <p:cNvCxnSpPr>
                  <a:cxnSpLocks/>
                  <a:stCxn id="271" idx="3"/>
                  <a:endCxn id="272" idx="1"/>
                </p:cNvCxnSpPr>
                <p:nvPr/>
              </p:nvCxnSpPr>
              <p:spPr>
                <a:xfrm>
                  <a:off x="8607088" y="2242330"/>
                  <a:ext cx="230723" cy="0"/>
                </a:xfrm>
                <a:prstGeom prst="straightConnector1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2" name="Verbinder: gewinkelt 131">
                <a:extLst>
                  <a:ext uri="{FF2B5EF4-FFF2-40B4-BE49-F238E27FC236}">
                    <a16:creationId xmlns:a16="http://schemas.microsoft.com/office/drawing/2014/main" id="{E1F71401-5D5E-442C-B763-5B3A3EE7CD6A}"/>
                  </a:ext>
                </a:extLst>
              </p:cNvPr>
              <p:cNvCxnSpPr>
                <a:cxnSpLocks/>
                <a:stCxn id="281" idx="2"/>
                <a:endCxn id="262" idx="0"/>
              </p:cNvCxnSpPr>
              <p:nvPr/>
            </p:nvCxnSpPr>
            <p:spPr>
              <a:xfrm rot="5400000">
                <a:off x="1735778" y="680222"/>
                <a:ext cx="651065" cy="1959731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C199708A-5A84-45F5-9924-5C91A351F8D3}"/>
                </a:ext>
              </a:extLst>
            </p:cNvPr>
            <p:cNvSpPr/>
            <p:nvPr/>
          </p:nvSpPr>
          <p:spPr>
            <a:xfrm>
              <a:off x="3280719" y="2755759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Pre-process data set</a:t>
              </a:r>
            </a:p>
          </p:txBody>
        </p: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D6DB4CDA-9371-428E-9DE4-6C0304DD42EF}"/>
                </a:ext>
              </a:extLst>
            </p:cNvPr>
            <p:cNvCxnSpPr>
              <a:cxnSpLocks/>
              <a:stCxn id="265" idx="2"/>
              <a:endCxn id="41" idx="0"/>
            </p:cNvCxnSpPr>
            <p:nvPr/>
          </p:nvCxnSpPr>
          <p:spPr>
            <a:xfrm>
              <a:off x="3859994" y="2499045"/>
              <a:ext cx="0" cy="256714"/>
            </a:xfrm>
            <a:prstGeom prst="straightConnector1">
              <a:avLst/>
            </a:prstGeom>
            <a:ln w="95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A4A8B0EE-D668-4738-9209-DEE0C5B96E2C}"/>
                </a:ext>
              </a:extLst>
            </p:cNvPr>
            <p:cNvCxnSpPr>
              <a:cxnSpLocks/>
              <a:stCxn id="41" idx="2"/>
              <a:endCxn id="48" idx="0"/>
            </p:cNvCxnSpPr>
            <p:nvPr/>
          </p:nvCxnSpPr>
          <p:spPr>
            <a:xfrm>
              <a:off x="3859994" y="3269186"/>
              <a:ext cx="0" cy="256712"/>
            </a:xfrm>
            <a:prstGeom prst="straightConnector1">
              <a:avLst/>
            </a:prstGeom>
            <a:ln w="95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FAB6CD36-D43B-4C7D-B871-1C7FCDC62C55}"/>
                </a:ext>
              </a:extLst>
            </p:cNvPr>
            <p:cNvCxnSpPr>
              <a:cxnSpLocks/>
              <a:stCxn id="48" idx="2"/>
              <a:endCxn id="49" idx="0"/>
            </p:cNvCxnSpPr>
            <p:nvPr/>
          </p:nvCxnSpPr>
          <p:spPr>
            <a:xfrm>
              <a:off x="3859994" y="4039325"/>
              <a:ext cx="0" cy="256712"/>
            </a:xfrm>
            <a:prstGeom prst="straightConnector1">
              <a:avLst/>
            </a:prstGeom>
            <a:ln w="95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D83E7970-6809-4780-AC9D-D1BFA81398F3}"/>
                </a:ext>
              </a:extLst>
            </p:cNvPr>
            <p:cNvSpPr/>
            <p:nvPr/>
          </p:nvSpPr>
          <p:spPr>
            <a:xfrm>
              <a:off x="3280719" y="3525898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Layer structure</a:t>
              </a:r>
            </a:p>
          </p:txBody>
        </p:sp>
        <p:sp>
          <p:nvSpPr>
            <p:cNvPr id="49" name="Rechteck: abgerundete Ecken 48">
              <a:extLst>
                <a:ext uri="{FF2B5EF4-FFF2-40B4-BE49-F238E27FC236}">
                  <a16:creationId xmlns:a16="http://schemas.microsoft.com/office/drawing/2014/main" id="{1354210D-E518-43A9-9FB2-E96BD2389285}"/>
                </a:ext>
              </a:extLst>
            </p:cNvPr>
            <p:cNvSpPr/>
            <p:nvPr/>
          </p:nvSpPr>
          <p:spPr>
            <a:xfrm>
              <a:off x="3280719" y="4296037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Training phase</a:t>
              </a:r>
            </a:p>
          </p:txBody>
        </p:sp>
        <p:sp>
          <p:nvSpPr>
            <p:cNvPr id="50" name="Rechteck: abgerundete Ecken 49">
              <a:extLst>
                <a:ext uri="{FF2B5EF4-FFF2-40B4-BE49-F238E27FC236}">
                  <a16:creationId xmlns:a16="http://schemas.microsoft.com/office/drawing/2014/main" id="{F5C730C1-2175-4736-ADBA-562A0F36F231}"/>
                </a:ext>
              </a:extLst>
            </p:cNvPr>
            <p:cNvSpPr/>
            <p:nvPr/>
          </p:nvSpPr>
          <p:spPr>
            <a:xfrm>
              <a:off x="3280719" y="5066176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Evaluation</a:t>
              </a:r>
            </a:p>
          </p:txBody>
        </p: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4938093E-9B87-49D6-A32E-309064B698AB}"/>
                </a:ext>
              </a:extLst>
            </p:cNvPr>
            <p:cNvCxnSpPr>
              <a:cxnSpLocks/>
              <a:stCxn id="49" idx="2"/>
              <a:endCxn id="50" idx="0"/>
            </p:cNvCxnSpPr>
            <p:nvPr/>
          </p:nvCxnSpPr>
          <p:spPr>
            <a:xfrm>
              <a:off x="3859994" y="4809464"/>
              <a:ext cx="0" cy="256712"/>
            </a:xfrm>
            <a:prstGeom prst="straightConnector1">
              <a:avLst/>
            </a:prstGeom>
            <a:ln w="95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311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feld 46">
            <a:extLst>
              <a:ext uri="{FF2B5EF4-FFF2-40B4-BE49-F238E27FC236}">
                <a16:creationId xmlns:a16="http://schemas.microsoft.com/office/drawing/2014/main" id="{C8E539A2-1A49-4A71-AF5B-2E783FA5F0C5}"/>
              </a:ext>
            </a:extLst>
          </p:cNvPr>
          <p:cNvSpPr txBox="1"/>
          <p:nvPr/>
        </p:nvSpPr>
        <p:spPr>
          <a:xfrm>
            <a:off x="0" y="0"/>
            <a:ext cx="13756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dirty="0"/>
              <a:t>1) Basic CNN</a:t>
            </a:r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FA17102-7B9F-4388-9783-243987C99EAE}"/>
              </a:ext>
            </a:extLst>
          </p:cNvPr>
          <p:cNvGrpSpPr/>
          <p:nvPr/>
        </p:nvGrpSpPr>
        <p:grpSpPr>
          <a:xfrm>
            <a:off x="243999" y="615456"/>
            <a:ext cx="11490812" cy="6102384"/>
            <a:chOff x="243999" y="615456"/>
            <a:chExt cx="11490812" cy="6102384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A642D85A-4B9E-4C7B-B301-6393FAFA417C}"/>
                </a:ext>
              </a:extLst>
            </p:cNvPr>
            <p:cNvSpPr/>
            <p:nvPr/>
          </p:nvSpPr>
          <p:spPr>
            <a:xfrm>
              <a:off x="488135" y="4172421"/>
              <a:ext cx="1374558" cy="4706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accent1">
                      <a:lumMod val="50000"/>
                    </a:schemeClr>
                  </a:solidFill>
                </a:rPr>
                <a:t>Take pictures</a:t>
              </a: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32857092-6D1F-46CE-94DD-06D799F4DFCA}"/>
                </a:ext>
              </a:extLst>
            </p:cNvPr>
            <p:cNvSpPr/>
            <p:nvPr/>
          </p:nvSpPr>
          <p:spPr>
            <a:xfrm>
              <a:off x="488135" y="4825319"/>
              <a:ext cx="1374558" cy="4706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accent1">
                      <a:lumMod val="50000"/>
                    </a:schemeClr>
                  </a:solidFill>
                </a:rPr>
                <a:t>Label pictures</a:t>
              </a: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49D15AF9-B72B-46D2-927E-234B55312758}"/>
                </a:ext>
              </a:extLst>
            </p:cNvPr>
            <p:cNvSpPr/>
            <p:nvPr/>
          </p:nvSpPr>
          <p:spPr>
            <a:xfrm>
              <a:off x="488135" y="5473646"/>
              <a:ext cx="1374558" cy="4706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Data augmentation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906CD3D-542E-42F9-B6B7-81BFB7E1160C}"/>
                </a:ext>
              </a:extLst>
            </p:cNvPr>
            <p:cNvSpPr/>
            <p:nvPr/>
          </p:nvSpPr>
          <p:spPr>
            <a:xfrm>
              <a:off x="2097810" y="6121974"/>
              <a:ext cx="1374558" cy="4712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accent1">
                      <a:lumMod val="50000"/>
                    </a:schemeClr>
                  </a:solidFill>
                </a:rPr>
                <a:t>Standardize picture size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2AD33824-F4F8-4136-B51E-50B933088157}"/>
                </a:ext>
              </a:extLst>
            </p:cNvPr>
            <p:cNvSpPr/>
            <p:nvPr/>
          </p:nvSpPr>
          <p:spPr>
            <a:xfrm>
              <a:off x="488136" y="6121973"/>
              <a:ext cx="1374557" cy="4712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accent1">
                      <a:lumMod val="50000"/>
                    </a:schemeClr>
                  </a:solidFill>
                </a:rPr>
                <a:t>Data set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B3B93E1-49C9-4535-ABB7-86251B749C9B}"/>
                </a:ext>
              </a:extLst>
            </p:cNvPr>
            <p:cNvSpPr/>
            <p:nvPr/>
          </p:nvSpPr>
          <p:spPr>
            <a:xfrm>
              <a:off x="5299970" y="3251258"/>
              <a:ext cx="1374558" cy="4712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1">
                      <a:lumMod val="50000"/>
                    </a:schemeClr>
                  </a:solidFill>
                </a:rPr>
                <a:t>Train CNN</a:t>
              </a:r>
            </a:p>
          </p:txBody>
        </p:sp>
        <p:sp>
          <p:nvSpPr>
            <p:cNvPr id="11" name="Raute 10">
              <a:extLst>
                <a:ext uri="{FF2B5EF4-FFF2-40B4-BE49-F238E27FC236}">
                  <a16:creationId xmlns:a16="http://schemas.microsoft.com/office/drawing/2014/main" id="{737EDEC2-14EF-4AC8-BEB4-50A85EBB8698}"/>
                </a:ext>
              </a:extLst>
            </p:cNvPr>
            <p:cNvSpPr/>
            <p:nvPr/>
          </p:nvSpPr>
          <p:spPr>
            <a:xfrm>
              <a:off x="6968978" y="2984424"/>
              <a:ext cx="1004400" cy="100492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Accuracy sufficient? </a:t>
              </a: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4590F89-11F2-4791-8216-57F86EA5BCCE}"/>
                </a:ext>
              </a:extLst>
            </p:cNvPr>
            <p:cNvSpPr/>
            <p:nvPr/>
          </p:nvSpPr>
          <p:spPr>
            <a:xfrm>
              <a:off x="8267828" y="3251258"/>
              <a:ext cx="1374558" cy="4712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accent1">
                      <a:lumMod val="50000"/>
                    </a:schemeClr>
                  </a:solidFill>
                </a:rPr>
                <a:t>Evaluation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5A9D6F5-A1E2-4955-A69E-0F10C1B53155}"/>
                </a:ext>
              </a:extLst>
            </p:cNvPr>
            <p:cNvSpPr/>
            <p:nvPr/>
          </p:nvSpPr>
          <p:spPr>
            <a:xfrm>
              <a:off x="4034343" y="5529938"/>
              <a:ext cx="1374557" cy="4712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1">
                      <a:lumMod val="50000"/>
                    </a:schemeClr>
                  </a:solidFill>
                </a:rPr>
                <a:t>Training data set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604C026-00AC-4F29-A156-2BE78F641F95}"/>
                </a:ext>
              </a:extLst>
            </p:cNvPr>
            <p:cNvSpPr/>
            <p:nvPr/>
          </p:nvSpPr>
          <p:spPr>
            <a:xfrm>
              <a:off x="4034343" y="6246585"/>
              <a:ext cx="1374557" cy="4712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1">
                      <a:lumMod val="50000"/>
                    </a:schemeClr>
                  </a:solidFill>
                </a:rPr>
                <a:t>Test data set</a:t>
              </a:r>
            </a:p>
          </p:txBody>
        </p:sp>
        <p:sp>
          <p:nvSpPr>
            <p:cNvPr id="17" name="Raute 16">
              <a:extLst>
                <a:ext uri="{FF2B5EF4-FFF2-40B4-BE49-F238E27FC236}">
                  <a16:creationId xmlns:a16="http://schemas.microsoft.com/office/drawing/2014/main" id="{AAD2B592-3505-4532-86F6-A22AE4463B8B}"/>
                </a:ext>
              </a:extLst>
            </p:cNvPr>
            <p:cNvSpPr/>
            <p:nvPr/>
          </p:nvSpPr>
          <p:spPr>
            <a:xfrm>
              <a:off x="9936836" y="2984423"/>
              <a:ext cx="1004400" cy="100492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Accuracy sufficient? 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167D3425-4735-4190-922F-6BE82F902036}"/>
                </a:ext>
              </a:extLst>
            </p:cNvPr>
            <p:cNvSpPr/>
            <p:nvPr/>
          </p:nvSpPr>
          <p:spPr>
            <a:xfrm>
              <a:off x="2299318" y="1814622"/>
              <a:ext cx="1374557" cy="4712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1">
                      <a:lumMod val="50000"/>
                    </a:schemeClr>
                  </a:solidFill>
                </a:rPr>
                <a:t>Layerstructure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E1BF9D12-86B3-4473-9860-40FF2F28B88D}"/>
                </a:ext>
              </a:extLst>
            </p:cNvPr>
            <p:cNvSpPr/>
            <p:nvPr/>
          </p:nvSpPr>
          <p:spPr>
            <a:xfrm>
              <a:off x="2299319" y="2516053"/>
              <a:ext cx="1374557" cy="4712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accent1">
                      <a:lumMod val="50000"/>
                    </a:schemeClr>
                  </a:solidFill>
                </a:rPr>
                <a:t>Environment</a:t>
              </a: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F7B91CD3-4350-45D2-8574-9AF8CE7D92EC}"/>
                </a:ext>
              </a:extLst>
            </p:cNvPr>
            <p:cNvSpPr/>
            <p:nvPr/>
          </p:nvSpPr>
          <p:spPr>
            <a:xfrm>
              <a:off x="2299318" y="3253003"/>
              <a:ext cx="1374557" cy="4712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1">
                      <a:lumMod val="50000"/>
                    </a:schemeClr>
                  </a:solidFill>
                </a:rPr>
                <a:t>Optimizer &amp; Hyperparameter</a:t>
              </a:r>
            </a:p>
          </p:txBody>
        </p:sp>
        <p:sp>
          <p:nvSpPr>
            <p:cNvPr id="21" name="Flussdiagramm: Verbinder 20">
              <a:extLst>
                <a:ext uri="{FF2B5EF4-FFF2-40B4-BE49-F238E27FC236}">
                  <a16:creationId xmlns:a16="http://schemas.microsoft.com/office/drawing/2014/main" id="{D7D4789B-6C9C-4603-95D3-4FA1AE6F0187}"/>
                </a:ext>
              </a:extLst>
            </p:cNvPr>
            <p:cNvSpPr/>
            <p:nvPr/>
          </p:nvSpPr>
          <p:spPr>
            <a:xfrm>
              <a:off x="243999" y="3339413"/>
              <a:ext cx="488272" cy="470634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ussdiagramm: Verbinder 21">
              <a:extLst>
                <a:ext uri="{FF2B5EF4-FFF2-40B4-BE49-F238E27FC236}">
                  <a16:creationId xmlns:a16="http://schemas.microsoft.com/office/drawing/2014/main" id="{F3E1E004-A19D-4557-A3A8-904FE4B45AAD}"/>
                </a:ext>
              </a:extLst>
            </p:cNvPr>
            <p:cNvSpPr/>
            <p:nvPr/>
          </p:nvSpPr>
          <p:spPr>
            <a:xfrm>
              <a:off x="11246539" y="3251878"/>
              <a:ext cx="488272" cy="470634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ussdiagramm: Verbinder 22">
              <a:extLst>
                <a:ext uri="{FF2B5EF4-FFF2-40B4-BE49-F238E27FC236}">
                  <a16:creationId xmlns:a16="http://schemas.microsoft.com/office/drawing/2014/main" id="{98085055-22D3-47AA-8768-DCC994EBA58B}"/>
                </a:ext>
              </a:extLst>
            </p:cNvPr>
            <p:cNvSpPr/>
            <p:nvPr/>
          </p:nvSpPr>
          <p:spPr>
            <a:xfrm>
              <a:off x="11318050" y="3321313"/>
              <a:ext cx="345250" cy="329325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9620069-B34A-4EBF-9B1F-37CE5BC6ECD9}"/>
                </a:ext>
              </a:extLst>
            </p:cNvPr>
            <p:cNvCxnSpPr>
              <a:cxnSpLocks/>
              <a:stCxn id="10" idx="6"/>
              <a:endCxn id="11" idx="1"/>
            </p:cNvCxnSpPr>
            <p:nvPr/>
          </p:nvCxnSpPr>
          <p:spPr>
            <a:xfrm>
              <a:off x="6674528" y="3486885"/>
              <a:ext cx="294450" cy="0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FD08AF54-E3F4-4DA2-99E7-FFFE5C9266CF}"/>
                </a:ext>
              </a:extLst>
            </p:cNvPr>
            <p:cNvCxnSpPr>
              <a:cxnSpLocks/>
              <a:stCxn id="11" idx="3"/>
              <a:endCxn id="12" idx="2"/>
            </p:cNvCxnSpPr>
            <p:nvPr/>
          </p:nvCxnSpPr>
          <p:spPr>
            <a:xfrm>
              <a:off x="7973378" y="3486885"/>
              <a:ext cx="294450" cy="0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4B57D728-0D86-4CF1-9557-79D804BE9FBF}"/>
                </a:ext>
              </a:extLst>
            </p:cNvPr>
            <p:cNvCxnSpPr>
              <a:cxnSpLocks/>
              <a:stCxn id="12" idx="6"/>
              <a:endCxn id="17" idx="1"/>
            </p:cNvCxnSpPr>
            <p:nvPr/>
          </p:nvCxnSpPr>
          <p:spPr>
            <a:xfrm flipV="1">
              <a:off x="9642386" y="3486884"/>
              <a:ext cx="294450" cy="1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E5597EEA-D619-438A-816B-2C98FF43C935}"/>
                </a:ext>
              </a:extLst>
            </p:cNvPr>
            <p:cNvCxnSpPr>
              <a:cxnSpLocks/>
              <a:stCxn id="17" idx="3"/>
              <a:endCxn id="22" idx="2"/>
            </p:cNvCxnSpPr>
            <p:nvPr/>
          </p:nvCxnSpPr>
          <p:spPr>
            <a:xfrm>
              <a:off x="10941236" y="3486884"/>
              <a:ext cx="305303" cy="311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ussdiagramm: Verbinder 42">
              <a:extLst>
                <a:ext uri="{FF2B5EF4-FFF2-40B4-BE49-F238E27FC236}">
                  <a16:creationId xmlns:a16="http://schemas.microsoft.com/office/drawing/2014/main" id="{9FB5FD5A-13FA-46C6-91F2-7F5CF262AAE0}"/>
                </a:ext>
              </a:extLst>
            </p:cNvPr>
            <p:cNvSpPr/>
            <p:nvPr/>
          </p:nvSpPr>
          <p:spPr>
            <a:xfrm>
              <a:off x="4772654" y="2704055"/>
              <a:ext cx="108000" cy="108000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DB44EF1F-C181-4422-8875-B4012AB578B0}"/>
                </a:ext>
              </a:extLst>
            </p:cNvPr>
            <p:cNvCxnSpPr>
              <a:cxnSpLocks/>
              <a:stCxn id="8" idx="3"/>
              <a:endCxn id="7" idx="2"/>
            </p:cNvCxnSpPr>
            <p:nvPr/>
          </p:nvCxnSpPr>
          <p:spPr>
            <a:xfrm>
              <a:off x="1862693" y="6357601"/>
              <a:ext cx="235117" cy="0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2B8733D8-3E45-4BA8-A9E9-0A92932BD88F}"/>
                </a:ext>
              </a:extLst>
            </p:cNvPr>
            <p:cNvCxnSpPr>
              <a:cxnSpLocks/>
              <a:stCxn id="6" idx="4"/>
              <a:endCxn id="8" idx="0"/>
            </p:cNvCxnSpPr>
            <p:nvPr/>
          </p:nvCxnSpPr>
          <p:spPr>
            <a:xfrm>
              <a:off x="1175414" y="5944280"/>
              <a:ext cx="1" cy="177693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6F33AD53-7587-40B7-BD30-A2D0AA92C8B6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1175414" y="5295953"/>
              <a:ext cx="0" cy="177693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AB3D4193-A55C-47C5-A189-E4EB479B8A9F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>
              <a:off x="1175414" y="4643055"/>
              <a:ext cx="0" cy="182264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Verbinder: gewinkelt 67">
              <a:extLst>
                <a:ext uri="{FF2B5EF4-FFF2-40B4-BE49-F238E27FC236}">
                  <a16:creationId xmlns:a16="http://schemas.microsoft.com/office/drawing/2014/main" id="{7F3B2453-E0B4-4108-8B66-5713A892AE77}"/>
                </a:ext>
              </a:extLst>
            </p:cNvPr>
            <p:cNvCxnSpPr>
              <a:stCxn id="15" idx="3"/>
              <a:endCxn id="10" idx="4"/>
            </p:cNvCxnSpPr>
            <p:nvPr/>
          </p:nvCxnSpPr>
          <p:spPr>
            <a:xfrm flipV="1">
              <a:off x="5408900" y="3722512"/>
              <a:ext cx="578349" cy="2043054"/>
            </a:xfrm>
            <a:prstGeom prst="bentConnector2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Verbinder: gewinkelt 68">
              <a:extLst>
                <a:ext uri="{FF2B5EF4-FFF2-40B4-BE49-F238E27FC236}">
                  <a16:creationId xmlns:a16="http://schemas.microsoft.com/office/drawing/2014/main" id="{2B8548CE-3D9B-47AB-900A-9B5A656AE66A}"/>
                </a:ext>
              </a:extLst>
            </p:cNvPr>
            <p:cNvCxnSpPr>
              <a:cxnSpLocks/>
              <a:stCxn id="16" idx="3"/>
              <a:endCxn id="12" idx="4"/>
            </p:cNvCxnSpPr>
            <p:nvPr/>
          </p:nvCxnSpPr>
          <p:spPr>
            <a:xfrm flipV="1">
              <a:off x="5408900" y="3722512"/>
              <a:ext cx="3546207" cy="2759701"/>
            </a:xfrm>
            <a:prstGeom prst="bentConnector2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Verbinder: gewinkelt 73">
              <a:extLst>
                <a:ext uri="{FF2B5EF4-FFF2-40B4-BE49-F238E27FC236}">
                  <a16:creationId xmlns:a16="http://schemas.microsoft.com/office/drawing/2014/main" id="{76B14689-8E06-4F82-8CB4-240410916A54}"/>
                </a:ext>
              </a:extLst>
            </p:cNvPr>
            <p:cNvCxnSpPr>
              <a:cxnSpLocks/>
              <a:stCxn id="7" idx="6"/>
              <a:endCxn id="15" idx="1"/>
            </p:cNvCxnSpPr>
            <p:nvPr/>
          </p:nvCxnSpPr>
          <p:spPr>
            <a:xfrm flipV="1">
              <a:off x="3472368" y="5765566"/>
              <a:ext cx="561975" cy="592035"/>
            </a:xfrm>
            <a:prstGeom prst="bentConnector3">
              <a:avLst>
                <a:gd name="adj1" fmla="val 10507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Verbinder: gewinkelt 76">
              <a:extLst>
                <a:ext uri="{FF2B5EF4-FFF2-40B4-BE49-F238E27FC236}">
                  <a16:creationId xmlns:a16="http://schemas.microsoft.com/office/drawing/2014/main" id="{62646981-1B96-44C3-81E5-BBFAB07F2FBA}"/>
                </a:ext>
              </a:extLst>
            </p:cNvPr>
            <p:cNvCxnSpPr>
              <a:cxnSpLocks/>
              <a:stCxn id="17" idx="0"/>
              <a:endCxn id="79" idx="6"/>
            </p:cNvCxnSpPr>
            <p:nvPr/>
          </p:nvCxnSpPr>
          <p:spPr>
            <a:xfrm rot="16200000" flipV="1">
              <a:off x="7824624" y="370011"/>
              <a:ext cx="2314967" cy="2913858"/>
            </a:xfrm>
            <a:prstGeom prst="bentConnector2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lussdiagramm: Verbinder 78">
              <a:extLst>
                <a:ext uri="{FF2B5EF4-FFF2-40B4-BE49-F238E27FC236}">
                  <a16:creationId xmlns:a16="http://schemas.microsoft.com/office/drawing/2014/main" id="{7106F9E6-F50D-4F49-ADDA-23D0E5AC3A0E}"/>
                </a:ext>
              </a:extLst>
            </p:cNvPr>
            <p:cNvSpPr/>
            <p:nvPr/>
          </p:nvSpPr>
          <p:spPr>
            <a:xfrm>
              <a:off x="7417178" y="615456"/>
              <a:ext cx="108000" cy="108000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0" name="Gerade Verbindung mit Pfeil 79">
              <a:extLst>
                <a:ext uri="{FF2B5EF4-FFF2-40B4-BE49-F238E27FC236}">
                  <a16:creationId xmlns:a16="http://schemas.microsoft.com/office/drawing/2014/main" id="{069ADFB3-3476-4D6A-9F47-DF21FEE5DA83}"/>
                </a:ext>
              </a:extLst>
            </p:cNvPr>
            <p:cNvCxnSpPr>
              <a:cxnSpLocks/>
              <a:stCxn id="11" idx="0"/>
              <a:endCxn id="79" idx="4"/>
            </p:cNvCxnSpPr>
            <p:nvPr/>
          </p:nvCxnSpPr>
          <p:spPr>
            <a:xfrm flipV="1">
              <a:off x="7471178" y="723456"/>
              <a:ext cx="0" cy="2260968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Verbinder: gewinkelt 84">
              <a:extLst>
                <a:ext uri="{FF2B5EF4-FFF2-40B4-BE49-F238E27FC236}">
                  <a16:creationId xmlns:a16="http://schemas.microsoft.com/office/drawing/2014/main" id="{A57D821D-4279-47F2-BEDF-96E4A721D147}"/>
                </a:ext>
              </a:extLst>
            </p:cNvPr>
            <p:cNvCxnSpPr>
              <a:cxnSpLocks/>
              <a:stCxn id="79" idx="2"/>
              <a:endCxn id="18" idx="1"/>
            </p:cNvCxnSpPr>
            <p:nvPr/>
          </p:nvCxnSpPr>
          <p:spPr>
            <a:xfrm rot="10800000" flipV="1">
              <a:off x="2299318" y="669456"/>
              <a:ext cx="5117860" cy="1380794"/>
            </a:xfrm>
            <a:prstGeom prst="bentConnector3">
              <a:avLst>
                <a:gd name="adj1" fmla="val 104467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Verbinder: gewinkelt 89">
              <a:extLst>
                <a:ext uri="{FF2B5EF4-FFF2-40B4-BE49-F238E27FC236}">
                  <a16:creationId xmlns:a16="http://schemas.microsoft.com/office/drawing/2014/main" id="{5871623B-2A2E-4C1B-9C74-387E9700D4F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rot="16200000" flipH="1">
              <a:off x="1731412" y="2183774"/>
              <a:ext cx="906052" cy="229762"/>
            </a:xfrm>
            <a:prstGeom prst="bentConnector2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Verbinder: gewinkelt 93">
              <a:extLst>
                <a:ext uri="{FF2B5EF4-FFF2-40B4-BE49-F238E27FC236}">
                  <a16:creationId xmlns:a16="http://schemas.microsoft.com/office/drawing/2014/main" id="{05B48D3F-B6E4-4266-BB86-1FE55D122ACF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 rot="16200000" flipH="1">
              <a:off x="1643451" y="2832764"/>
              <a:ext cx="1081974" cy="229760"/>
            </a:xfrm>
            <a:prstGeom prst="bentConnector2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72517CA6-BD4A-4C3A-9691-D69F5D753CBE}"/>
                </a:ext>
              </a:extLst>
            </p:cNvPr>
            <p:cNvSpPr txBox="1"/>
            <p:nvPr/>
          </p:nvSpPr>
          <p:spPr>
            <a:xfrm>
              <a:off x="7918895" y="3225636"/>
              <a:ext cx="408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accent1">
                      <a:lumMod val="50000"/>
                    </a:schemeClr>
                  </a:solidFill>
                </a:rPr>
                <a:t>Yes</a:t>
              </a:r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3A1F7405-FA39-405F-A3C7-1BC8090611EF}"/>
                </a:ext>
              </a:extLst>
            </p:cNvPr>
            <p:cNvSpPr txBox="1"/>
            <p:nvPr/>
          </p:nvSpPr>
          <p:spPr>
            <a:xfrm>
              <a:off x="10912441" y="3225636"/>
              <a:ext cx="408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accent1">
                      <a:lumMod val="50000"/>
                    </a:schemeClr>
                  </a:solidFill>
                </a:rPr>
                <a:t>Yes</a:t>
              </a:r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C88EA581-61A7-465B-AE63-656789591811}"/>
                </a:ext>
              </a:extLst>
            </p:cNvPr>
            <p:cNvSpPr txBox="1"/>
            <p:nvPr/>
          </p:nvSpPr>
          <p:spPr>
            <a:xfrm>
              <a:off x="10437086" y="2689532"/>
              <a:ext cx="408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accent1">
                      <a:lumMod val="50000"/>
                    </a:schemeClr>
                  </a:solidFill>
                </a:rPr>
                <a:t>No</a:t>
              </a:r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BFC21385-C700-4AED-B189-63ADF1DCEC2C}"/>
                </a:ext>
              </a:extLst>
            </p:cNvPr>
            <p:cNvSpPr txBox="1"/>
            <p:nvPr/>
          </p:nvSpPr>
          <p:spPr>
            <a:xfrm>
              <a:off x="7447378" y="2702343"/>
              <a:ext cx="408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accent1">
                      <a:lumMod val="50000"/>
                    </a:schemeClr>
                  </a:solidFill>
                </a:rPr>
                <a:t>No</a:t>
              </a:r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14" name="Verbinder: gewinkelt 113">
              <a:extLst>
                <a:ext uri="{FF2B5EF4-FFF2-40B4-BE49-F238E27FC236}">
                  <a16:creationId xmlns:a16="http://schemas.microsoft.com/office/drawing/2014/main" id="{14E53D68-1B09-475A-8106-4AF1E7DF27FE}"/>
                </a:ext>
              </a:extLst>
            </p:cNvPr>
            <p:cNvCxnSpPr>
              <a:cxnSpLocks/>
              <a:stCxn id="7" idx="6"/>
              <a:endCxn id="16" idx="1"/>
            </p:cNvCxnSpPr>
            <p:nvPr/>
          </p:nvCxnSpPr>
          <p:spPr>
            <a:xfrm>
              <a:off x="3472368" y="6357601"/>
              <a:ext cx="561975" cy="124612"/>
            </a:xfrm>
            <a:prstGeom prst="bentConnector3">
              <a:avLst>
                <a:gd name="adj1" fmla="val 8927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Verbinder: gewinkelt 128">
              <a:extLst>
                <a:ext uri="{FF2B5EF4-FFF2-40B4-BE49-F238E27FC236}">
                  <a16:creationId xmlns:a16="http://schemas.microsoft.com/office/drawing/2014/main" id="{0B32C8C2-6014-4329-8A91-17AD2C501149}"/>
                </a:ext>
              </a:extLst>
            </p:cNvPr>
            <p:cNvCxnSpPr>
              <a:cxnSpLocks/>
              <a:stCxn id="21" idx="6"/>
              <a:endCxn id="4" idx="0"/>
            </p:cNvCxnSpPr>
            <p:nvPr/>
          </p:nvCxnSpPr>
          <p:spPr>
            <a:xfrm>
              <a:off x="732271" y="3574730"/>
              <a:ext cx="443143" cy="597691"/>
            </a:xfrm>
            <a:prstGeom prst="bentConnector2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Verbinder: gewinkelt 138">
              <a:extLst>
                <a:ext uri="{FF2B5EF4-FFF2-40B4-BE49-F238E27FC236}">
                  <a16:creationId xmlns:a16="http://schemas.microsoft.com/office/drawing/2014/main" id="{A4D84530-775D-4775-904C-36A9D4EC913B}"/>
                </a:ext>
              </a:extLst>
            </p:cNvPr>
            <p:cNvCxnSpPr>
              <a:cxnSpLocks/>
              <a:stCxn id="21" idx="6"/>
              <a:endCxn id="142" idx="2"/>
            </p:cNvCxnSpPr>
            <p:nvPr/>
          </p:nvCxnSpPr>
          <p:spPr>
            <a:xfrm flipV="1">
              <a:off x="732271" y="2751680"/>
              <a:ext cx="1207948" cy="823050"/>
            </a:xfrm>
            <a:prstGeom prst="bentConnector3">
              <a:avLst>
                <a:gd name="adj1" fmla="val 36595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Flussdiagramm: Verbinder 141">
              <a:extLst>
                <a:ext uri="{FF2B5EF4-FFF2-40B4-BE49-F238E27FC236}">
                  <a16:creationId xmlns:a16="http://schemas.microsoft.com/office/drawing/2014/main" id="{7878B9E7-1053-4E26-82EA-D8C33061A4E4}"/>
                </a:ext>
              </a:extLst>
            </p:cNvPr>
            <p:cNvSpPr/>
            <p:nvPr/>
          </p:nvSpPr>
          <p:spPr>
            <a:xfrm>
              <a:off x="1940219" y="2697680"/>
              <a:ext cx="108000" cy="108000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Verbinder: gewinkelt 66">
              <a:extLst>
                <a:ext uri="{FF2B5EF4-FFF2-40B4-BE49-F238E27FC236}">
                  <a16:creationId xmlns:a16="http://schemas.microsoft.com/office/drawing/2014/main" id="{86AA90BF-B04D-420D-960E-A3189E7F50B8}"/>
                </a:ext>
              </a:extLst>
            </p:cNvPr>
            <p:cNvCxnSpPr>
              <a:cxnSpLocks/>
              <a:stCxn id="43" idx="6"/>
              <a:endCxn id="10" idx="2"/>
            </p:cNvCxnSpPr>
            <p:nvPr/>
          </p:nvCxnSpPr>
          <p:spPr>
            <a:xfrm>
              <a:off x="4880654" y="2758055"/>
              <a:ext cx="419316" cy="728830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Verbinder: gewinkelt 69">
              <a:extLst>
                <a:ext uri="{FF2B5EF4-FFF2-40B4-BE49-F238E27FC236}">
                  <a16:creationId xmlns:a16="http://schemas.microsoft.com/office/drawing/2014/main" id="{DB8DD97A-FD07-4735-823F-46CE2F82B17C}"/>
                </a:ext>
              </a:extLst>
            </p:cNvPr>
            <p:cNvCxnSpPr>
              <a:cxnSpLocks/>
              <a:stCxn id="18" idx="3"/>
              <a:endCxn id="43" idx="0"/>
            </p:cNvCxnSpPr>
            <p:nvPr/>
          </p:nvCxnSpPr>
          <p:spPr>
            <a:xfrm>
              <a:off x="3673875" y="2050250"/>
              <a:ext cx="1152779" cy="653805"/>
            </a:xfrm>
            <a:prstGeom prst="bentConnector2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Verbinder: gewinkelt 80">
              <a:extLst>
                <a:ext uri="{FF2B5EF4-FFF2-40B4-BE49-F238E27FC236}">
                  <a16:creationId xmlns:a16="http://schemas.microsoft.com/office/drawing/2014/main" id="{9B46C82B-2D49-4770-A159-BA976CC2A7CB}"/>
                </a:ext>
              </a:extLst>
            </p:cNvPr>
            <p:cNvCxnSpPr>
              <a:cxnSpLocks/>
              <a:stCxn id="20" idx="3"/>
              <a:endCxn id="43" idx="4"/>
            </p:cNvCxnSpPr>
            <p:nvPr/>
          </p:nvCxnSpPr>
          <p:spPr>
            <a:xfrm flipV="1">
              <a:off x="3673875" y="2812055"/>
              <a:ext cx="1152779" cy="676576"/>
            </a:xfrm>
            <a:prstGeom prst="bentConnector2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mit Pfeil 86">
              <a:extLst>
                <a:ext uri="{FF2B5EF4-FFF2-40B4-BE49-F238E27FC236}">
                  <a16:creationId xmlns:a16="http://schemas.microsoft.com/office/drawing/2014/main" id="{CFB83B33-830C-408D-802C-6F6167EC1279}"/>
                </a:ext>
              </a:extLst>
            </p:cNvPr>
            <p:cNvCxnSpPr>
              <a:cxnSpLocks/>
              <a:stCxn id="19" idx="3"/>
              <a:endCxn id="43" idx="2"/>
            </p:cNvCxnSpPr>
            <p:nvPr/>
          </p:nvCxnSpPr>
          <p:spPr>
            <a:xfrm>
              <a:off x="3673876" y="2751681"/>
              <a:ext cx="1098778" cy="6374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7350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feld 46">
            <a:extLst>
              <a:ext uri="{FF2B5EF4-FFF2-40B4-BE49-F238E27FC236}">
                <a16:creationId xmlns:a16="http://schemas.microsoft.com/office/drawing/2014/main" id="{C8E539A2-1A49-4A71-AF5B-2E783FA5F0C5}"/>
              </a:ext>
            </a:extLst>
          </p:cNvPr>
          <p:cNvSpPr txBox="1"/>
          <p:nvPr/>
        </p:nvSpPr>
        <p:spPr>
          <a:xfrm>
            <a:off x="0" y="-22594"/>
            <a:ext cx="170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Practice content</a:t>
            </a:r>
            <a:endParaRPr lang="de-DE" dirty="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61475A8-22CF-492C-AB58-154B7CA35A58}"/>
              </a:ext>
            </a:extLst>
          </p:cNvPr>
          <p:cNvGrpSpPr/>
          <p:nvPr/>
        </p:nvGrpSpPr>
        <p:grpSpPr>
          <a:xfrm>
            <a:off x="271444" y="470555"/>
            <a:ext cx="11418655" cy="5109048"/>
            <a:chOff x="271444" y="470555"/>
            <a:chExt cx="11418655" cy="5109048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539E34CC-AF30-4623-A890-74DE8181908C}"/>
                </a:ext>
              </a:extLst>
            </p:cNvPr>
            <p:cNvGrpSpPr/>
            <p:nvPr/>
          </p:nvGrpSpPr>
          <p:grpSpPr>
            <a:xfrm>
              <a:off x="271444" y="470555"/>
              <a:ext cx="11418655" cy="4338911"/>
              <a:chOff x="271444" y="470555"/>
              <a:chExt cx="11418655" cy="4338911"/>
            </a:xfrm>
          </p:grpSpPr>
          <p:sp>
            <p:nvSpPr>
              <p:cNvPr id="118" name="Rechteck: abgerundete Ecken 117">
                <a:extLst>
                  <a:ext uri="{FF2B5EF4-FFF2-40B4-BE49-F238E27FC236}">
                    <a16:creationId xmlns:a16="http://schemas.microsoft.com/office/drawing/2014/main" id="{268883B3-3230-45F9-A3B5-B9B0596E2A42}"/>
                  </a:ext>
                </a:extLst>
              </p:cNvPr>
              <p:cNvSpPr/>
              <p:nvPr/>
            </p:nvSpPr>
            <p:spPr>
              <a:xfrm>
                <a:off x="1891444" y="2755759"/>
                <a:ext cx="1158549" cy="513427"/>
              </a:xfrm>
              <a:prstGeom prst="round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Install the basic libraries</a:t>
                </a:r>
              </a:p>
            </p:txBody>
          </p:sp>
          <p:cxnSp>
            <p:nvCxnSpPr>
              <p:cNvPr id="119" name="Gerade Verbindung mit Pfeil 118">
                <a:extLst>
                  <a:ext uri="{FF2B5EF4-FFF2-40B4-BE49-F238E27FC236}">
                    <a16:creationId xmlns:a16="http://schemas.microsoft.com/office/drawing/2014/main" id="{EF35875A-BB0F-4009-BB70-F2AB1B12E20D}"/>
                  </a:ext>
                </a:extLst>
              </p:cNvPr>
              <p:cNvCxnSpPr>
                <a:cxnSpLocks/>
                <a:stCxn id="264" idx="2"/>
                <a:endCxn id="118" idx="0"/>
              </p:cNvCxnSpPr>
              <p:nvPr/>
            </p:nvCxnSpPr>
            <p:spPr>
              <a:xfrm>
                <a:off x="2470719" y="2499046"/>
                <a:ext cx="0" cy="256713"/>
              </a:xfrm>
              <a:prstGeom prst="straightConnector1">
                <a:avLst/>
              </a:prstGeom>
              <a:ln w="9525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hteck: abgerundete Ecken 121">
                <a:extLst>
                  <a:ext uri="{FF2B5EF4-FFF2-40B4-BE49-F238E27FC236}">
                    <a16:creationId xmlns:a16="http://schemas.microsoft.com/office/drawing/2014/main" id="{97B7618F-EF0A-4321-A24F-D36353EAEB05}"/>
                  </a:ext>
                </a:extLst>
              </p:cNvPr>
              <p:cNvSpPr/>
              <p:nvPr/>
            </p:nvSpPr>
            <p:spPr>
              <a:xfrm>
                <a:off x="1891444" y="3525899"/>
                <a:ext cx="1158549" cy="513427"/>
              </a:xfrm>
              <a:prstGeom prst="round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Fork and clone</a:t>
                </a:r>
              </a:p>
            </p:txBody>
          </p:sp>
          <p:cxnSp>
            <p:nvCxnSpPr>
              <p:cNvPr id="123" name="Gerade Verbindung mit Pfeil 122">
                <a:extLst>
                  <a:ext uri="{FF2B5EF4-FFF2-40B4-BE49-F238E27FC236}">
                    <a16:creationId xmlns:a16="http://schemas.microsoft.com/office/drawing/2014/main" id="{BA22C8E4-384F-4190-B7F3-D13A8688CC44}"/>
                  </a:ext>
                </a:extLst>
              </p:cNvPr>
              <p:cNvCxnSpPr>
                <a:cxnSpLocks/>
                <a:stCxn id="118" idx="2"/>
                <a:endCxn id="122" idx="0"/>
              </p:cNvCxnSpPr>
              <p:nvPr/>
            </p:nvCxnSpPr>
            <p:spPr>
              <a:xfrm>
                <a:off x="2470719" y="3269186"/>
                <a:ext cx="0" cy="256713"/>
              </a:xfrm>
              <a:prstGeom prst="straightConnector1">
                <a:avLst/>
              </a:prstGeom>
              <a:ln w="9525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echteck: abgerundete Ecken 127">
                <a:extLst>
                  <a:ext uri="{FF2B5EF4-FFF2-40B4-BE49-F238E27FC236}">
                    <a16:creationId xmlns:a16="http://schemas.microsoft.com/office/drawing/2014/main" id="{3A4560CD-0362-4980-B769-F69A7B5C0CBC}"/>
                  </a:ext>
                </a:extLst>
              </p:cNvPr>
              <p:cNvSpPr/>
              <p:nvPr/>
            </p:nvSpPr>
            <p:spPr>
              <a:xfrm>
                <a:off x="1882626" y="4296039"/>
                <a:ext cx="1158549" cy="513427"/>
              </a:xfrm>
              <a:prstGeom prst="round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Load the data set</a:t>
                </a:r>
              </a:p>
            </p:txBody>
          </p:sp>
          <p:cxnSp>
            <p:nvCxnSpPr>
              <p:cNvPr id="129" name="Gerade Verbindung mit Pfeil 128">
                <a:extLst>
                  <a:ext uri="{FF2B5EF4-FFF2-40B4-BE49-F238E27FC236}">
                    <a16:creationId xmlns:a16="http://schemas.microsoft.com/office/drawing/2014/main" id="{9C7B894D-C528-4874-B0CC-B84DE87234C4}"/>
                  </a:ext>
                </a:extLst>
              </p:cNvPr>
              <p:cNvCxnSpPr>
                <a:cxnSpLocks/>
                <a:stCxn id="122" idx="2"/>
                <a:endCxn id="128" idx="0"/>
              </p:cNvCxnSpPr>
              <p:nvPr/>
            </p:nvCxnSpPr>
            <p:spPr>
              <a:xfrm flipH="1">
                <a:off x="2461901" y="4039326"/>
                <a:ext cx="8818" cy="256713"/>
              </a:xfrm>
              <a:prstGeom prst="straightConnector1">
                <a:avLst/>
              </a:prstGeom>
              <a:ln w="9525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uppieren 26">
                <a:extLst>
                  <a:ext uri="{FF2B5EF4-FFF2-40B4-BE49-F238E27FC236}">
                    <a16:creationId xmlns:a16="http://schemas.microsoft.com/office/drawing/2014/main" id="{39C51CB5-B690-4AA7-8AB6-A2D3ADDD15FA}"/>
                  </a:ext>
                </a:extLst>
              </p:cNvPr>
              <p:cNvGrpSpPr/>
              <p:nvPr/>
            </p:nvGrpSpPr>
            <p:grpSpPr>
              <a:xfrm>
                <a:off x="271444" y="470555"/>
                <a:ext cx="11418655" cy="2028492"/>
                <a:chOff x="271444" y="470555"/>
                <a:chExt cx="11418655" cy="2028492"/>
              </a:xfrm>
            </p:grpSpPr>
            <p:grpSp>
              <p:nvGrpSpPr>
                <p:cNvPr id="15" name="Gruppieren 14">
                  <a:extLst>
                    <a:ext uri="{FF2B5EF4-FFF2-40B4-BE49-F238E27FC236}">
                      <a16:creationId xmlns:a16="http://schemas.microsoft.com/office/drawing/2014/main" id="{E5ABEB6C-A263-4F2B-AD43-63DE3311204E}"/>
                    </a:ext>
                  </a:extLst>
                </p:cNvPr>
                <p:cNvGrpSpPr/>
                <p:nvPr/>
              </p:nvGrpSpPr>
              <p:grpSpPr>
                <a:xfrm>
                  <a:off x="271444" y="470555"/>
                  <a:ext cx="11418655" cy="2028492"/>
                  <a:chOff x="271444" y="470555"/>
                  <a:chExt cx="11418655" cy="2028492"/>
                </a:xfrm>
              </p:grpSpPr>
              <p:grpSp>
                <p:nvGrpSpPr>
                  <p:cNvPr id="259" name="Gruppieren 258">
                    <a:extLst>
                      <a:ext uri="{FF2B5EF4-FFF2-40B4-BE49-F238E27FC236}">
                        <a16:creationId xmlns:a16="http://schemas.microsoft.com/office/drawing/2014/main" id="{10C869A2-92C7-4455-95EF-7CDA2A037F0E}"/>
                      </a:ext>
                    </a:extLst>
                  </p:cNvPr>
                  <p:cNvGrpSpPr/>
                  <p:nvPr/>
                </p:nvGrpSpPr>
                <p:grpSpPr>
                  <a:xfrm>
                    <a:off x="271444" y="470555"/>
                    <a:ext cx="11418655" cy="2028492"/>
                    <a:chOff x="255050" y="1785947"/>
                    <a:chExt cx="11418655" cy="2028492"/>
                  </a:xfrm>
                </p:grpSpPr>
                <p:grpSp>
                  <p:nvGrpSpPr>
                    <p:cNvPr id="260" name="Gruppieren 259">
                      <a:extLst>
                        <a:ext uri="{FF2B5EF4-FFF2-40B4-BE49-F238E27FC236}">
                          <a16:creationId xmlns:a16="http://schemas.microsoft.com/office/drawing/2014/main" id="{450F3BEA-31EF-4247-8568-76E0391824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5050" y="1785947"/>
                      <a:ext cx="11418655" cy="867137"/>
                      <a:chOff x="255051" y="399551"/>
                      <a:chExt cx="11418655" cy="867137"/>
                    </a:xfrm>
                  </p:grpSpPr>
                  <p:grpSp>
                    <p:nvGrpSpPr>
                      <p:cNvPr id="277" name="Gruppieren 276">
                        <a:extLst>
                          <a:ext uri="{FF2B5EF4-FFF2-40B4-BE49-F238E27FC236}">
                            <a16:creationId xmlns:a16="http://schemas.microsoft.com/office/drawing/2014/main" id="{BEDA8946-8583-411C-B135-1324191F69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55051" y="399551"/>
                        <a:ext cx="11418655" cy="867137"/>
                        <a:chOff x="272806" y="2346296"/>
                        <a:chExt cx="11418655" cy="867137"/>
                      </a:xfrm>
                    </p:grpSpPr>
                    <p:sp>
                      <p:nvSpPr>
                        <p:cNvPr id="280" name="Rechteck: abgerundete Ecken 279">
                          <a:extLst>
                            <a:ext uri="{FF2B5EF4-FFF2-40B4-BE49-F238E27FC236}">
                              <a16:creationId xmlns:a16="http://schemas.microsoft.com/office/drawing/2014/main" id="{586A1554-2455-4654-B0AF-F06534E236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2806" y="2346296"/>
                          <a:ext cx="1620000" cy="864000"/>
                        </a:xfrm>
                        <a:prstGeom prst="round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19050"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Software set up</a:t>
                          </a:r>
                        </a:p>
                      </p:txBody>
                    </p:sp>
                    <p:sp>
                      <p:nvSpPr>
                        <p:cNvPr id="281" name="Rechteck: abgerundete Ecken 280">
                          <a:extLst>
                            <a:ext uri="{FF2B5EF4-FFF2-40B4-BE49-F238E27FC236}">
                              <a16:creationId xmlns:a16="http://schemas.microsoft.com/office/drawing/2014/main" id="{D0904C3A-608D-4536-8FFD-A6838A74ED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32537" y="2346296"/>
                          <a:ext cx="1620000" cy="864000"/>
                        </a:xfrm>
                        <a:prstGeom prst="roundRect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Simple neural network creation</a:t>
                          </a:r>
                        </a:p>
                      </p:txBody>
                    </p:sp>
                    <p:sp>
                      <p:nvSpPr>
                        <p:cNvPr id="282" name="Rechteck: abgerundete Ecken 281">
                          <a:extLst>
                            <a:ext uri="{FF2B5EF4-FFF2-40B4-BE49-F238E27FC236}">
                              <a16:creationId xmlns:a16="http://schemas.microsoft.com/office/drawing/2014/main" id="{1FC3FC49-75E7-4D96-8188-74FBD4F758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51999" y="2349433"/>
                          <a:ext cx="1620000" cy="864000"/>
                        </a:xfrm>
                        <a:prstGeom prst="round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19050"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Truck project</a:t>
                          </a:r>
                        </a:p>
                      </p:txBody>
                    </p:sp>
                    <p:sp>
                      <p:nvSpPr>
                        <p:cNvPr id="283" name="Rechteck: abgerundete Ecken 282">
                          <a:extLst>
                            <a:ext uri="{FF2B5EF4-FFF2-40B4-BE49-F238E27FC236}">
                              <a16:creationId xmlns:a16="http://schemas.microsoft.com/office/drawing/2014/main" id="{FBDBC216-5AC7-41E5-B198-17E9BE8518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11730" y="2349433"/>
                          <a:ext cx="1620000" cy="864000"/>
                        </a:xfrm>
                        <a:prstGeom prst="round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19050"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Data set creation</a:t>
                          </a:r>
                        </a:p>
                      </p:txBody>
                    </p:sp>
                    <p:sp>
                      <p:nvSpPr>
                        <p:cNvPr id="284" name="Rechteck: abgerundete Ecken 283">
                          <a:extLst>
                            <a:ext uri="{FF2B5EF4-FFF2-40B4-BE49-F238E27FC236}">
                              <a16:creationId xmlns:a16="http://schemas.microsoft.com/office/drawing/2014/main" id="{D0CB82BF-DBC5-48E3-BA13-1F9F7C5833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71461" y="2346296"/>
                          <a:ext cx="1620000" cy="864000"/>
                        </a:xfrm>
                        <a:prstGeom prst="round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19050"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CNN for traffic light detection</a:t>
                          </a:r>
                        </a:p>
                      </p:txBody>
                    </p:sp>
                    <p:cxnSp>
                      <p:nvCxnSpPr>
                        <p:cNvPr id="285" name="Gerade Verbindung mit Pfeil 284">
                          <a:extLst>
                            <a:ext uri="{FF2B5EF4-FFF2-40B4-BE49-F238E27FC236}">
                              <a16:creationId xmlns:a16="http://schemas.microsoft.com/office/drawing/2014/main" id="{C0BA3E34-0974-4AC2-9A40-724E23ECB24D}"/>
                            </a:ext>
                          </a:extLst>
                        </p:cNvPr>
                        <p:cNvCxnSpPr>
                          <a:cxnSpLocks/>
                          <a:stCxn id="280" idx="3"/>
                          <a:endCxn id="281" idx="1"/>
                        </p:cNvCxnSpPr>
                        <p:nvPr/>
                      </p:nvCxnSpPr>
                      <p:spPr>
                        <a:xfrm>
                          <a:off x="1892806" y="2778296"/>
                          <a:ext cx="339731" cy="0"/>
                        </a:xfrm>
                        <a:prstGeom prst="straightConnector1">
                          <a:avLst/>
                        </a:prstGeom>
                        <a:ln w="9525">
                          <a:solidFill>
                            <a:schemeClr val="accent1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86" name="Gerade Verbindung mit Pfeil 285">
                          <a:extLst>
                            <a:ext uri="{FF2B5EF4-FFF2-40B4-BE49-F238E27FC236}">
                              <a16:creationId xmlns:a16="http://schemas.microsoft.com/office/drawing/2014/main" id="{E23DE917-5145-4C6B-B4B5-72E0D7C422F0}"/>
                            </a:ext>
                          </a:extLst>
                        </p:cNvPr>
                        <p:cNvCxnSpPr>
                          <a:cxnSpLocks/>
                          <a:stCxn id="278" idx="3"/>
                          <a:endCxn id="282" idx="1"/>
                        </p:cNvCxnSpPr>
                        <p:nvPr/>
                      </p:nvCxnSpPr>
                      <p:spPr>
                        <a:xfrm>
                          <a:off x="5812268" y="2781274"/>
                          <a:ext cx="339731" cy="159"/>
                        </a:xfrm>
                        <a:prstGeom prst="straightConnector1">
                          <a:avLst/>
                        </a:prstGeom>
                        <a:ln w="9525">
                          <a:solidFill>
                            <a:schemeClr val="accent1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87" name="Gerade Verbindung mit Pfeil 286">
                          <a:extLst>
                            <a:ext uri="{FF2B5EF4-FFF2-40B4-BE49-F238E27FC236}">
                              <a16:creationId xmlns:a16="http://schemas.microsoft.com/office/drawing/2014/main" id="{11FB0156-0BBE-43F1-ABB5-83E2992765E8}"/>
                            </a:ext>
                          </a:extLst>
                        </p:cNvPr>
                        <p:cNvCxnSpPr>
                          <a:cxnSpLocks/>
                          <a:stCxn id="282" idx="3"/>
                          <a:endCxn id="283" idx="1"/>
                        </p:cNvCxnSpPr>
                        <p:nvPr/>
                      </p:nvCxnSpPr>
                      <p:spPr>
                        <a:xfrm>
                          <a:off x="7771999" y="2781433"/>
                          <a:ext cx="339731" cy="0"/>
                        </a:xfrm>
                        <a:prstGeom prst="straightConnector1">
                          <a:avLst/>
                        </a:prstGeom>
                        <a:ln w="9525">
                          <a:solidFill>
                            <a:schemeClr val="accent1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88" name="Gerade Verbindung mit Pfeil 287">
                          <a:extLst>
                            <a:ext uri="{FF2B5EF4-FFF2-40B4-BE49-F238E27FC236}">
                              <a16:creationId xmlns:a16="http://schemas.microsoft.com/office/drawing/2014/main" id="{421BE1ED-B8D8-4185-9FC0-CECCB4E9B973}"/>
                            </a:ext>
                          </a:extLst>
                        </p:cNvPr>
                        <p:cNvCxnSpPr>
                          <a:cxnSpLocks/>
                          <a:stCxn id="283" idx="3"/>
                          <a:endCxn id="284" idx="1"/>
                        </p:cNvCxnSpPr>
                        <p:nvPr/>
                      </p:nvCxnSpPr>
                      <p:spPr>
                        <a:xfrm flipV="1">
                          <a:off x="9731730" y="2778296"/>
                          <a:ext cx="339731" cy="3137"/>
                        </a:xfrm>
                        <a:prstGeom prst="straightConnector1">
                          <a:avLst/>
                        </a:prstGeom>
                        <a:ln w="9525">
                          <a:solidFill>
                            <a:schemeClr val="accent1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78" name="Rechteck: abgerundete Ecken 277">
                        <a:extLst>
                          <a:ext uri="{FF2B5EF4-FFF2-40B4-BE49-F238E27FC236}">
                            <a16:creationId xmlns:a16="http://schemas.microsoft.com/office/drawing/2014/main" id="{ABF868AD-3784-4B57-BD9C-36A763E4F2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74513" y="402529"/>
                        <a:ext cx="1620000" cy="864000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Simple CNN creation</a:t>
                        </a:r>
                      </a:p>
                    </p:txBody>
                  </p:sp>
                  <p:cxnSp>
                    <p:nvCxnSpPr>
                      <p:cNvPr id="279" name="Gerade Verbindung mit Pfeil 278">
                        <a:extLst>
                          <a:ext uri="{FF2B5EF4-FFF2-40B4-BE49-F238E27FC236}">
                            <a16:creationId xmlns:a16="http://schemas.microsoft.com/office/drawing/2014/main" id="{B0A0B3A6-FC1A-4B97-9708-F48F1BEC535A}"/>
                          </a:ext>
                        </a:extLst>
                      </p:cNvPr>
                      <p:cNvCxnSpPr>
                        <a:cxnSpLocks/>
                        <a:stCxn id="281" idx="3"/>
                        <a:endCxn id="278" idx="1"/>
                      </p:cNvCxnSpPr>
                      <p:nvPr/>
                    </p:nvCxnSpPr>
                    <p:spPr>
                      <a:xfrm>
                        <a:off x="3834782" y="831551"/>
                        <a:ext cx="339731" cy="2978"/>
                      </a:xfrm>
                      <a:prstGeom prst="straightConnector1">
                        <a:avLst/>
                      </a:prstGeom>
                      <a:ln w="9525">
                        <a:solidFill>
                          <a:schemeClr val="accent1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62" name="Rechteck: abgerundete Ecken 261">
                      <a:extLst>
                        <a:ext uri="{FF2B5EF4-FFF2-40B4-BE49-F238E27FC236}">
                          <a16:creationId xmlns:a16="http://schemas.microsoft.com/office/drawing/2014/main" id="{97679190-674A-42EE-8A5A-4D6282410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5775" y="3301012"/>
                      <a:ext cx="1158549" cy="513427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GitHub set up</a:t>
                      </a:r>
                    </a:p>
                  </p:txBody>
                </p:sp>
                <p:sp>
                  <p:nvSpPr>
                    <p:cNvPr id="264" name="Rechteck: abgerundete Ecken 263">
                      <a:extLst>
                        <a:ext uri="{FF2B5EF4-FFF2-40B4-BE49-F238E27FC236}">
                          <a16:creationId xmlns:a16="http://schemas.microsoft.com/office/drawing/2014/main" id="{9DF83779-8FE3-4265-A9BE-A4557B9E9F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75050" y="3301011"/>
                      <a:ext cx="1158549" cy="513427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Neural network environment</a:t>
                      </a:r>
                    </a:p>
                  </p:txBody>
                </p:sp>
                <p:sp>
                  <p:nvSpPr>
                    <p:cNvPr id="265" name="Rechteck: abgerundete Ecken 264">
                      <a:extLst>
                        <a:ext uri="{FF2B5EF4-FFF2-40B4-BE49-F238E27FC236}">
                          <a16:creationId xmlns:a16="http://schemas.microsoft.com/office/drawing/2014/main" id="{9639D236-31FF-40F1-BB5E-3EF95613F2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4325" y="3301010"/>
                      <a:ext cx="1158549" cy="513427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Network training</a:t>
                      </a:r>
                    </a:p>
                  </p:txBody>
                </p:sp>
                <p:sp>
                  <p:nvSpPr>
                    <p:cNvPr id="266" name="Rechteck: abgerundete Ecken 265">
                      <a:extLst>
                        <a:ext uri="{FF2B5EF4-FFF2-40B4-BE49-F238E27FC236}">
                          <a16:creationId xmlns:a16="http://schemas.microsoft.com/office/drawing/2014/main" id="{863CD95D-BBB1-452D-8B0C-1E9FEE6634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3600" y="3301009"/>
                      <a:ext cx="1158549" cy="513427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Saving</a:t>
                      </a:r>
                    </a:p>
                  </p:txBody>
                </p:sp>
                <p:sp>
                  <p:nvSpPr>
                    <p:cNvPr id="267" name="Rechteck: abgerundete Ecken 266">
                      <a:extLst>
                        <a:ext uri="{FF2B5EF4-FFF2-40B4-BE49-F238E27FC236}">
                          <a16:creationId xmlns:a16="http://schemas.microsoft.com/office/drawing/2014/main" id="{23D912BE-5DA3-4CCA-94D1-A5AA53A08F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42873" y="3301008"/>
                      <a:ext cx="1158549" cy="513427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Save data in GitHub repository</a:t>
                      </a:r>
                    </a:p>
                  </p:txBody>
                </p:sp>
                <p:sp>
                  <p:nvSpPr>
                    <p:cNvPr id="271" name="Rechteck: abgerundete Ecken 270">
                      <a:extLst>
                        <a:ext uri="{FF2B5EF4-FFF2-40B4-BE49-F238E27FC236}">
                          <a16:creationId xmlns:a16="http://schemas.microsoft.com/office/drawing/2014/main" id="{89AA2313-97EB-41F1-9A7D-4EFBCBF1D4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2145" y="3301008"/>
                      <a:ext cx="1158549" cy="513427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Unzip a data set</a:t>
                      </a:r>
                      <a:endPara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</p:grpSp>
              <p:cxnSp>
                <p:nvCxnSpPr>
                  <p:cNvPr id="69" name="Gerade Verbindung mit Pfeil 68">
                    <a:extLst>
                      <a:ext uri="{FF2B5EF4-FFF2-40B4-BE49-F238E27FC236}">
                        <a16:creationId xmlns:a16="http://schemas.microsoft.com/office/drawing/2014/main" id="{9DB056CE-52E2-496A-A2A9-BF275355C10D}"/>
                      </a:ext>
                    </a:extLst>
                  </p:cNvPr>
                  <p:cNvCxnSpPr>
                    <a:cxnSpLocks/>
                    <a:stCxn id="262" idx="3"/>
                    <a:endCxn id="264" idx="1"/>
                  </p:cNvCxnSpPr>
                  <p:nvPr/>
                </p:nvCxnSpPr>
                <p:spPr>
                  <a:xfrm flipV="1">
                    <a:off x="1660718" y="2242333"/>
                    <a:ext cx="230726" cy="1"/>
                  </a:xfrm>
                  <a:prstGeom prst="straightConnector1">
                    <a:avLst/>
                  </a:prstGeom>
                  <a:ln w="9525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Gerade Verbindung mit Pfeil 71">
                    <a:extLst>
                      <a:ext uri="{FF2B5EF4-FFF2-40B4-BE49-F238E27FC236}">
                        <a16:creationId xmlns:a16="http://schemas.microsoft.com/office/drawing/2014/main" id="{C177E512-E095-4F51-AD25-BB2FE270FAAD}"/>
                      </a:ext>
                    </a:extLst>
                  </p:cNvPr>
                  <p:cNvCxnSpPr>
                    <a:cxnSpLocks/>
                    <a:stCxn id="264" idx="3"/>
                    <a:endCxn id="265" idx="1"/>
                  </p:cNvCxnSpPr>
                  <p:nvPr/>
                </p:nvCxnSpPr>
                <p:spPr>
                  <a:xfrm flipV="1">
                    <a:off x="3049993" y="2242332"/>
                    <a:ext cx="230726" cy="1"/>
                  </a:xfrm>
                  <a:prstGeom prst="straightConnector1">
                    <a:avLst/>
                  </a:prstGeom>
                  <a:ln w="9525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Gerade Verbindung mit Pfeil 74">
                    <a:extLst>
                      <a:ext uri="{FF2B5EF4-FFF2-40B4-BE49-F238E27FC236}">
                        <a16:creationId xmlns:a16="http://schemas.microsoft.com/office/drawing/2014/main" id="{B381B251-7E8F-4B30-A8DB-CEDB21779F3F}"/>
                      </a:ext>
                    </a:extLst>
                  </p:cNvPr>
                  <p:cNvCxnSpPr>
                    <a:cxnSpLocks/>
                    <a:stCxn id="265" idx="3"/>
                    <a:endCxn id="266" idx="1"/>
                  </p:cNvCxnSpPr>
                  <p:nvPr/>
                </p:nvCxnSpPr>
                <p:spPr>
                  <a:xfrm flipV="1">
                    <a:off x="4439268" y="2242331"/>
                    <a:ext cx="230726" cy="1"/>
                  </a:xfrm>
                  <a:prstGeom prst="straightConnector1">
                    <a:avLst/>
                  </a:prstGeom>
                  <a:ln w="9525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Gerade Verbindung mit Pfeil 77">
                    <a:extLst>
                      <a:ext uri="{FF2B5EF4-FFF2-40B4-BE49-F238E27FC236}">
                        <a16:creationId xmlns:a16="http://schemas.microsoft.com/office/drawing/2014/main" id="{175850C9-EC40-4562-B8AB-80A17E70E87F}"/>
                      </a:ext>
                    </a:extLst>
                  </p:cNvPr>
                  <p:cNvCxnSpPr>
                    <a:cxnSpLocks/>
                    <a:stCxn id="266" idx="3"/>
                    <a:endCxn id="267" idx="1"/>
                  </p:cNvCxnSpPr>
                  <p:nvPr/>
                </p:nvCxnSpPr>
                <p:spPr>
                  <a:xfrm flipV="1">
                    <a:off x="5828543" y="2242330"/>
                    <a:ext cx="230724" cy="1"/>
                  </a:xfrm>
                  <a:prstGeom prst="straightConnector1">
                    <a:avLst/>
                  </a:prstGeom>
                  <a:ln w="9525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Gerade Verbindung mit Pfeil 80">
                    <a:extLst>
                      <a:ext uri="{FF2B5EF4-FFF2-40B4-BE49-F238E27FC236}">
                        <a16:creationId xmlns:a16="http://schemas.microsoft.com/office/drawing/2014/main" id="{22981BF5-D2CC-4BA8-B1C3-A4D4B6454F52}"/>
                      </a:ext>
                    </a:extLst>
                  </p:cNvPr>
                  <p:cNvCxnSpPr>
                    <a:cxnSpLocks/>
                    <a:stCxn id="267" idx="3"/>
                    <a:endCxn id="271" idx="1"/>
                  </p:cNvCxnSpPr>
                  <p:nvPr/>
                </p:nvCxnSpPr>
                <p:spPr>
                  <a:xfrm>
                    <a:off x="7217816" y="2242330"/>
                    <a:ext cx="230723" cy="0"/>
                  </a:xfrm>
                  <a:prstGeom prst="straightConnector1">
                    <a:avLst/>
                  </a:prstGeom>
                  <a:ln w="9525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2" name="Verbinder: gewinkelt 131">
                  <a:extLst>
                    <a:ext uri="{FF2B5EF4-FFF2-40B4-BE49-F238E27FC236}">
                      <a16:creationId xmlns:a16="http://schemas.microsoft.com/office/drawing/2014/main" id="{E1F71401-5D5E-442C-B763-5B3A3EE7CD6A}"/>
                    </a:ext>
                  </a:extLst>
                </p:cNvPr>
                <p:cNvCxnSpPr>
                  <a:cxnSpLocks/>
                  <a:stCxn id="281" idx="2"/>
                  <a:endCxn id="262" idx="0"/>
                </p:cNvCxnSpPr>
                <p:nvPr/>
              </p:nvCxnSpPr>
              <p:spPr>
                <a:xfrm rot="5400000">
                  <a:off x="1735778" y="680222"/>
                  <a:ext cx="651065" cy="1959731"/>
                </a:xfrm>
                <a:prstGeom prst="bentConnector3">
                  <a:avLst>
                    <a:gd name="adj1" fmla="val 50000"/>
                  </a:avLst>
                </a:prstGeom>
                <a:ln w="952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C199708A-5A84-45F5-9924-5C91A351F8D3}"/>
                </a:ext>
              </a:extLst>
            </p:cNvPr>
            <p:cNvSpPr/>
            <p:nvPr/>
          </p:nvSpPr>
          <p:spPr>
            <a:xfrm>
              <a:off x="3280719" y="2755759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Pre-process data set</a:t>
              </a:r>
            </a:p>
          </p:txBody>
        </p: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D6DB4CDA-9371-428E-9DE4-6C0304DD42EF}"/>
                </a:ext>
              </a:extLst>
            </p:cNvPr>
            <p:cNvCxnSpPr>
              <a:cxnSpLocks/>
              <a:stCxn id="265" idx="2"/>
              <a:endCxn id="41" idx="0"/>
            </p:cNvCxnSpPr>
            <p:nvPr/>
          </p:nvCxnSpPr>
          <p:spPr>
            <a:xfrm>
              <a:off x="3859994" y="2499045"/>
              <a:ext cx="0" cy="256714"/>
            </a:xfrm>
            <a:prstGeom prst="straightConnector1">
              <a:avLst/>
            </a:prstGeom>
            <a:ln w="95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A4A8B0EE-D668-4738-9209-DEE0C5B96E2C}"/>
                </a:ext>
              </a:extLst>
            </p:cNvPr>
            <p:cNvCxnSpPr>
              <a:cxnSpLocks/>
              <a:stCxn id="41" idx="2"/>
              <a:endCxn id="48" idx="0"/>
            </p:cNvCxnSpPr>
            <p:nvPr/>
          </p:nvCxnSpPr>
          <p:spPr>
            <a:xfrm>
              <a:off x="3859994" y="3269186"/>
              <a:ext cx="0" cy="256712"/>
            </a:xfrm>
            <a:prstGeom prst="straightConnector1">
              <a:avLst/>
            </a:prstGeom>
            <a:ln w="95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FAB6CD36-D43B-4C7D-B871-1C7FCDC62C55}"/>
                </a:ext>
              </a:extLst>
            </p:cNvPr>
            <p:cNvCxnSpPr>
              <a:cxnSpLocks/>
              <a:stCxn id="48" idx="2"/>
              <a:endCxn id="49" idx="0"/>
            </p:cNvCxnSpPr>
            <p:nvPr/>
          </p:nvCxnSpPr>
          <p:spPr>
            <a:xfrm>
              <a:off x="3859994" y="4039325"/>
              <a:ext cx="0" cy="256712"/>
            </a:xfrm>
            <a:prstGeom prst="straightConnector1">
              <a:avLst/>
            </a:prstGeom>
            <a:ln w="95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D83E7970-6809-4780-AC9D-D1BFA81398F3}"/>
                </a:ext>
              </a:extLst>
            </p:cNvPr>
            <p:cNvSpPr/>
            <p:nvPr/>
          </p:nvSpPr>
          <p:spPr>
            <a:xfrm>
              <a:off x="3280719" y="3525898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Layer structure</a:t>
              </a:r>
            </a:p>
          </p:txBody>
        </p:sp>
        <p:sp>
          <p:nvSpPr>
            <p:cNvPr id="49" name="Rechteck: abgerundete Ecken 48">
              <a:extLst>
                <a:ext uri="{FF2B5EF4-FFF2-40B4-BE49-F238E27FC236}">
                  <a16:creationId xmlns:a16="http://schemas.microsoft.com/office/drawing/2014/main" id="{1354210D-E518-43A9-9FB2-E96BD2389285}"/>
                </a:ext>
              </a:extLst>
            </p:cNvPr>
            <p:cNvSpPr/>
            <p:nvPr/>
          </p:nvSpPr>
          <p:spPr>
            <a:xfrm>
              <a:off x="3280719" y="4296037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Training phase</a:t>
              </a:r>
            </a:p>
          </p:txBody>
        </p:sp>
        <p:sp>
          <p:nvSpPr>
            <p:cNvPr id="50" name="Rechteck: abgerundete Ecken 49">
              <a:extLst>
                <a:ext uri="{FF2B5EF4-FFF2-40B4-BE49-F238E27FC236}">
                  <a16:creationId xmlns:a16="http://schemas.microsoft.com/office/drawing/2014/main" id="{F5C730C1-2175-4736-ADBA-562A0F36F231}"/>
                </a:ext>
              </a:extLst>
            </p:cNvPr>
            <p:cNvSpPr/>
            <p:nvPr/>
          </p:nvSpPr>
          <p:spPr>
            <a:xfrm>
              <a:off x="3280719" y="5066176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Evaluation</a:t>
              </a:r>
            </a:p>
          </p:txBody>
        </p: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4938093E-9B87-49D6-A32E-309064B698AB}"/>
                </a:ext>
              </a:extLst>
            </p:cNvPr>
            <p:cNvCxnSpPr>
              <a:cxnSpLocks/>
              <a:stCxn id="49" idx="2"/>
              <a:endCxn id="50" idx="0"/>
            </p:cNvCxnSpPr>
            <p:nvPr/>
          </p:nvCxnSpPr>
          <p:spPr>
            <a:xfrm>
              <a:off x="3859994" y="4809464"/>
              <a:ext cx="0" cy="256712"/>
            </a:xfrm>
            <a:prstGeom prst="straightConnector1">
              <a:avLst/>
            </a:prstGeom>
            <a:ln w="95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1895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feld 46">
            <a:extLst>
              <a:ext uri="{FF2B5EF4-FFF2-40B4-BE49-F238E27FC236}">
                <a16:creationId xmlns:a16="http://schemas.microsoft.com/office/drawing/2014/main" id="{C8E539A2-1A49-4A71-AF5B-2E783FA5F0C5}"/>
              </a:ext>
            </a:extLst>
          </p:cNvPr>
          <p:cNvSpPr txBox="1"/>
          <p:nvPr/>
        </p:nvSpPr>
        <p:spPr>
          <a:xfrm>
            <a:off x="0" y="-22594"/>
            <a:ext cx="170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Practice content</a:t>
            </a:r>
            <a:endParaRPr lang="de-DE" dirty="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61475A8-22CF-492C-AB58-154B7CA35A58}"/>
              </a:ext>
            </a:extLst>
          </p:cNvPr>
          <p:cNvGrpSpPr/>
          <p:nvPr/>
        </p:nvGrpSpPr>
        <p:grpSpPr>
          <a:xfrm>
            <a:off x="271444" y="470555"/>
            <a:ext cx="11418655" cy="5109048"/>
            <a:chOff x="271444" y="470555"/>
            <a:chExt cx="11418655" cy="5109048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539E34CC-AF30-4623-A890-74DE8181908C}"/>
                </a:ext>
              </a:extLst>
            </p:cNvPr>
            <p:cNvGrpSpPr/>
            <p:nvPr/>
          </p:nvGrpSpPr>
          <p:grpSpPr>
            <a:xfrm>
              <a:off x="271444" y="470555"/>
              <a:ext cx="11418655" cy="4338911"/>
              <a:chOff x="271444" y="470555"/>
              <a:chExt cx="11418655" cy="4338911"/>
            </a:xfrm>
          </p:grpSpPr>
          <p:sp>
            <p:nvSpPr>
              <p:cNvPr id="118" name="Rechteck: abgerundete Ecken 117">
                <a:extLst>
                  <a:ext uri="{FF2B5EF4-FFF2-40B4-BE49-F238E27FC236}">
                    <a16:creationId xmlns:a16="http://schemas.microsoft.com/office/drawing/2014/main" id="{268883B3-3230-45F9-A3B5-B9B0596E2A42}"/>
                  </a:ext>
                </a:extLst>
              </p:cNvPr>
              <p:cNvSpPr/>
              <p:nvPr/>
            </p:nvSpPr>
            <p:spPr>
              <a:xfrm>
                <a:off x="1891444" y="2755759"/>
                <a:ext cx="1158549" cy="513427"/>
              </a:xfrm>
              <a:prstGeom prst="round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Install the basic libraries</a:t>
                </a:r>
              </a:p>
            </p:txBody>
          </p:sp>
          <p:cxnSp>
            <p:nvCxnSpPr>
              <p:cNvPr id="119" name="Gerade Verbindung mit Pfeil 118">
                <a:extLst>
                  <a:ext uri="{FF2B5EF4-FFF2-40B4-BE49-F238E27FC236}">
                    <a16:creationId xmlns:a16="http://schemas.microsoft.com/office/drawing/2014/main" id="{EF35875A-BB0F-4009-BB70-F2AB1B12E20D}"/>
                  </a:ext>
                </a:extLst>
              </p:cNvPr>
              <p:cNvCxnSpPr>
                <a:cxnSpLocks/>
                <a:stCxn id="264" idx="2"/>
                <a:endCxn id="118" idx="0"/>
              </p:cNvCxnSpPr>
              <p:nvPr/>
            </p:nvCxnSpPr>
            <p:spPr>
              <a:xfrm>
                <a:off x="2470719" y="2499046"/>
                <a:ext cx="0" cy="256713"/>
              </a:xfrm>
              <a:prstGeom prst="straightConnector1">
                <a:avLst/>
              </a:prstGeom>
              <a:ln w="9525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hteck: abgerundete Ecken 121">
                <a:extLst>
                  <a:ext uri="{FF2B5EF4-FFF2-40B4-BE49-F238E27FC236}">
                    <a16:creationId xmlns:a16="http://schemas.microsoft.com/office/drawing/2014/main" id="{97B7618F-EF0A-4321-A24F-D36353EAEB05}"/>
                  </a:ext>
                </a:extLst>
              </p:cNvPr>
              <p:cNvSpPr/>
              <p:nvPr/>
            </p:nvSpPr>
            <p:spPr>
              <a:xfrm>
                <a:off x="1891444" y="3525899"/>
                <a:ext cx="1158549" cy="513427"/>
              </a:xfrm>
              <a:prstGeom prst="round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Fork and clone</a:t>
                </a:r>
              </a:p>
            </p:txBody>
          </p:sp>
          <p:cxnSp>
            <p:nvCxnSpPr>
              <p:cNvPr id="123" name="Gerade Verbindung mit Pfeil 122">
                <a:extLst>
                  <a:ext uri="{FF2B5EF4-FFF2-40B4-BE49-F238E27FC236}">
                    <a16:creationId xmlns:a16="http://schemas.microsoft.com/office/drawing/2014/main" id="{BA22C8E4-384F-4190-B7F3-D13A8688CC44}"/>
                  </a:ext>
                </a:extLst>
              </p:cNvPr>
              <p:cNvCxnSpPr>
                <a:cxnSpLocks/>
                <a:stCxn id="118" idx="2"/>
                <a:endCxn id="122" idx="0"/>
              </p:cNvCxnSpPr>
              <p:nvPr/>
            </p:nvCxnSpPr>
            <p:spPr>
              <a:xfrm>
                <a:off x="2470719" y="3269186"/>
                <a:ext cx="0" cy="256713"/>
              </a:xfrm>
              <a:prstGeom prst="straightConnector1">
                <a:avLst/>
              </a:prstGeom>
              <a:ln w="9525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echteck: abgerundete Ecken 127">
                <a:extLst>
                  <a:ext uri="{FF2B5EF4-FFF2-40B4-BE49-F238E27FC236}">
                    <a16:creationId xmlns:a16="http://schemas.microsoft.com/office/drawing/2014/main" id="{3A4560CD-0362-4980-B769-F69A7B5C0CBC}"/>
                  </a:ext>
                </a:extLst>
              </p:cNvPr>
              <p:cNvSpPr/>
              <p:nvPr/>
            </p:nvSpPr>
            <p:spPr>
              <a:xfrm>
                <a:off x="1882626" y="4296039"/>
                <a:ext cx="1158549" cy="513427"/>
              </a:xfrm>
              <a:prstGeom prst="round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Load the data set</a:t>
                </a:r>
              </a:p>
            </p:txBody>
          </p:sp>
          <p:cxnSp>
            <p:nvCxnSpPr>
              <p:cNvPr id="129" name="Gerade Verbindung mit Pfeil 128">
                <a:extLst>
                  <a:ext uri="{FF2B5EF4-FFF2-40B4-BE49-F238E27FC236}">
                    <a16:creationId xmlns:a16="http://schemas.microsoft.com/office/drawing/2014/main" id="{9C7B894D-C528-4874-B0CC-B84DE87234C4}"/>
                  </a:ext>
                </a:extLst>
              </p:cNvPr>
              <p:cNvCxnSpPr>
                <a:cxnSpLocks/>
                <a:stCxn id="122" idx="2"/>
                <a:endCxn id="128" idx="0"/>
              </p:cNvCxnSpPr>
              <p:nvPr/>
            </p:nvCxnSpPr>
            <p:spPr>
              <a:xfrm flipH="1">
                <a:off x="2461901" y="4039326"/>
                <a:ext cx="8818" cy="256713"/>
              </a:xfrm>
              <a:prstGeom prst="straightConnector1">
                <a:avLst/>
              </a:prstGeom>
              <a:ln w="9525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uppieren 26">
                <a:extLst>
                  <a:ext uri="{FF2B5EF4-FFF2-40B4-BE49-F238E27FC236}">
                    <a16:creationId xmlns:a16="http://schemas.microsoft.com/office/drawing/2014/main" id="{39C51CB5-B690-4AA7-8AB6-A2D3ADDD15FA}"/>
                  </a:ext>
                </a:extLst>
              </p:cNvPr>
              <p:cNvGrpSpPr/>
              <p:nvPr/>
            </p:nvGrpSpPr>
            <p:grpSpPr>
              <a:xfrm>
                <a:off x="271444" y="470555"/>
                <a:ext cx="11418655" cy="2028492"/>
                <a:chOff x="271444" y="470555"/>
                <a:chExt cx="11418655" cy="2028492"/>
              </a:xfrm>
            </p:grpSpPr>
            <p:grpSp>
              <p:nvGrpSpPr>
                <p:cNvPr id="15" name="Gruppieren 14">
                  <a:extLst>
                    <a:ext uri="{FF2B5EF4-FFF2-40B4-BE49-F238E27FC236}">
                      <a16:creationId xmlns:a16="http://schemas.microsoft.com/office/drawing/2014/main" id="{E5ABEB6C-A263-4F2B-AD43-63DE3311204E}"/>
                    </a:ext>
                  </a:extLst>
                </p:cNvPr>
                <p:cNvGrpSpPr/>
                <p:nvPr/>
              </p:nvGrpSpPr>
              <p:grpSpPr>
                <a:xfrm>
                  <a:off x="271444" y="470555"/>
                  <a:ext cx="11418655" cy="2028492"/>
                  <a:chOff x="271444" y="470555"/>
                  <a:chExt cx="11418655" cy="2028492"/>
                </a:xfrm>
              </p:grpSpPr>
              <p:grpSp>
                <p:nvGrpSpPr>
                  <p:cNvPr id="259" name="Gruppieren 258">
                    <a:extLst>
                      <a:ext uri="{FF2B5EF4-FFF2-40B4-BE49-F238E27FC236}">
                        <a16:creationId xmlns:a16="http://schemas.microsoft.com/office/drawing/2014/main" id="{10C869A2-92C7-4455-95EF-7CDA2A037F0E}"/>
                      </a:ext>
                    </a:extLst>
                  </p:cNvPr>
                  <p:cNvGrpSpPr/>
                  <p:nvPr/>
                </p:nvGrpSpPr>
                <p:grpSpPr>
                  <a:xfrm>
                    <a:off x="271444" y="470555"/>
                    <a:ext cx="11418655" cy="2028492"/>
                    <a:chOff x="255050" y="1785947"/>
                    <a:chExt cx="11418655" cy="2028492"/>
                  </a:xfrm>
                </p:grpSpPr>
                <p:grpSp>
                  <p:nvGrpSpPr>
                    <p:cNvPr id="260" name="Gruppieren 259">
                      <a:extLst>
                        <a:ext uri="{FF2B5EF4-FFF2-40B4-BE49-F238E27FC236}">
                          <a16:creationId xmlns:a16="http://schemas.microsoft.com/office/drawing/2014/main" id="{450F3BEA-31EF-4247-8568-76E0391824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5050" y="1785947"/>
                      <a:ext cx="11418655" cy="867137"/>
                      <a:chOff x="255051" y="399551"/>
                      <a:chExt cx="11418655" cy="867137"/>
                    </a:xfrm>
                  </p:grpSpPr>
                  <p:grpSp>
                    <p:nvGrpSpPr>
                      <p:cNvPr id="277" name="Gruppieren 276">
                        <a:extLst>
                          <a:ext uri="{FF2B5EF4-FFF2-40B4-BE49-F238E27FC236}">
                            <a16:creationId xmlns:a16="http://schemas.microsoft.com/office/drawing/2014/main" id="{BEDA8946-8583-411C-B135-1324191F69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55051" y="399551"/>
                        <a:ext cx="11418655" cy="867137"/>
                        <a:chOff x="272806" y="2346296"/>
                        <a:chExt cx="11418655" cy="867137"/>
                      </a:xfrm>
                    </p:grpSpPr>
                    <p:sp>
                      <p:nvSpPr>
                        <p:cNvPr id="280" name="Rechteck: abgerundete Ecken 279">
                          <a:extLst>
                            <a:ext uri="{FF2B5EF4-FFF2-40B4-BE49-F238E27FC236}">
                              <a16:creationId xmlns:a16="http://schemas.microsoft.com/office/drawing/2014/main" id="{586A1554-2455-4654-B0AF-F06534E236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2806" y="2346296"/>
                          <a:ext cx="1620000" cy="864000"/>
                        </a:xfrm>
                        <a:prstGeom prst="round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19050"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Software set up</a:t>
                          </a:r>
                        </a:p>
                      </p:txBody>
                    </p:sp>
                    <p:sp>
                      <p:nvSpPr>
                        <p:cNvPr id="281" name="Rechteck: abgerundete Ecken 280">
                          <a:extLst>
                            <a:ext uri="{FF2B5EF4-FFF2-40B4-BE49-F238E27FC236}">
                              <a16:creationId xmlns:a16="http://schemas.microsoft.com/office/drawing/2014/main" id="{D0904C3A-608D-4536-8FFD-A6838A74ED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32537" y="2346296"/>
                          <a:ext cx="1620000" cy="864000"/>
                        </a:xfrm>
                        <a:prstGeom prst="round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19050"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Simple neural network creation</a:t>
                          </a:r>
                        </a:p>
                      </p:txBody>
                    </p:sp>
                    <p:sp>
                      <p:nvSpPr>
                        <p:cNvPr id="282" name="Rechteck: abgerundete Ecken 281">
                          <a:extLst>
                            <a:ext uri="{FF2B5EF4-FFF2-40B4-BE49-F238E27FC236}">
                              <a16:creationId xmlns:a16="http://schemas.microsoft.com/office/drawing/2014/main" id="{1FC3FC49-75E7-4D96-8188-74FBD4F758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51999" y="2349433"/>
                          <a:ext cx="1620000" cy="864000"/>
                        </a:xfrm>
                        <a:prstGeom prst="round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19050"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Truck project</a:t>
                          </a:r>
                        </a:p>
                      </p:txBody>
                    </p:sp>
                    <p:sp>
                      <p:nvSpPr>
                        <p:cNvPr id="283" name="Rechteck: abgerundete Ecken 282">
                          <a:extLst>
                            <a:ext uri="{FF2B5EF4-FFF2-40B4-BE49-F238E27FC236}">
                              <a16:creationId xmlns:a16="http://schemas.microsoft.com/office/drawing/2014/main" id="{FBDBC216-5AC7-41E5-B198-17E9BE8518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11730" y="2349433"/>
                          <a:ext cx="1620000" cy="864000"/>
                        </a:xfrm>
                        <a:prstGeom prst="round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19050"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Data set creation</a:t>
                          </a:r>
                        </a:p>
                      </p:txBody>
                    </p:sp>
                    <p:sp>
                      <p:nvSpPr>
                        <p:cNvPr id="284" name="Rechteck: abgerundete Ecken 283">
                          <a:extLst>
                            <a:ext uri="{FF2B5EF4-FFF2-40B4-BE49-F238E27FC236}">
                              <a16:creationId xmlns:a16="http://schemas.microsoft.com/office/drawing/2014/main" id="{D0CB82BF-DBC5-48E3-BA13-1F9F7C5833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71461" y="2346296"/>
                          <a:ext cx="1620000" cy="864000"/>
                        </a:xfrm>
                        <a:prstGeom prst="round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19050"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CNN for traffic light detection</a:t>
                          </a:r>
                        </a:p>
                      </p:txBody>
                    </p:sp>
                    <p:cxnSp>
                      <p:nvCxnSpPr>
                        <p:cNvPr id="285" name="Gerade Verbindung mit Pfeil 284">
                          <a:extLst>
                            <a:ext uri="{FF2B5EF4-FFF2-40B4-BE49-F238E27FC236}">
                              <a16:creationId xmlns:a16="http://schemas.microsoft.com/office/drawing/2014/main" id="{C0BA3E34-0974-4AC2-9A40-724E23ECB24D}"/>
                            </a:ext>
                          </a:extLst>
                        </p:cNvPr>
                        <p:cNvCxnSpPr>
                          <a:cxnSpLocks/>
                          <a:stCxn id="280" idx="3"/>
                          <a:endCxn id="281" idx="1"/>
                        </p:cNvCxnSpPr>
                        <p:nvPr/>
                      </p:nvCxnSpPr>
                      <p:spPr>
                        <a:xfrm>
                          <a:off x="1892806" y="2778296"/>
                          <a:ext cx="339731" cy="0"/>
                        </a:xfrm>
                        <a:prstGeom prst="straightConnector1">
                          <a:avLst/>
                        </a:prstGeom>
                        <a:ln w="9525">
                          <a:solidFill>
                            <a:schemeClr val="accent1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86" name="Gerade Verbindung mit Pfeil 285">
                          <a:extLst>
                            <a:ext uri="{FF2B5EF4-FFF2-40B4-BE49-F238E27FC236}">
                              <a16:creationId xmlns:a16="http://schemas.microsoft.com/office/drawing/2014/main" id="{E23DE917-5145-4C6B-B4B5-72E0D7C422F0}"/>
                            </a:ext>
                          </a:extLst>
                        </p:cNvPr>
                        <p:cNvCxnSpPr>
                          <a:cxnSpLocks/>
                          <a:stCxn id="278" idx="3"/>
                          <a:endCxn id="282" idx="1"/>
                        </p:cNvCxnSpPr>
                        <p:nvPr/>
                      </p:nvCxnSpPr>
                      <p:spPr>
                        <a:xfrm>
                          <a:off x="5812268" y="2781274"/>
                          <a:ext cx="339731" cy="159"/>
                        </a:xfrm>
                        <a:prstGeom prst="straightConnector1">
                          <a:avLst/>
                        </a:prstGeom>
                        <a:ln w="9525">
                          <a:solidFill>
                            <a:schemeClr val="accent1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87" name="Gerade Verbindung mit Pfeil 286">
                          <a:extLst>
                            <a:ext uri="{FF2B5EF4-FFF2-40B4-BE49-F238E27FC236}">
                              <a16:creationId xmlns:a16="http://schemas.microsoft.com/office/drawing/2014/main" id="{11FB0156-0BBE-43F1-ABB5-83E2992765E8}"/>
                            </a:ext>
                          </a:extLst>
                        </p:cNvPr>
                        <p:cNvCxnSpPr>
                          <a:cxnSpLocks/>
                          <a:stCxn id="282" idx="3"/>
                          <a:endCxn id="283" idx="1"/>
                        </p:cNvCxnSpPr>
                        <p:nvPr/>
                      </p:nvCxnSpPr>
                      <p:spPr>
                        <a:xfrm>
                          <a:off x="7771999" y="2781433"/>
                          <a:ext cx="339731" cy="0"/>
                        </a:xfrm>
                        <a:prstGeom prst="straightConnector1">
                          <a:avLst/>
                        </a:prstGeom>
                        <a:ln w="9525">
                          <a:solidFill>
                            <a:schemeClr val="accent1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88" name="Gerade Verbindung mit Pfeil 287">
                          <a:extLst>
                            <a:ext uri="{FF2B5EF4-FFF2-40B4-BE49-F238E27FC236}">
                              <a16:creationId xmlns:a16="http://schemas.microsoft.com/office/drawing/2014/main" id="{421BE1ED-B8D8-4185-9FC0-CECCB4E9B973}"/>
                            </a:ext>
                          </a:extLst>
                        </p:cNvPr>
                        <p:cNvCxnSpPr>
                          <a:cxnSpLocks/>
                          <a:stCxn id="283" idx="3"/>
                          <a:endCxn id="284" idx="1"/>
                        </p:cNvCxnSpPr>
                        <p:nvPr/>
                      </p:nvCxnSpPr>
                      <p:spPr>
                        <a:xfrm flipV="1">
                          <a:off x="9731730" y="2778296"/>
                          <a:ext cx="339731" cy="3137"/>
                        </a:xfrm>
                        <a:prstGeom prst="straightConnector1">
                          <a:avLst/>
                        </a:prstGeom>
                        <a:ln w="9525">
                          <a:solidFill>
                            <a:schemeClr val="accent1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78" name="Rechteck: abgerundete Ecken 277">
                        <a:extLst>
                          <a:ext uri="{FF2B5EF4-FFF2-40B4-BE49-F238E27FC236}">
                            <a16:creationId xmlns:a16="http://schemas.microsoft.com/office/drawing/2014/main" id="{ABF868AD-3784-4B57-BD9C-36A763E4F2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74513" y="402529"/>
                        <a:ext cx="1620000" cy="864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Simple CNN creation</a:t>
                        </a:r>
                      </a:p>
                    </p:txBody>
                  </p:sp>
                  <p:cxnSp>
                    <p:nvCxnSpPr>
                      <p:cNvPr id="279" name="Gerade Verbindung mit Pfeil 278">
                        <a:extLst>
                          <a:ext uri="{FF2B5EF4-FFF2-40B4-BE49-F238E27FC236}">
                            <a16:creationId xmlns:a16="http://schemas.microsoft.com/office/drawing/2014/main" id="{B0A0B3A6-FC1A-4B97-9708-F48F1BEC535A}"/>
                          </a:ext>
                        </a:extLst>
                      </p:cNvPr>
                      <p:cNvCxnSpPr>
                        <a:cxnSpLocks/>
                        <a:stCxn id="281" idx="3"/>
                        <a:endCxn id="278" idx="1"/>
                      </p:cNvCxnSpPr>
                      <p:nvPr/>
                    </p:nvCxnSpPr>
                    <p:spPr>
                      <a:xfrm>
                        <a:off x="3834782" y="831551"/>
                        <a:ext cx="339731" cy="2978"/>
                      </a:xfrm>
                      <a:prstGeom prst="straightConnector1">
                        <a:avLst/>
                      </a:prstGeom>
                      <a:ln w="9525">
                        <a:solidFill>
                          <a:schemeClr val="accent1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62" name="Rechteck: abgerundete Ecken 261">
                      <a:extLst>
                        <a:ext uri="{FF2B5EF4-FFF2-40B4-BE49-F238E27FC236}">
                          <a16:creationId xmlns:a16="http://schemas.microsoft.com/office/drawing/2014/main" id="{97679190-674A-42EE-8A5A-4D6282410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5775" y="3301012"/>
                      <a:ext cx="1158549" cy="513427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Data set integration</a:t>
                      </a:r>
                    </a:p>
                  </p:txBody>
                </p:sp>
                <p:sp>
                  <p:nvSpPr>
                    <p:cNvPr id="264" name="Rechteck: abgerundete Ecken 263">
                      <a:extLst>
                        <a:ext uri="{FF2B5EF4-FFF2-40B4-BE49-F238E27FC236}">
                          <a16:creationId xmlns:a16="http://schemas.microsoft.com/office/drawing/2014/main" id="{9DF83779-8FE3-4265-A9BE-A4557B9E9F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75050" y="3301011"/>
                      <a:ext cx="1158549" cy="513427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Neural network environment</a:t>
                      </a:r>
                    </a:p>
                  </p:txBody>
                </p:sp>
                <p:sp>
                  <p:nvSpPr>
                    <p:cNvPr id="265" name="Rechteck: abgerundete Ecken 264">
                      <a:extLst>
                        <a:ext uri="{FF2B5EF4-FFF2-40B4-BE49-F238E27FC236}">
                          <a16:creationId xmlns:a16="http://schemas.microsoft.com/office/drawing/2014/main" id="{9639D236-31FF-40F1-BB5E-3EF95613F2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4325" y="3301010"/>
                      <a:ext cx="1158549" cy="513427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CNN training</a:t>
                      </a:r>
                    </a:p>
                  </p:txBody>
                </p:sp>
                <p:sp>
                  <p:nvSpPr>
                    <p:cNvPr id="266" name="Rechteck: abgerundete Ecken 265">
                      <a:extLst>
                        <a:ext uri="{FF2B5EF4-FFF2-40B4-BE49-F238E27FC236}">
                          <a16:creationId xmlns:a16="http://schemas.microsoft.com/office/drawing/2014/main" id="{863CD95D-BBB1-452D-8B0C-1E9FEE6634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3600" y="3301009"/>
                      <a:ext cx="1158549" cy="513427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Saving</a:t>
                      </a:r>
                    </a:p>
                  </p:txBody>
                </p:sp>
                <p:sp>
                  <p:nvSpPr>
                    <p:cNvPr id="267" name="Rechteck: abgerundete Ecken 266">
                      <a:extLst>
                        <a:ext uri="{FF2B5EF4-FFF2-40B4-BE49-F238E27FC236}">
                          <a16:creationId xmlns:a16="http://schemas.microsoft.com/office/drawing/2014/main" id="{23D912BE-5DA3-4CCA-94D1-A5AA53A08F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42873" y="3301008"/>
                      <a:ext cx="1158549" cy="513427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Unzip a data set</a:t>
                      </a:r>
                      <a:endPara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</p:grpSp>
              <p:cxnSp>
                <p:nvCxnSpPr>
                  <p:cNvPr id="69" name="Gerade Verbindung mit Pfeil 68">
                    <a:extLst>
                      <a:ext uri="{FF2B5EF4-FFF2-40B4-BE49-F238E27FC236}">
                        <a16:creationId xmlns:a16="http://schemas.microsoft.com/office/drawing/2014/main" id="{9DB056CE-52E2-496A-A2A9-BF275355C10D}"/>
                      </a:ext>
                    </a:extLst>
                  </p:cNvPr>
                  <p:cNvCxnSpPr>
                    <a:cxnSpLocks/>
                    <a:stCxn id="262" idx="3"/>
                    <a:endCxn id="264" idx="1"/>
                  </p:cNvCxnSpPr>
                  <p:nvPr/>
                </p:nvCxnSpPr>
                <p:spPr>
                  <a:xfrm flipV="1">
                    <a:off x="1660718" y="2242333"/>
                    <a:ext cx="230726" cy="1"/>
                  </a:xfrm>
                  <a:prstGeom prst="straightConnector1">
                    <a:avLst/>
                  </a:prstGeom>
                  <a:ln w="9525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Gerade Verbindung mit Pfeil 71">
                    <a:extLst>
                      <a:ext uri="{FF2B5EF4-FFF2-40B4-BE49-F238E27FC236}">
                        <a16:creationId xmlns:a16="http://schemas.microsoft.com/office/drawing/2014/main" id="{C177E512-E095-4F51-AD25-BB2FE270FAAD}"/>
                      </a:ext>
                    </a:extLst>
                  </p:cNvPr>
                  <p:cNvCxnSpPr>
                    <a:cxnSpLocks/>
                    <a:stCxn id="264" idx="3"/>
                    <a:endCxn id="265" idx="1"/>
                  </p:cNvCxnSpPr>
                  <p:nvPr/>
                </p:nvCxnSpPr>
                <p:spPr>
                  <a:xfrm flipV="1">
                    <a:off x="3049993" y="2242332"/>
                    <a:ext cx="230726" cy="1"/>
                  </a:xfrm>
                  <a:prstGeom prst="straightConnector1">
                    <a:avLst/>
                  </a:prstGeom>
                  <a:ln w="9525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Gerade Verbindung mit Pfeil 74">
                    <a:extLst>
                      <a:ext uri="{FF2B5EF4-FFF2-40B4-BE49-F238E27FC236}">
                        <a16:creationId xmlns:a16="http://schemas.microsoft.com/office/drawing/2014/main" id="{B381B251-7E8F-4B30-A8DB-CEDB21779F3F}"/>
                      </a:ext>
                    </a:extLst>
                  </p:cNvPr>
                  <p:cNvCxnSpPr>
                    <a:cxnSpLocks/>
                    <a:stCxn id="265" idx="3"/>
                    <a:endCxn id="266" idx="1"/>
                  </p:cNvCxnSpPr>
                  <p:nvPr/>
                </p:nvCxnSpPr>
                <p:spPr>
                  <a:xfrm flipV="1">
                    <a:off x="4439268" y="2242331"/>
                    <a:ext cx="230726" cy="1"/>
                  </a:xfrm>
                  <a:prstGeom prst="straightConnector1">
                    <a:avLst/>
                  </a:prstGeom>
                  <a:ln w="9525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Gerade Verbindung mit Pfeil 77">
                    <a:extLst>
                      <a:ext uri="{FF2B5EF4-FFF2-40B4-BE49-F238E27FC236}">
                        <a16:creationId xmlns:a16="http://schemas.microsoft.com/office/drawing/2014/main" id="{175850C9-EC40-4562-B8AB-80A17E70E87F}"/>
                      </a:ext>
                    </a:extLst>
                  </p:cNvPr>
                  <p:cNvCxnSpPr>
                    <a:cxnSpLocks/>
                    <a:stCxn id="266" idx="3"/>
                    <a:endCxn id="267" idx="1"/>
                  </p:cNvCxnSpPr>
                  <p:nvPr/>
                </p:nvCxnSpPr>
                <p:spPr>
                  <a:xfrm flipV="1">
                    <a:off x="5828543" y="2242330"/>
                    <a:ext cx="230724" cy="1"/>
                  </a:xfrm>
                  <a:prstGeom prst="straightConnector1">
                    <a:avLst/>
                  </a:prstGeom>
                  <a:ln w="9525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2" name="Verbinder: gewinkelt 131">
                  <a:extLst>
                    <a:ext uri="{FF2B5EF4-FFF2-40B4-BE49-F238E27FC236}">
                      <a16:creationId xmlns:a16="http://schemas.microsoft.com/office/drawing/2014/main" id="{E1F71401-5D5E-442C-B763-5B3A3EE7CD6A}"/>
                    </a:ext>
                  </a:extLst>
                </p:cNvPr>
                <p:cNvCxnSpPr>
                  <a:cxnSpLocks/>
                  <a:stCxn id="278" idx="2"/>
                  <a:endCxn id="262" idx="0"/>
                </p:cNvCxnSpPr>
                <p:nvPr/>
              </p:nvCxnSpPr>
              <p:spPr>
                <a:xfrm rot="5400000">
                  <a:off x="2717132" y="-298155"/>
                  <a:ext cx="648087" cy="3919462"/>
                </a:xfrm>
                <a:prstGeom prst="bentConnector3">
                  <a:avLst>
                    <a:gd name="adj1" fmla="val 50000"/>
                  </a:avLst>
                </a:prstGeom>
                <a:ln w="952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C199708A-5A84-45F5-9924-5C91A351F8D3}"/>
                </a:ext>
              </a:extLst>
            </p:cNvPr>
            <p:cNvSpPr/>
            <p:nvPr/>
          </p:nvSpPr>
          <p:spPr>
            <a:xfrm>
              <a:off x="3280719" y="2755759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Pre-process data set</a:t>
              </a:r>
            </a:p>
          </p:txBody>
        </p: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D6DB4CDA-9371-428E-9DE4-6C0304DD42EF}"/>
                </a:ext>
              </a:extLst>
            </p:cNvPr>
            <p:cNvCxnSpPr>
              <a:cxnSpLocks/>
              <a:stCxn id="265" idx="2"/>
              <a:endCxn id="41" idx="0"/>
            </p:cNvCxnSpPr>
            <p:nvPr/>
          </p:nvCxnSpPr>
          <p:spPr>
            <a:xfrm>
              <a:off x="3859994" y="2499045"/>
              <a:ext cx="0" cy="256714"/>
            </a:xfrm>
            <a:prstGeom prst="straightConnector1">
              <a:avLst/>
            </a:prstGeom>
            <a:ln w="95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A4A8B0EE-D668-4738-9209-DEE0C5B96E2C}"/>
                </a:ext>
              </a:extLst>
            </p:cNvPr>
            <p:cNvCxnSpPr>
              <a:cxnSpLocks/>
              <a:stCxn id="41" idx="2"/>
              <a:endCxn id="48" idx="0"/>
            </p:cNvCxnSpPr>
            <p:nvPr/>
          </p:nvCxnSpPr>
          <p:spPr>
            <a:xfrm>
              <a:off x="3859994" y="3269186"/>
              <a:ext cx="0" cy="256712"/>
            </a:xfrm>
            <a:prstGeom prst="straightConnector1">
              <a:avLst/>
            </a:prstGeom>
            <a:ln w="95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FAB6CD36-D43B-4C7D-B871-1C7FCDC62C55}"/>
                </a:ext>
              </a:extLst>
            </p:cNvPr>
            <p:cNvCxnSpPr>
              <a:cxnSpLocks/>
              <a:stCxn id="48" idx="2"/>
              <a:endCxn id="49" idx="0"/>
            </p:cNvCxnSpPr>
            <p:nvPr/>
          </p:nvCxnSpPr>
          <p:spPr>
            <a:xfrm>
              <a:off x="3859994" y="4039325"/>
              <a:ext cx="0" cy="256712"/>
            </a:xfrm>
            <a:prstGeom prst="straightConnector1">
              <a:avLst/>
            </a:prstGeom>
            <a:ln w="95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D83E7970-6809-4780-AC9D-D1BFA81398F3}"/>
                </a:ext>
              </a:extLst>
            </p:cNvPr>
            <p:cNvSpPr/>
            <p:nvPr/>
          </p:nvSpPr>
          <p:spPr>
            <a:xfrm>
              <a:off x="3280719" y="3525898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Layer structure</a:t>
              </a:r>
            </a:p>
          </p:txBody>
        </p:sp>
        <p:sp>
          <p:nvSpPr>
            <p:cNvPr id="49" name="Rechteck: abgerundete Ecken 48">
              <a:extLst>
                <a:ext uri="{FF2B5EF4-FFF2-40B4-BE49-F238E27FC236}">
                  <a16:creationId xmlns:a16="http://schemas.microsoft.com/office/drawing/2014/main" id="{1354210D-E518-43A9-9FB2-E96BD2389285}"/>
                </a:ext>
              </a:extLst>
            </p:cNvPr>
            <p:cNvSpPr/>
            <p:nvPr/>
          </p:nvSpPr>
          <p:spPr>
            <a:xfrm>
              <a:off x="3280719" y="4296037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Training phase</a:t>
              </a:r>
            </a:p>
          </p:txBody>
        </p:sp>
        <p:sp>
          <p:nvSpPr>
            <p:cNvPr id="50" name="Rechteck: abgerundete Ecken 49">
              <a:extLst>
                <a:ext uri="{FF2B5EF4-FFF2-40B4-BE49-F238E27FC236}">
                  <a16:creationId xmlns:a16="http://schemas.microsoft.com/office/drawing/2014/main" id="{F5C730C1-2175-4736-ADBA-562A0F36F231}"/>
                </a:ext>
              </a:extLst>
            </p:cNvPr>
            <p:cNvSpPr/>
            <p:nvPr/>
          </p:nvSpPr>
          <p:spPr>
            <a:xfrm>
              <a:off x="3280719" y="5066176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Evaluation</a:t>
              </a:r>
            </a:p>
          </p:txBody>
        </p: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4938093E-9B87-49D6-A32E-309064B698AB}"/>
                </a:ext>
              </a:extLst>
            </p:cNvPr>
            <p:cNvCxnSpPr>
              <a:cxnSpLocks/>
              <a:stCxn id="49" idx="2"/>
              <a:endCxn id="50" idx="0"/>
            </p:cNvCxnSpPr>
            <p:nvPr/>
          </p:nvCxnSpPr>
          <p:spPr>
            <a:xfrm>
              <a:off x="3859994" y="4809464"/>
              <a:ext cx="0" cy="256712"/>
            </a:xfrm>
            <a:prstGeom prst="straightConnector1">
              <a:avLst/>
            </a:prstGeom>
            <a:ln w="95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8335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feld 46">
            <a:extLst>
              <a:ext uri="{FF2B5EF4-FFF2-40B4-BE49-F238E27FC236}">
                <a16:creationId xmlns:a16="http://schemas.microsoft.com/office/drawing/2014/main" id="{C8E539A2-1A49-4A71-AF5B-2E783FA5F0C5}"/>
              </a:ext>
            </a:extLst>
          </p:cNvPr>
          <p:cNvSpPr txBox="1"/>
          <p:nvPr/>
        </p:nvSpPr>
        <p:spPr>
          <a:xfrm>
            <a:off x="0" y="-22594"/>
            <a:ext cx="170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Practice content</a:t>
            </a:r>
            <a:endParaRPr lang="de-DE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4FE96D63-BBF2-4ECA-80E3-118FD6FE4720}"/>
              </a:ext>
            </a:extLst>
          </p:cNvPr>
          <p:cNvGrpSpPr/>
          <p:nvPr/>
        </p:nvGrpSpPr>
        <p:grpSpPr>
          <a:xfrm>
            <a:off x="271444" y="470555"/>
            <a:ext cx="11418655" cy="1948594"/>
            <a:chOff x="271444" y="470555"/>
            <a:chExt cx="11418655" cy="1948594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E5ABEB6C-A263-4F2B-AD43-63DE3311204E}"/>
                </a:ext>
              </a:extLst>
            </p:cNvPr>
            <p:cNvGrpSpPr/>
            <p:nvPr/>
          </p:nvGrpSpPr>
          <p:grpSpPr>
            <a:xfrm>
              <a:off x="271444" y="470555"/>
              <a:ext cx="11418655" cy="1948594"/>
              <a:chOff x="271444" y="470555"/>
              <a:chExt cx="11418655" cy="1948594"/>
            </a:xfrm>
          </p:grpSpPr>
          <p:grpSp>
            <p:nvGrpSpPr>
              <p:cNvPr id="259" name="Gruppieren 258">
                <a:extLst>
                  <a:ext uri="{FF2B5EF4-FFF2-40B4-BE49-F238E27FC236}">
                    <a16:creationId xmlns:a16="http://schemas.microsoft.com/office/drawing/2014/main" id="{10C869A2-92C7-4455-95EF-7CDA2A037F0E}"/>
                  </a:ext>
                </a:extLst>
              </p:cNvPr>
              <p:cNvGrpSpPr/>
              <p:nvPr/>
            </p:nvGrpSpPr>
            <p:grpSpPr>
              <a:xfrm>
                <a:off x="271444" y="470555"/>
                <a:ext cx="11418655" cy="1948594"/>
                <a:chOff x="255050" y="1785947"/>
                <a:chExt cx="11418655" cy="1948594"/>
              </a:xfrm>
            </p:grpSpPr>
            <p:grpSp>
              <p:nvGrpSpPr>
                <p:cNvPr id="260" name="Gruppieren 259">
                  <a:extLst>
                    <a:ext uri="{FF2B5EF4-FFF2-40B4-BE49-F238E27FC236}">
                      <a16:creationId xmlns:a16="http://schemas.microsoft.com/office/drawing/2014/main" id="{450F3BEA-31EF-4247-8568-76E039182458}"/>
                    </a:ext>
                  </a:extLst>
                </p:cNvPr>
                <p:cNvGrpSpPr/>
                <p:nvPr/>
              </p:nvGrpSpPr>
              <p:grpSpPr>
                <a:xfrm>
                  <a:off x="255050" y="1785947"/>
                  <a:ext cx="11418655" cy="867137"/>
                  <a:chOff x="255051" y="399551"/>
                  <a:chExt cx="11418655" cy="867137"/>
                </a:xfrm>
              </p:grpSpPr>
              <p:grpSp>
                <p:nvGrpSpPr>
                  <p:cNvPr id="277" name="Gruppieren 276">
                    <a:extLst>
                      <a:ext uri="{FF2B5EF4-FFF2-40B4-BE49-F238E27FC236}">
                        <a16:creationId xmlns:a16="http://schemas.microsoft.com/office/drawing/2014/main" id="{BEDA8946-8583-411C-B135-1324191F6984}"/>
                      </a:ext>
                    </a:extLst>
                  </p:cNvPr>
                  <p:cNvGrpSpPr/>
                  <p:nvPr/>
                </p:nvGrpSpPr>
                <p:grpSpPr>
                  <a:xfrm>
                    <a:off x="255051" y="399551"/>
                    <a:ext cx="11418655" cy="867137"/>
                    <a:chOff x="272806" y="2346296"/>
                    <a:chExt cx="11418655" cy="867137"/>
                  </a:xfrm>
                </p:grpSpPr>
                <p:sp>
                  <p:nvSpPr>
                    <p:cNvPr id="280" name="Rechteck: abgerundete Ecken 279">
                      <a:extLst>
                        <a:ext uri="{FF2B5EF4-FFF2-40B4-BE49-F238E27FC236}">
                          <a16:creationId xmlns:a16="http://schemas.microsoft.com/office/drawing/2014/main" id="{586A1554-2455-4654-B0AF-F06534E236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806" y="2346296"/>
                      <a:ext cx="1620000" cy="864000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Software set up</a:t>
                      </a:r>
                    </a:p>
                  </p:txBody>
                </p:sp>
                <p:sp>
                  <p:nvSpPr>
                    <p:cNvPr id="281" name="Rechteck: abgerundete Ecken 280">
                      <a:extLst>
                        <a:ext uri="{FF2B5EF4-FFF2-40B4-BE49-F238E27FC236}">
                          <a16:creationId xmlns:a16="http://schemas.microsoft.com/office/drawing/2014/main" id="{D0904C3A-608D-4536-8FFD-A6838A74ED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2537" y="2346296"/>
                      <a:ext cx="1620000" cy="864000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Simple neural network creation</a:t>
                      </a:r>
                    </a:p>
                  </p:txBody>
                </p:sp>
                <p:sp>
                  <p:nvSpPr>
                    <p:cNvPr id="282" name="Rechteck: abgerundete Ecken 281">
                      <a:extLst>
                        <a:ext uri="{FF2B5EF4-FFF2-40B4-BE49-F238E27FC236}">
                          <a16:creationId xmlns:a16="http://schemas.microsoft.com/office/drawing/2014/main" id="{1FC3FC49-75E7-4D96-8188-74FBD4F758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1999" y="2349433"/>
                      <a:ext cx="1620000" cy="864000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Truck project</a:t>
                      </a:r>
                    </a:p>
                  </p:txBody>
                </p:sp>
                <p:sp>
                  <p:nvSpPr>
                    <p:cNvPr id="283" name="Rechteck: abgerundete Ecken 282">
                      <a:extLst>
                        <a:ext uri="{FF2B5EF4-FFF2-40B4-BE49-F238E27FC236}">
                          <a16:creationId xmlns:a16="http://schemas.microsoft.com/office/drawing/2014/main" id="{FBDBC216-5AC7-41E5-B198-17E9BE8518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11730" y="2349433"/>
                      <a:ext cx="1620000" cy="864000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Data set creation</a:t>
                      </a:r>
                    </a:p>
                  </p:txBody>
                </p:sp>
                <p:sp>
                  <p:nvSpPr>
                    <p:cNvPr id="284" name="Rechteck: abgerundete Ecken 283">
                      <a:extLst>
                        <a:ext uri="{FF2B5EF4-FFF2-40B4-BE49-F238E27FC236}">
                          <a16:creationId xmlns:a16="http://schemas.microsoft.com/office/drawing/2014/main" id="{D0CB82BF-DBC5-48E3-BA13-1F9F7C5833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71461" y="2346296"/>
                      <a:ext cx="1620000" cy="864000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CNN for traffic light detection</a:t>
                      </a:r>
                    </a:p>
                  </p:txBody>
                </p:sp>
                <p:cxnSp>
                  <p:nvCxnSpPr>
                    <p:cNvPr id="285" name="Gerade Verbindung mit Pfeil 284">
                      <a:extLst>
                        <a:ext uri="{FF2B5EF4-FFF2-40B4-BE49-F238E27FC236}">
                          <a16:creationId xmlns:a16="http://schemas.microsoft.com/office/drawing/2014/main" id="{C0BA3E34-0974-4AC2-9A40-724E23ECB24D}"/>
                        </a:ext>
                      </a:extLst>
                    </p:cNvPr>
                    <p:cNvCxnSpPr>
                      <a:cxnSpLocks/>
                      <a:stCxn id="280" idx="3"/>
                      <a:endCxn id="281" idx="1"/>
                    </p:cNvCxnSpPr>
                    <p:nvPr/>
                  </p:nvCxnSpPr>
                  <p:spPr>
                    <a:xfrm>
                      <a:off x="1892806" y="2778296"/>
                      <a:ext cx="339731" cy="0"/>
                    </a:xfrm>
                    <a:prstGeom prst="straightConnector1">
                      <a:avLst/>
                    </a:prstGeom>
                    <a:ln w="9525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6" name="Gerade Verbindung mit Pfeil 285">
                      <a:extLst>
                        <a:ext uri="{FF2B5EF4-FFF2-40B4-BE49-F238E27FC236}">
                          <a16:creationId xmlns:a16="http://schemas.microsoft.com/office/drawing/2014/main" id="{E23DE917-5145-4C6B-B4B5-72E0D7C422F0}"/>
                        </a:ext>
                      </a:extLst>
                    </p:cNvPr>
                    <p:cNvCxnSpPr>
                      <a:cxnSpLocks/>
                      <a:stCxn id="278" idx="3"/>
                      <a:endCxn id="282" idx="1"/>
                    </p:cNvCxnSpPr>
                    <p:nvPr/>
                  </p:nvCxnSpPr>
                  <p:spPr>
                    <a:xfrm>
                      <a:off x="5812268" y="2781274"/>
                      <a:ext cx="339731" cy="159"/>
                    </a:xfrm>
                    <a:prstGeom prst="straightConnector1">
                      <a:avLst/>
                    </a:prstGeom>
                    <a:ln w="9525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Gerade Verbindung mit Pfeil 286">
                      <a:extLst>
                        <a:ext uri="{FF2B5EF4-FFF2-40B4-BE49-F238E27FC236}">
                          <a16:creationId xmlns:a16="http://schemas.microsoft.com/office/drawing/2014/main" id="{11FB0156-0BBE-43F1-ABB5-83E2992765E8}"/>
                        </a:ext>
                      </a:extLst>
                    </p:cNvPr>
                    <p:cNvCxnSpPr>
                      <a:cxnSpLocks/>
                      <a:stCxn id="282" idx="3"/>
                      <a:endCxn id="283" idx="1"/>
                    </p:cNvCxnSpPr>
                    <p:nvPr/>
                  </p:nvCxnSpPr>
                  <p:spPr>
                    <a:xfrm>
                      <a:off x="7771999" y="2781433"/>
                      <a:ext cx="339731" cy="0"/>
                    </a:xfrm>
                    <a:prstGeom prst="straightConnector1">
                      <a:avLst/>
                    </a:prstGeom>
                    <a:ln w="9525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Gerade Verbindung mit Pfeil 287">
                      <a:extLst>
                        <a:ext uri="{FF2B5EF4-FFF2-40B4-BE49-F238E27FC236}">
                          <a16:creationId xmlns:a16="http://schemas.microsoft.com/office/drawing/2014/main" id="{421BE1ED-B8D8-4185-9FC0-CECCB4E9B973}"/>
                        </a:ext>
                      </a:extLst>
                    </p:cNvPr>
                    <p:cNvCxnSpPr>
                      <a:cxnSpLocks/>
                      <a:stCxn id="283" idx="3"/>
                      <a:endCxn id="284" idx="1"/>
                    </p:cNvCxnSpPr>
                    <p:nvPr/>
                  </p:nvCxnSpPr>
                  <p:spPr>
                    <a:xfrm flipV="1">
                      <a:off x="9731730" y="2778296"/>
                      <a:ext cx="339731" cy="3137"/>
                    </a:xfrm>
                    <a:prstGeom prst="straightConnector1">
                      <a:avLst/>
                    </a:prstGeom>
                    <a:ln w="9525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8" name="Rechteck: abgerundete Ecken 277">
                    <a:extLst>
                      <a:ext uri="{FF2B5EF4-FFF2-40B4-BE49-F238E27FC236}">
                        <a16:creationId xmlns:a16="http://schemas.microsoft.com/office/drawing/2014/main" id="{ABF868AD-3784-4B57-BD9C-36A763E4F2C1}"/>
                      </a:ext>
                    </a:extLst>
                  </p:cNvPr>
                  <p:cNvSpPr/>
                  <p:nvPr/>
                </p:nvSpPr>
                <p:spPr>
                  <a:xfrm>
                    <a:off x="4174513" y="402529"/>
                    <a:ext cx="1620000" cy="864000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Simple CNN creation</a:t>
                    </a:r>
                  </a:p>
                </p:txBody>
              </p:sp>
              <p:cxnSp>
                <p:nvCxnSpPr>
                  <p:cNvPr id="279" name="Gerade Verbindung mit Pfeil 278">
                    <a:extLst>
                      <a:ext uri="{FF2B5EF4-FFF2-40B4-BE49-F238E27FC236}">
                        <a16:creationId xmlns:a16="http://schemas.microsoft.com/office/drawing/2014/main" id="{B0A0B3A6-FC1A-4B97-9708-F48F1BEC535A}"/>
                      </a:ext>
                    </a:extLst>
                  </p:cNvPr>
                  <p:cNvCxnSpPr>
                    <a:cxnSpLocks/>
                    <a:stCxn id="281" idx="3"/>
                    <a:endCxn id="278" idx="1"/>
                  </p:cNvCxnSpPr>
                  <p:nvPr/>
                </p:nvCxnSpPr>
                <p:spPr>
                  <a:xfrm>
                    <a:off x="3834782" y="831551"/>
                    <a:ext cx="339731" cy="2978"/>
                  </a:xfrm>
                  <a:prstGeom prst="straightConnector1">
                    <a:avLst/>
                  </a:prstGeom>
                  <a:ln w="9525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2" name="Rechteck: abgerundete Ecken 261">
                  <a:extLst>
                    <a:ext uri="{FF2B5EF4-FFF2-40B4-BE49-F238E27FC236}">
                      <a16:creationId xmlns:a16="http://schemas.microsoft.com/office/drawing/2014/main" id="{97679190-674A-42EE-8A5A-4D6282410B5F}"/>
                    </a:ext>
                  </a:extLst>
                </p:cNvPr>
                <p:cNvSpPr/>
                <p:nvPr/>
              </p:nvSpPr>
              <p:spPr>
                <a:xfrm>
                  <a:off x="6364968" y="3221114"/>
                  <a:ext cx="1158549" cy="513427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Introduction</a:t>
                  </a:r>
                </a:p>
              </p:txBody>
            </p:sp>
            <p:sp>
              <p:nvSpPr>
                <p:cNvPr id="264" name="Rechteck: abgerundete Ecken 263">
                  <a:extLst>
                    <a:ext uri="{FF2B5EF4-FFF2-40B4-BE49-F238E27FC236}">
                      <a16:creationId xmlns:a16="http://schemas.microsoft.com/office/drawing/2014/main" id="{9DF83779-8FE3-4265-A9BE-A4557B9E9F3C}"/>
                    </a:ext>
                  </a:extLst>
                </p:cNvPr>
                <p:cNvSpPr/>
                <p:nvPr/>
              </p:nvSpPr>
              <p:spPr>
                <a:xfrm>
                  <a:off x="7754243" y="3221114"/>
                  <a:ext cx="1158549" cy="513427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First connection</a:t>
                  </a:r>
                </a:p>
              </p:txBody>
            </p:sp>
          </p:grpSp>
          <p:cxnSp>
            <p:nvCxnSpPr>
              <p:cNvPr id="69" name="Gerade Verbindung mit Pfeil 68">
                <a:extLst>
                  <a:ext uri="{FF2B5EF4-FFF2-40B4-BE49-F238E27FC236}">
                    <a16:creationId xmlns:a16="http://schemas.microsoft.com/office/drawing/2014/main" id="{9DB056CE-52E2-496A-A2A9-BF275355C10D}"/>
                  </a:ext>
                </a:extLst>
              </p:cNvPr>
              <p:cNvCxnSpPr>
                <a:cxnSpLocks/>
                <a:stCxn id="262" idx="3"/>
                <a:endCxn id="264" idx="1"/>
              </p:cNvCxnSpPr>
              <p:nvPr/>
            </p:nvCxnSpPr>
            <p:spPr>
              <a:xfrm>
                <a:off x="7539911" y="2162436"/>
                <a:ext cx="230726" cy="0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2C4C70AB-CA29-4373-AB1D-0CEC649E76F0}"/>
                </a:ext>
              </a:extLst>
            </p:cNvPr>
            <p:cNvCxnSpPr>
              <a:cxnSpLocks/>
              <a:stCxn id="282" idx="2"/>
              <a:endCxn id="262" idx="0"/>
            </p:cNvCxnSpPr>
            <p:nvPr/>
          </p:nvCxnSpPr>
          <p:spPr>
            <a:xfrm>
              <a:off x="6960637" y="1337692"/>
              <a:ext cx="0" cy="568030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C43C53EE-D7B5-42F5-AF06-3EED31CC2B22}"/>
              </a:ext>
            </a:extLst>
          </p:cNvPr>
          <p:cNvGrpSpPr/>
          <p:nvPr/>
        </p:nvGrpSpPr>
        <p:grpSpPr>
          <a:xfrm>
            <a:off x="441309" y="2769722"/>
            <a:ext cx="11418655" cy="3488876"/>
            <a:chOff x="441309" y="2769722"/>
            <a:chExt cx="11418655" cy="3488876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44F40ABF-07B8-4A5D-8161-6A144F9F7F7A}"/>
                </a:ext>
              </a:extLst>
            </p:cNvPr>
            <p:cNvGrpSpPr/>
            <p:nvPr/>
          </p:nvGrpSpPr>
          <p:grpSpPr>
            <a:xfrm>
              <a:off x="441309" y="2769722"/>
              <a:ext cx="11418655" cy="1948594"/>
              <a:chOff x="441309" y="2769722"/>
              <a:chExt cx="11418655" cy="1948594"/>
            </a:xfrm>
          </p:grpSpPr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E2110F89-2359-4598-9315-4ECB7E226714}"/>
                  </a:ext>
                </a:extLst>
              </p:cNvPr>
              <p:cNvGrpSpPr/>
              <p:nvPr/>
            </p:nvGrpSpPr>
            <p:grpSpPr>
              <a:xfrm>
                <a:off x="441309" y="2769722"/>
                <a:ext cx="11418655" cy="1948594"/>
                <a:chOff x="441309" y="2769722"/>
                <a:chExt cx="11418655" cy="1948594"/>
              </a:xfrm>
            </p:grpSpPr>
            <p:grpSp>
              <p:nvGrpSpPr>
                <p:cNvPr id="63" name="Gruppieren 62">
                  <a:extLst>
                    <a:ext uri="{FF2B5EF4-FFF2-40B4-BE49-F238E27FC236}">
                      <a16:creationId xmlns:a16="http://schemas.microsoft.com/office/drawing/2014/main" id="{DDCA77A0-309E-461B-A449-1F6713F9C21F}"/>
                    </a:ext>
                  </a:extLst>
                </p:cNvPr>
                <p:cNvGrpSpPr/>
                <p:nvPr/>
              </p:nvGrpSpPr>
              <p:grpSpPr>
                <a:xfrm>
                  <a:off x="441309" y="2769722"/>
                  <a:ext cx="11418655" cy="1948594"/>
                  <a:chOff x="271444" y="470555"/>
                  <a:chExt cx="11418655" cy="1948594"/>
                </a:xfrm>
              </p:grpSpPr>
              <p:grpSp>
                <p:nvGrpSpPr>
                  <p:cNvPr id="64" name="Gruppieren 63">
                    <a:extLst>
                      <a:ext uri="{FF2B5EF4-FFF2-40B4-BE49-F238E27FC236}">
                        <a16:creationId xmlns:a16="http://schemas.microsoft.com/office/drawing/2014/main" id="{9132F7FD-6E0F-4590-BEC3-72FC8E33BB89}"/>
                      </a:ext>
                    </a:extLst>
                  </p:cNvPr>
                  <p:cNvGrpSpPr/>
                  <p:nvPr/>
                </p:nvGrpSpPr>
                <p:grpSpPr>
                  <a:xfrm>
                    <a:off x="271444" y="470555"/>
                    <a:ext cx="11418655" cy="1948594"/>
                    <a:chOff x="255050" y="1785947"/>
                    <a:chExt cx="11418655" cy="1948594"/>
                  </a:xfrm>
                </p:grpSpPr>
                <p:grpSp>
                  <p:nvGrpSpPr>
                    <p:cNvPr id="66" name="Gruppieren 65">
                      <a:extLst>
                        <a:ext uri="{FF2B5EF4-FFF2-40B4-BE49-F238E27FC236}">
                          <a16:creationId xmlns:a16="http://schemas.microsoft.com/office/drawing/2014/main" id="{649766E9-151C-4AEF-8706-0E5D06ADD9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5050" y="1785947"/>
                      <a:ext cx="11418655" cy="867137"/>
                      <a:chOff x="255051" y="399551"/>
                      <a:chExt cx="11418655" cy="867137"/>
                    </a:xfrm>
                  </p:grpSpPr>
                  <p:grpSp>
                    <p:nvGrpSpPr>
                      <p:cNvPr id="70" name="Gruppieren 69">
                        <a:extLst>
                          <a:ext uri="{FF2B5EF4-FFF2-40B4-BE49-F238E27FC236}">
                            <a16:creationId xmlns:a16="http://schemas.microsoft.com/office/drawing/2014/main" id="{DC1BB2BC-3F4E-4A60-94A2-20A77D8B37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55051" y="399551"/>
                        <a:ext cx="11418655" cy="867137"/>
                        <a:chOff x="272806" y="2346296"/>
                        <a:chExt cx="11418655" cy="867137"/>
                      </a:xfrm>
                    </p:grpSpPr>
                    <p:sp>
                      <p:nvSpPr>
                        <p:cNvPr id="74" name="Rechteck: abgerundete Ecken 73">
                          <a:extLst>
                            <a:ext uri="{FF2B5EF4-FFF2-40B4-BE49-F238E27FC236}">
                              <a16:creationId xmlns:a16="http://schemas.microsoft.com/office/drawing/2014/main" id="{B592FCF1-B0CE-4481-ADAD-50F04A9412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2806" y="2346296"/>
                          <a:ext cx="1620000" cy="864000"/>
                        </a:xfrm>
                        <a:prstGeom prst="round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19050"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Software set up</a:t>
                          </a:r>
                        </a:p>
                      </p:txBody>
                    </p:sp>
                    <p:sp>
                      <p:nvSpPr>
                        <p:cNvPr id="76" name="Rechteck: abgerundete Ecken 75">
                          <a:extLst>
                            <a:ext uri="{FF2B5EF4-FFF2-40B4-BE49-F238E27FC236}">
                              <a16:creationId xmlns:a16="http://schemas.microsoft.com/office/drawing/2014/main" id="{4C21A6DF-AEDF-4CE0-9D9E-B4037A0A91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32537" y="2346296"/>
                          <a:ext cx="1620000" cy="864000"/>
                        </a:xfrm>
                        <a:prstGeom prst="round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19050"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Simple neural network creation</a:t>
                          </a:r>
                        </a:p>
                      </p:txBody>
                    </p:sp>
                    <p:sp>
                      <p:nvSpPr>
                        <p:cNvPr id="77" name="Rechteck: abgerundete Ecken 76">
                          <a:extLst>
                            <a:ext uri="{FF2B5EF4-FFF2-40B4-BE49-F238E27FC236}">
                              <a16:creationId xmlns:a16="http://schemas.microsoft.com/office/drawing/2014/main" id="{EDC18401-A348-4F60-848B-BA9EFBA187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51999" y="2349433"/>
                          <a:ext cx="1620000" cy="864000"/>
                        </a:xfrm>
                        <a:prstGeom prst="round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19050"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Truck project</a:t>
                          </a:r>
                        </a:p>
                      </p:txBody>
                    </p:sp>
                    <p:sp>
                      <p:nvSpPr>
                        <p:cNvPr id="79" name="Rechteck: abgerundete Ecken 78">
                          <a:extLst>
                            <a:ext uri="{FF2B5EF4-FFF2-40B4-BE49-F238E27FC236}">
                              <a16:creationId xmlns:a16="http://schemas.microsoft.com/office/drawing/2014/main" id="{50FB7528-DA5D-4C0E-B851-0E16C7C8FA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11730" y="2349433"/>
                          <a:ext cx="1620000" cy="864000"/>
                        </a:xfrm>
                        <a:prstGeom prst="roundRect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Data set creation</a:t>
                          </a:r>
                        </a:p>
                      </p:txBody>
                    </p:sp>
                    <p:sp>
                      <p:nvSpPr>
                        <p:cNvPr id="80" name="Rechteck: abgerundete Ecken 79">
                          <a:extLst>
                            <a:ext uri="{FF2B5EF4-FFF2-40B4-BE49-F238E27FC236}">
                              <a16:creationId xmlns:a16="http://schemas.microsoft.com/office/drawing/2014/main" id="{A2694290-60F8-4121-BDCB-4D18CC27BB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71461" y="2346296"/>
                          <a:ext cx="1620000" cy="864000"/>
                        </a:xfrm>
                        <a:prstGeom prst="round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19050"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CNN for traffic light detection</a:t>
                          </a:r>
                        </a:p>
                      </p:txBody>
                    </p:sp>
                    <p:cxnSp>
                      <p:nvCxnSpPr>
                        <p:cNvPr id="82" name="Gerade Verbindung mit Pfeil 81">
                          <a:extLst>
                            <a:ext uri="{FF2B5EF4-FFF2-40B4-BE49-F238E27FC236}">
                              <a16:creationId xmlns:a16="http://schemas.microsoft.com/office/drawing/2014/main" id="{AA2F7DBE-E171-4919-9ECD-D7D98BC05BC4}"/>
                            </a:ext>
                          </a:extLst>
                        </p:cNvPr>
                        <p:cNvCxnSpPr>
                          <a:cxnSpLocks/>
                          <a:stCxn id="74" idx="3"/>
                          <a:endCxn id="76" idx="1"/>
                        </p:cNvCxnSpPr>
                        <p:nvPr/>
                      </p:nvCxnSpPr>
                      <p:spPr>
                        <a:xfrm>
                          <a:off x="1892806" y="2778296"/>
                          <a:ext cx="339731" cy="0"/>
                        </a:xfrm>
                        <a:prstGeom prst="straightConnector1">
                          <a:avLst/>
                        </a:prstGeom>
                        <a:ln w="9525">
                          <a:solidFill>
                            <a:schemeClr val="accent1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3" name="Gerade Verbindung mit Pfeil 82">
                          <a:extLst>
                            <a:ext uri="{FF2B5EF4-FFF2-40B4-BE49-F238E27FC236}">
                              <a16:creationId xmlns:a16="http://schemas.microsoft.com/office/drawing/2014/main" id="{D731CB93-573D-4B2A-81E6-57EB901DF7CE}"/>
                            </a:ext>
                          </a:extLst>
                        </p:cNvPr>
                        <p:cNvCxnSpPr>
                          <a:cxnSpLocks/>
                          <a:stCxn id="71" idx="3"/>
                          <a:endCxn id="77" idx="1"/>
                        </p:cNvCxnSpPr>
                        <p:nvPr/>
                      </p:nvCxnSpPr>
                      <p:spPr>
                        <a:xfrm>
                          <a:off x="5812268" y="2781274"/>
                          <a:ext cx="339731" cy="159"/>
                        </a:xfrm>
                        <a:prstGeom prst="straightConnector1">
                          <a:avLst/>
                        </a:prstGeom>
                        <a:ln w="9525">
                          <a:solidFill>
                            <a:schemeClr val="accent1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5" name="Gerade Verbindung mit Pfeil 84">
                          <a:extLst>
                            <a:ext uri="{FF2B5EF4-FFF2-40B4-BE49-F238E27FC236}">
                              <a16:creationId xmlns:a16="http://schemas.microsoft.com/office/drawing/2014/main" id="{A4D590EB-E8DF-4575-B8AE-6517DE82AB36}"/>
                            </a:ext>
                          </a:extLst>
                        </p:cNvPr>
                        <p:cNvCxnSpPr>
                          <a:cxnSpLocks/>
                          <a:stCxn id="77" idx="3"/>
                          <a:endCxn id="79" idx="1"/>
                        </p:cNvCxnSpPr>
                        <p:nvPr/>
                      </p:nvCxnSpPr>
                      <p:spPr>
                        <a:xfrm>
                          <a:off x="7771999" y="2781433"/>
                          <a:ext cx="339731" cy="0"/>
                        </a:xfrm>
                        <a:prstGeom prst="straightConnector1">
                          <a:avLst/>
                        </a:prstGeom>
                        <a:ln w="9525">
                          <a:solidFill>
                            <a:schemeClr val="accent1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6" name="Gerade Verbindung mit Pfeil 85">
                          <a:extLst>
                            <a:ext uri="{FF2B5EF4-FFF2-40B4-BE49-F238E27FC236}">
                              <a16:creationId xmlns:a16="http://schemas.microsoft.com/office/drawing/2014/main" id="{8EF434D0-D083-457B-8AD3-FDCA7C8667C2}"/>
                            </a:ext>
                          </a:extLst>
                        </p:cNvPr>
                        <p:cNvCxnSpPr>
                          <a:cxnSpLocks/>
                          <a:stCxn id="79" idx="3"/>
                          <a:endCxn id="80" idx="1"/>
                        </p:cNvCxnSpPr>
                        <p:nvPr/>
                      </p:nvCxnSpPr>
                      <p:spPr>
                        <a:xfrm flipV="1">
                          <a:off x="9731730" y="2778296"/>
                          <a:ext cx="339731" cy="3137"/>
                        </a:xfrm>
                        <a:prstGeom prst="straightConnector1">
                          <a:avLst/>
                        </a:prstGeom>
                        <a:ln w="9525">
                          <a:solidFill>
                            <a:schemeClr val="accent1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71" name="Rechteck: abgerundete Ecken 70">
                        <a:extLst>
                          <a:ext uri="{FF2B5EF4-FFF2-40B4-BE49-F238E27FC236}">
                            <a16:creationId xmlns:a16="http://schemas.microsoft.com/office/drawing/2014/main" id="{D93DB955-5FF6-488F-B612-662E037EF9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74513" y="402529"/>
                        <a:ext cx="1620000" cy="864000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Simple CNN creation</a:t>
                        </a:r>
                      </a:p>
                    </p:txBody>
                  </p:sp>
                  <p:cxnSp>
                    <p:nvCxnSpPr>
                      <p:cNvPr id="73" name="Gerade Verbindung mit Pfeil 72">
                        <a:extLst>
                          <a:ext uri="{FF2B5EF4-FFF2-40B4-BE49-F238E27FC236}">
                            <a16:creationId xmlns:a16="http://schemas.microsoft.com/office/drawing/2014/main" id="{F53195E6-6EF2-4639-BA34-393210F0C639}"/>
                          </a:ext>
                        </a:extLst>
                      </p:cNvPr>
                      <p:cNvCxnSpPr>
                        <a:cxnSpLocks/>
                        <a:stCxn id="76" idx="3"/>
                        <a:endCxn id="71" idx="1"/>
                      </p:cNvCxnSpPr>
                      <p:nvPr/>
                    </p:nvCxnSpPr>
                    <p:spPr>
                      <a:xfrm>
                        <a:off x="3834782" y="831551"/>
                        <a:ext cx="339731" cy="2978"/>
                      </a:xfrm>
                      <a:prstGeom prst="straightConnector1">
                        <a:avLst/>
                      </a:prstGeom>
                      <a:ln w="9525">
                        <a:solidFill>
                          <a:schemeClr val="accent1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7" name="Rechteck: abgerundete Ecken 66">
                      <a:extLst>
                        <a:ext uri="{FF2B5EF4-FFF2-40B4-BE49-F238E27FC236}">
                          <a16:creationId xmlns:a16="http://schemas.microsoft.com/office/drawing/2014/main" id="{EF6D04F2-99AA-445A-BB4E-843C76849A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40681" y="3221114"/>
                      <a:ext cx="1158549" cy="513427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Image creation</a:t>
                      </a:r>
                    </a:p>
                  </p:txBody>
                </p:sp>
                <p:sp>
                  <p:nvSpPr>
                    <p:cNvPr id="68" name="Rechteck: abgerundete Ecken 67">
                      <a:extLst>
                        <a:ext uri="{FF2B5EF4-FFF2-40B4-BE49-F238E27FC236}">
                          <a16:creationId xmlns:a16="http://schemas.microsoft.com/office/drawing/2014/main" id="{676A4838-22FB-40AF-A20E-B1E3298F40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9956" y="3221114"/>
                      <a:ext cx="1158549" cy="513427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Image labelling</a:t>
                      </a:r>
                    </a:p>
                  </p:txBody>
                </p:sp>
              </p:grpSp>
              <p:cxnSp>
                <p:nvCxnSpPr>
                  <p:cNvPr id="65" name="Gerade Verbindung mit Pfeil 64">
                    <a:extLst>
                      <a:ext uri="{FF2B5EF4-FFF2-40B4-BE49-F238E27FC236}">
                        <a16:creationId xmlns:a16="http://schemas.microsoft.com/office/drawing/2014/main" id="{EB5F6055-D5E7-4FEC-B1D6-4071A883EBF0}"/>
                      </a:ext>
                    </a:extLst>
                  </p:cNvPr>
                  <p:cNvCxnSpPr>
                    <a:cxnSpLocks/>
                    <a:stCxn id="67" idx="3"/>
                    <a:endCxn id="68" idx="1"/>
                  </p:cNvCxnSpPr>
                  <p:nvPr/>
                </p:nvCxnSpPr>
                <p:spPr>
                  <a:xfrm>
                    <a:off x="7415624" y="2162436"/>
                    <a:ext cx="230726" cy="0"/>
                  </a:xfrm>
                  <a:prstGeom prst="straightConnector1">
                    <a:avLst/>
                  </a:prstGeom>
                  <a:ln w="9525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8" name="Rechteck: abgerundete Ecken 87">
                  <a:extLst>
                    <a:ext uri="{FF2B5EF4-FFF2-40B4-BE49-F238E27FC236}">
                      <a16:creationId xmlns:a16="http://schemas.microsoft.com/office/drawing/2014/main" id="{8480862D-385D-4582-8270-DE7358FA3071}"/>
                    </a:ext>
                  </a:extLst>
                </p:cNvPr>
                <p:cNvSpPr/>
                <p:nvPr/>
              </p:nvSpPr>
              <p:spPr>
                <a:xfrm>
                  <a:off x="9206050" y="4204889"/>
                  <a:ext cx="1158549" cy="513427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Creation of test &amp; training data set </a:t>
                  </a:r>
                </a:p>
              </p:txBody>
            </p:sp>
            <p:sp>
              <p:nvSpPr>
                <p:cNvPr id="89" name="Rechteck: abgerundete Ecken 88">
                  <a:extLst>
                    <a:ext uri="{FF2B5EF4-FFF2-40B4-BE49-F238E27FC236}">
                      <a16:creationId xmlns:a16="http://schemas.microsoft.com/office/drawing/2014/main" id="{E545BEC3-BEE5-48D0-ABC7-38B29BB88B4A}"/>
                    </a:ext>
                  </a:extLst>
                </p:cNvPr>
                <p:cNvSpPr/>
                <p:nvPr/>
              </p:nvSpPr>
              <p:spPr>
                <a:xfrm>
                  <a:off x="10595325" y="4204889"/>
                  <a:ext cx="1158549" cy="513427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Integration of data set into repository</a:t>
                  </a:r>
                </a:p>
              </p:txBody>
            </p:sp>
            <p:cxnSp>
              <p:nvCxnSpPr>
                <p:cNvPr id="90" name="Gerade Verbindung mit Pfeil 89">
                  <a:extLst>
                    <a:ext uri="{FF2B5EF4-FFF2-40B4-BE49-F238E27FC236}">
                      <a16:creationId xmlns:a16="http://schemas.microsoft.com/office/drawing/2014/main" id="{F61D0A85-A9F0-407E-B763-D0A4CECE67A3}"/>
                    </a:ext>
                  </a:extLst>
                </p:cNvPr>
                <p:cNvCxnSpPr>
                  <a:cxnSpLocks/>
                  <a:stCxn id="88" idx="3"/>
                  <a:endCxn id="89" idx="1"/>
                </p:cNvCxnSpPr>
                <p:nvPr/>
              </p:nvCxnSpPr>
              <p:spPr>
                <a:xfrm>
                  <a:off x="10364599" y="4461603"/>
                  <a:ext cx="230726" cy="0"/>
                </a:xfrm>
                <a:prstGeom prst="straightConnector1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Gerade Verbindung mit Pfeil 90">
                <a:extLst>
                  <a:ext uri="{FF2B5EF4-FFF2-40B4-BE49-F238E27FC236}">
                    <a16:creationId xmlns:a16="http://schemas.microsoft.com/office/drawing/2014/main" id="{91AEFC4B-68C3-4920-AF0B-C8D4C007E70B}"/>
                  </a:ext>
                </a:extLst>
              </p:cNvPr>
              <p:cNvCxnSpPr>
                <a:cxnSpLocks/>
                <a:stCxn id="68" idx="3"/>
                <a:endCxn id="88" idx="1"/>
              </p:cNvCxnSpPr>
              <p:nvPr/>
            </p:nvCxnSpPr>
            <p:spPr>
              <a:xfrm>
                <a:off x="8974764" y="4461603"/>
                <a:ext cx="231286" cy="0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Verbinder: gewinkelt 91">
              <a:extLst>
                <a:ext uri="{FF2B5EF4-FFF2-40B4-BE49-F238E27FC236}">
                  <a16:creationId xmlns:a16="http://schemas.microsoft.com/office/drawing/2014/main" id="{F0B3AFA7-2EA1-40C9-8314-8E6D40C15639}"/>
                </a:ext>
              </a:extLst>
            </p:cNvPr>
            <p:cNvCxnSpPr>
              <a:cxnSpLocks/>
              <a:stCxn id="79" idx="2"/>
              <a:endCxn id="67" idx="0"/>
            </p:cNvCxnSpPr>
            <p:nvPr/>
          </p:nvCxnSpPr>
          <p:spPr>
            <a:xfrm rot="5400000">
              <a:off x="7764209" y="2878865"/>
              <a:ext cx="568030" cy="208401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hteck: abgerundete Ecken 93">
              <a:extLst>
                <a:ext uri="{FF2B5EF4-FFF2-40B4-BE49-F238E27FC236}">
                  <a16:creationId xmlns:a16="http://schemas.microsoft.com/office/drawing/2014/main" id="{645704EA-F976-4B07-80D0-739BA79F8E97}"/>
                </a:ext>
              </a:extLst>
            </p:cNvPr>
            <p:cNvSpPr/>
            <p:nvPr/>
          </p:nvSpPr>
          <p:spPr>
            <a:xfrm>
              <a:off x="6426940" y="4975030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Changing Arduino Nano program</a:t>
              </a:r>
            </a:p>
          </p:txBody>
        </p:sp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3184A1D8-4A23-457C-9C26-208834810648}"/>
                </a:ext>
              </a:extLst>
            </p:cNvPr>
            <p:cNvCxnSpPr>
              <a:cxnSpLocks/>
              <a:stCxn id="67" idx="2"/>
              <a:endCxn id="94" idx="0"/>
            </p:cNvCxnSpPr>
            <p:nvPr/>
          </p:nvCxnSpPr>
          <p:spPr>
            <a:xfrm>
              <a:off x="7006215" y="4718316"/>
              <a:ext cx="0" cy="256714"/>
            </a:xfrm>
            <a:prstGeom prst="straightConnector1">
              <a:avLst/>
            </a:prstGeom>
            <a:ln w="95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hteck: abgerundete Ecken 96">
              <a:extLst>
                <a:ext uri="{FF2B5EF4-FFF2-40B4-BE49-F238E27FC236}">
                  <a16:creationId xmlns:a16="http://schemas.microsoft.com/office/drawing/2014/main" id="{C766AC14-C86F-4318-85E6-1FEB5F5DE7AC}"/>
                </a:ext>
              </a:extLst>
            </p:cNvPr>
            <p:cNvSpPr/>
            <p:nvPr/>
          </p:nvSpPr>
          <p:spPr>
            <a:xfrm>
              <a:off x="6426940" y="5745171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Image taking</a:t>
              </a:r>
            </a:p>
          </p:txBody>
        </p:sp>
        <p:cxnSp>
          <p:nvCxnSpPr>
            <p:cNvPr id="98" name="Gerade Verbindung mit Pfeil 97">
              <a:extLst>
                <a:ext uri="{FF2B5EF4-FFF2-40B4-BE49-F238E27FC236}">
                  <a16:creationId xmlns:a16="http://schemas.microsoft.com/office/drawing/2014/main" id="{0770F695-EF2E-413E-8B49-F11C4D79CABA}"/>
                </a:ext>
              </a:extLst>
            </p:cNvPr>
            <p:cNvCxnSpPr>
              <a:cxnSpLocks/>
              <a:stCxn id="94" idx="2"/>
              <a:endCxn id="97" idx="0"/>
            </p:cNvCxnSpPr>
            <p:nvPr/>
          </p:nvCxnSpPr>
          <p:spPr>
            <a:xfrm>
              <a:off x="7006215" y="5488457"/>
              <a:ext cx="0" cy="256714"/>
            </a:xfrm>
            <a:prstGeom prst="straightConnector1">
              <a:avLst/>
            </a:prstGeom>
            <a:ln w="95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F77D812B-DAC2-4638-99B3-88C37CAF6602}"/>
                </a:ext>
              </a:extLst>
            </p:cNvPr>
            <p:cNvSpPr/>
            <p:nvPr/>
          </p:nvSpPr>
          <p:spPr>
            <a:xfrm>
              <a:off x="7816215" y="4969687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Install labelimg</a:t>
              </a:r>
            </a:p>
          </p:txBody>
        </p:sp>
        <p:cxnSp>
          <p:nvCxnSpPr>
            <p:cNvPr id="108" name="Gerade Verbindung mit Pfeil 107">
              <a:extLst>
                <a:ext uri="{FF2B5EF4-FFF2-40B4-BE49-F238E27FC236}">
                  <a16:creationId xmlns:a16="http://schemas.microsoft.com/office/drawing/2014/main" id="{9AE07478-56C9-47D8-BBE7-3D9D8AC9B993}"/>
                </a:ext>
              </a:extLst>
            </p:cNvPr>
            <p:cNvCxnSpPr>
              <a:cxnSpLocks/>
              <a:endCxn id="107" idx="0"/>
            </p:cNvCxnSpPr>
            <p:nvPr/>
          </p:nvCxnSpPr>
          <p:spPr>
            <a:xfrm>
              <a:off x="8395490" y="4697404"/>
              <a:ext cx="0" cy="272283"/>
            </a:xfrm>
            <a:prstGeom prst="straightConnector1">
              <a:avLst/>
            </a:prstGeom>
            <a:ln w="95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hteck: abgerundete Ecken 108">
              <a:extLst>
                <a:ext uri="{FF2B5EF4-FFF2-40B4-BE49-F238E27FC236}">
                  <a16:creationId xmlns:a16="http://schemas.microsoft.com/office/drawing/2014/main" id="{198D04F9-6B9F-40FA-A152-37AF9E1AE40B}"/>
                </a:ext>
              </a:extLst>
            </p:cNvPr>
            <p:cNvSpPr/>
            <p:nvPr/>
          </p:nvSpPr>
          <p:spPr>
            <a:xfrm>
              <a:off x="7816215" y="5739828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Labelling with labelimg</a:t>
              </a:r>
            </a:p>
          </p:txBody>
        </p: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D08A895B-FB89-432B-993B-E36029188061}"/>
                </a:ext>
              </a:extLst>
            </p:cNvPr>
            <p:cNvCxnSpPr>
              <a:cxnSpLocks/>
              <a:stCxn id="107" idx="2"/>
              <a:endCxn id="109" idx="0"/>
            </p:cNvCxnSpPr>
            <p:nvPr/>
          </p:nvCxnSpPr>
          <p:spPr>
            <a:xfrm>
              <a:off x="8395490" y="5483114"/>
              <a:ext cx="0" cy="256714"/>
            </a:xfrm>
            <a:prstGeom prst="straightConnector1">
              <a:avLst/>
            </a:prstGeom>
            <a:ln w="95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425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feld 46">
            <a:extLst>
              <a:ext uri="{FF2B5EF4-FFF2-40B4-BE49-F238E27FC236}">
                <a16:creationId xmlns:a16="http://schemas.microsoft.com/office/drawing/2014/main" id="{C8E539A2-1A49-4A71-AF5B-2E783FA5F0C5}"/>
              </a:ext>
            </a:extLst>
          </p:cNvPr>
          <p:cNvSpPr txBox="1"/>
          <p:nvPr/>
        </p:nvSpPr>
        <p:spPr>
          <a:xfrm>
            <a:off x="0" y="-22594"/>
            <a:ext cx="170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Practice content</a:t>
            </a:r>
            <a:endParaRPr lang="de-DE" dirty="0"/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C43C53EE-D7B5-42F5-AF06-3EED31CC2B22}"/>
              </a:ext>
            </a:extLst>
          </p:cNvPr>
          <p:cNvGrpSpPr/>
          <p:nvPr/>
        </p:nvGrpSpPr>
        <p:grpSpPr>
          <a:xfrm>
            <a:off x="386672" y="796543"/>
            <a:ext cx="11418655" cy="3488876"/>
            <a:chOff x="441309" y="2769722"/>
            <a:chExt cx="11418655" cy="3488876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44F40ABF-07B8-4A5D-8161-6A144F9F7F7A}"/>
                </a:ext>
              </a:extLst>
            </p:cNvPr>
            <p:cNvGrpSpPr/>
            <p:nvPr/>
          </p:nvGrpSpPr>
          <p:grpSpPr>
            <a:xfrm>
              <a:off x="441309" y="2769722"/>
              <a:ext cx="11418655" cy="1948594"/>
              <a:chOff x="441309" y="2769722"/>
              <a:chExt cx="11418655" cy="1948594"/>
            </a:xfrm>
          </p:grpSpPr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E2110F89-2359-4598-9315-4ECB7E226714}"/>
                  </a:ext>
                </a:extLst>
              </p:cNvPr>
              <p:cNvGrpSpPr/>
              <p:nvPr/>
            </p:nvGrpSpPr>
            <p:grpSpPr>
              <a:xfrm>
                <a:off x="441309" y="2769722"/>
                <a:ext cx="11418655" cy="1948594"/>
                <a:chOff x="441309" y="2769722"/>
                <a:chExt cx="11418655" cy="1948594"/>
              </a:xfrm>
            </p:grpSpPr>
            <p:grpSp>
              <p:nvGrpSpPr>
                <p:cNvPr id="63" name="Gruppieren 62">
                  <a:extLst>
                    <a:ext uri="{FF2B5EF4-FFF2-40B4-BE49-F238E27FC236}">
                      <a16:creationId xmlns:a16="http://schemas.microsoft.com/office/drawing/2014/main" id="{DDCA77A0-309E-461B-A449-1F6713F9C21F}"/>
                    </a:ext>
                  </a:extLst>
                </p:cNvPr>
                <p:cNvGrpSpPr/>
                <p:nvPr/>
              </p:nvGrpSpPr>
              <p:grpSpPr>
                <a:xfrm>
                  <a:off x="441309" y="2769722"/>
                  <a:ext cx="11418655" cy="1948594"/>
                  <a:chOff x="271444" y="470555"/>
                  <a:chExt cx="11418655" cy="1948594"/>
                </a:xfrm>
              </p:grpSpPr>
              <p:grpSp>
                <p:nvGrpSpPr>
                  <p:cNvPr id="64" name="Gruppieren 63">
                    <a:extLst>
                      <a:ext uri="{FF2B5EF4-FFF2-40B4-BE49-F238E27FC236}">
                        <a16:creationId xmlns:a16="http://schemas.microsoft.com/office/drawing/2014/main" id="{9132F7FD-6E0F-4590-BEC3-72FC8E33BB89}"/>
                      </a:ext>
                    </a:extLst>
                  </p:cNvPr>
                  <p:cNvGrpSpPr/>
                  <p:nvPr/>
                </p:nvGrpSpPr>
                <p:grpSpPr>
                  <a:xfrm>
                    <a:off x="271444" y="470555"/>
                    <a:ext cx="11418655" cy="1948594"/>
                    <a:chOff x="255050" y="1785947"/>
                    <a:chExt cx="11418655" cy="1948594"/>
                  </a:xfrm>
                </p:grpSpPr>
                <p:grpSp>
                  <p:nvGrpSpPr>
                    <p:cNvPr id="66" name="Gruppieren 65">
                      <a:extLst>
                        <a:ext uri="{FF2B5EF4-FFF2-40B4-BE49-F238E27FC236}">
                          <a16:creationId xmlns:a16="http://schemas.microsoft.com/office/drawing/2014/main" id="{649766E9-151C-4AEF-8706-0E5D06ADD9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5050" y="1785947"/>
                      <a:ext cx="11418655" cy="867137"/>
                      <a:chOff x="255051" y="399551"/>
                      <a:chExt cx="11418655" cy="867137"/>
                    </a:xfrm>
                  </p:grpSpPr>
                  <p:grpSp>
                    <p:nvGrpSpPr>
                      <p:cNvPr id="70" name="Gruppieren 69">
                        <a:extLst>
                          <a:ext uri="{FF2B5EF4-FFF2-40B4-BE49-F238E27FC236}">
                            <a16:creationId xmlns:a16="http://schemas.microsoft.com/office/drawing/2014/main" id="{DC1BB2BC-3F4E-4A60-94A2-20A77D8B37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55051" y="399551"/>
                        <a:ext cx="11418655" cy="867137"/>
                        <a:chOff x="272806" y="2346296"/>
                        <a:chExt cx="11418655" cy="867137"/>
                      </a:xfrm>
                    </p:grpSpPr>
                    <p:sp>
                      <p:nvSpPr>
                        <p:cNvPr id="74" name="Rechteck: abgerundete Ecken 73">
                          <a:extLst>
                            <a:ext uri="{FF2B5EF4-FFF2-40B4-BE49-F238E27FC236}">
                              <a16:creationId xmlns:a16="http://schemas.microsoft.com/office/drawing/2014/main" id="{B592FCF1-B0CE-4481-ADAD-50F04A9412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2806" y="2346296"/>
                          <a:ext cx="1620000" cy="864000"/>
                        </a:xfrm>
                        <a:prstGeom prst="round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19050"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Software set up</a:t>
                          </a:r>
                        </a:p>
                      </p:txBody>
                    </p:sp>
                    <p:sp>
                      <p:nvSpPr>
                        <p:cNvPr id="76" name="Rechteck: abgerundete Ecken 75">
                          <a:extLst>
                            <a:ext uri="{FF2B5EF4-FFF2-40B4-BE49-F238E27FC236}">
                              <a16:creationId xmlns:a16="http://schemas.microsoft.com/office/drawing/2014/main" id="{4C21A6DF-AEDF-4CE0-9D9E-B4037A0A91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32537" y="2346296"/>
                          <a:ext cx="1620000" cy="864000"/>
                        </a:xfrm>
                        <a:prstGeom prst="round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19050"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Simple neural network creation</a:t>
                          </a:r>
                        </a:p>
                      </p:txBody>
                    </p:sp>
                    <p:sp>
                      <p:nvSpPr>
                        <p:cNvPr id="77" name="Rechteck: abgerundete Ecken 76">
                          <a:extLst>
                            <a:ext uri="{FF2B5EF4-FFF2-40B4-BE49-F238E27FC236}">
                              <a16:creationId xmlns:a16="http://schemas.microsoft.com/office/drawing/2014/main" id="{EDC18401-A348-4F60-848B-BA9EFBA187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51999" y="2349433"/>
                          <a:ext cx="1620000" cy="864000"/>
                        </a:xfrm>
                        <a:prstGeom prst="round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19050"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Truck project</a:t>
                          </a:r>
                        </a:p>
                      </p:txBody>
                    </p:sp>
                    <p:sp>
                      <p:nvSpPr>
                        <p:cNvPr id="79" name="Rechteck: abgerundete Ecken 78">
                          <a:extLst>
                            <a:ext uri="{FF2B5EF4-FFF2-40B4-BE49-F238E27FC236}">
                              <a16:creationId xmlns:a16="http://schemas.microsoft.com/office/drawing/2014/main" id="{50FB7528-DA5D-4C0E-B851-0E16C7C8FA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11730" y="2349433"/>
                          <a:ext cx="1620000" cy="864000"/>
                        </a:xfrm>
                        <a:prstGeom prst="roundRect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Data set creation</a:t>
                          </a:r>
                        </a:p>
                      </p:txBody>
                    </p:sp>
                    <p:sp>
                      <p:nvSpPr>
                        <p:cNvPr id="80" name="Rechteck: abgerundete Ecken 79">
                          <a:extLst>
                            <a:ext uri="{FF2B5EF4-FFF2-40B4-BE49-F238E27FC236}">
                              <a16:creationId xmlns:a16="http://schemas.microsoft.com/office/drawing/2014/main" id="{A2694290-60F8-4121-BDCB-4D18CC27BB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71461" y="2346296"/>
                          <a:ext cx="1620000" cy="864000"/>
                        </a:xfrm>
                        <a:prstGeom prst="round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19050"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CNN for traffic light detection</a:t>
                          </a:r>
                        </a:p>
                      </p:txBody>
                    </p:sp>
                    <p:cxnSp>
                      <p:nvCxnSpPr>
                        <p:cNvPr id="82" name="Gerade Verbindung mit Pfeil 81">
                          <a:extLst>
                            <a:ext uri="{FF2B5EF4-FFF2-40B4-BE49-F238E27FC236}">
                              <a16:creationId xmlns:a16="http://schemas.microsoft.com/office/drawing/2014/main" id="{AA2F7DBE-E171-4919-9ECD-D7D98BC05BC4}"/>
                            </a:ext>
                          </a:extLst>
                        </p:cNvPr>
                        <p:cNvCxnSpPr>
                          <a:cxnSpLocks/>
                          <a:stCxn id="74" idx="3"/>
                          <a:endCxn id="76" idx="1"/>
                        </p:cNvCxnSpPr>
                        <p:nvPr/>
                      </p:nvCxnSpPr>
                      <p:spPr>
                        <a:xfrm>
                          <a:off x="1892806" y="2778296"/>
                          <a:ext cx="339731" cy="0"/>
                        </a:xfrm>
                        <a:prstGeom prst="straightConnector1">
                          <a:avLst/>
                        </a:prstGeom>
                        <a:ln w="9525">
                          <a:solidFill>
                            <a:schemeClr val="accent1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3" name="Gerade Verbindung mit Pfeil 82">
                          <a:extLst>
                            <a:ext uri="{FF2B5EF4-FFF2-40B4-BE49-F238E27FC236}">
                              <a16:creationId xmlns:a16="http://schemas.microsoft.com/office/drawing/2014/main" id="{D731CB93-573D-4B2A-81E6-57EB901DF7CE}"/>
                            </a:ext>
                          </a:extLst>
                        </p:cNvPr>
                        <p:cNvCxnSpPr>
                          <a:cxnSpLocks/>
                          <a:stCxn id="71" idx="3"/>
                          <a:endCxn id="77" idx="1"/>
                        </p:cNvCxnSpPr>
                        <p:nvPr/>
                      </p:nvCxnSpPr>
                      <p:spPr>
                        <a:xfrm>
                          <a:off x="5812268" y="2781274"/>
                          <a:ext cx="339731" cy="159"/>
                        </a:xfrm>
                        <a:prstGeom prst="straightConnector1">
                          <a:avLst/>
                        </a:prstGeom>
                        <a:ln w="9525">
                          <a:solidFill>
                            <a:schemeClr val="accent1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5" name="Gerade Verbindung mit Pfeil 84">
                          <a:extLst>
                            <a:ext uri="{FF2B5EF4-FFF2-40B4-BE49-F238E27FC236}">
                              <a16:creationId xmlns:a16="http://schemas.microsoft.com/office/drawing/2014/main" id="{A4D590EB-E8DF-4575-B8AE-6517DE82AB36}"/>
                            </a:ext>
                          </a:extLst>
                        </p:cNvPr>
                        <p:cNvCxnSpPr>
                          <a:cxnSpLocks/>
                          <a:stCxn id="77" idx="3"/>
                          <a:endCxn id="79" idx="1"/>
                        </p:cNvCxnSpPr>
                        <p:nvPr/>
                      </p:nvCxnSpPr>
                      <p:spPr>
                        <a:xfrm>
                          <a:off x="7771999" y="2781433"/>
                          <a:ext cx="339731" cy="0"/>
                        </a:xfrm>
                        <a:prstGeom prst="straightConnector1">
                          <a:avLst/>
                        </a:prstGeom>
                        <a:ln w="9525">
                          <a:solidFill>
                            <a:schemeClr val="accent1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6" name="Gerade Verbindung mit Pfeil 85">
                          <a:extLst>
                            <a:ext uri="{FF2B5EF4-FFF2-40B4-BE49-F238E27FC236}">
                              <a16:creationId xmlns:a16="http://schemas.microsoft.com/office/drawing/2014/main" id="{8EF434D0-D083-457B-8AD3-FDCA7C8667C2}"/>
                            </a:ext>
                          </a:extLst>
                        </p:cNvPr>
                        <p:cNvCxnSpPr>
                          <a:cxnSpLocks/>
                          <a:stCxn id="79" idx="3"/>
                          <a:endCxn id="80" idx="1"/>
                        </p:cNvCxnSpPr>
                        <p:nvPr/>
                      </p:nvCxnSpPr>
                      <p:spPr>
                        <a:xfrm flipV="1">
                          <a:off x="9731730" y="2778296"/>
                          <a:ext cx="339731" cy="3137"/>
                        </a:xfrm>
                        <a:prstGeom prst="straightConnector1">
                          <a:avLst/>
                        </a:prstGeom>
                        <a:ln w="9525">
                          <a:solidFill>
                            <a:schemeClr val="accent1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71" name="Rechteck: abgerundete Ecken 70">
                        <a:extLst>
                          <a:ext uri="{FF2B5EF4-FFF2-40B4-BE49-F238E27FC236}">
                            <a16:creationId xmlns:a16="http://schemas.microsoft.com/office/drawing/2014/main" id="{D93DB955-5FF6-488F-B612-662E037EF9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74513" y="402529"/>
                        <a:ext cx="1620000" cy="864000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Simple CNN creation</a:t>
                        </a:r>
                      </a:p>
                    </p:txBody>
                  </p:sp>
                  <p:cxnSp>
                    <p:nvCxnSpPr>
                      <p:cNvPr id="73" name="Gerade Verbindung mit Pfeil 72">
                        <a:extLst>
                          <a:ext uri="{FF2B5EF4-FFF2-40B4-BE49-F238E27FC236}">
                            <a16:creationId xmlns:a16="http://schemas.microsoft.com/office/drawing/2014/main" id="{F53195E6-6EF2-4639-BA34-393210F0C639}"/>
                          </a:ext>
                        </a:extLst>
                      </p:cNvPr>
                      <p:cNvCxnSpPr>
                        <a:cxnSpLocks/>
                        <a:stCxn id="76" idx="3"/>
                        <a:endCxn id="71" idx="1"/>
                      </p:cNvCxnSpPr>
                      <p:nvPr/>
                    </p:nvCxnSpPr>
                    <p:spPr>
                      <a:xfrm>
                        <a:off x="3834782" y="831551"/>
                        <a:ext cx="339731" cy="2978"/>
                      </a:xfrm>
                      <a:prstGeom prst="straightConnector1">
                        <a:avLst/>
                      </a:prstGeom>
                      <a:ln w="9525">
                        <a:solidFill>
                          <a:schemeClr val="accent1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7" name="Rechteck: abgerundete Ecken 66">
                      <a:extLst>
                        <a:ext uri="{FF2B5EF4-FFF2-40B4-BE49-F238E27FC236}">
                          <a16:creationId xmlns:a16="http://schemas.microsoft.com/office/drawing/2014/main" id="{EF6D04F2-99AA-445A-BB4E-843C76849A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40681" y="3221114"/>
                      <a:ext cx="1158549" cy="513427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Image creation</a:t>
                      </a:r>
                    </a:p>
                  </p:txBody>
                </p:sp>
                <p:sp>
                  <p:nvSpPr>
                    <p:cNvPr id="68" name="Rechteck: abgerundete Ecken 67">
                      <a:extLst>
                        <a:ext uri="{FF2B5EF4-FFF2-40B4-BE49-F238E27FC236}">
                          <a16:creationId xmlns:a16="http://schemas.microsoft.com/office/drawing/2014/main" id="{676A4838-22FB-40AF-A20E-B1E3298F40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9956" y="3221114"/>
                      <a:ext cx="1158549" cy="513427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Image labelling</a:t>
                      </a:r>
                    </a:p>
                  </p:txBody>
                </p:sp>
              </p:grpSp>
              <p:cxnSp>
                <p:nvCxnSpPr>
                  <p:cNvPr id="65" name="Gerade Verbindung mit Pfeil 64">
                    <a:extLst>
                      <a:ext uri="{FF2B5EF4-FFF2-40B4-BE49-F238E27FC236}">
                        <a16:creationId xmlns:a16="http://schemas.microsoft.com/office/drawing/2014/main" id="{EB5F6055-D5E7-4FEC-B1D6-4071A883EBF0}"/>
                      </a:ext>
                    </a:extLst>
                  </p:cNvPr>
                  <p:cNvCxnSpPr>
                    <a:cxnSpLocks/>
                    <a:stCxn id="67" idx="3"/>
                    <a:endCxn id="68" idx="1"/>
                  </p:cNvCxnSpPr>
                  <p:nvPr/>
                </p:nvCxnSpPr>
                <p:spPr>
                  <a:xfrm>
                    <a:off x="7415624" y="2162436"/>
                    <a:ext cx="230726" cy="0"/>
                  </a:xfrm>
                  <a:prstGeom prst="straightConnector1">
                    <a:avLst/>
                  </a:prstGeom>
                  <a:ln w="9525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8" name="Rechteck: abgerundete Ecken 87">
                  <a:extLst>
                    <a:ext uri="{FF2B5EF4-FFF2-40B4-BE49-F238E27FC236}">
                      <a16:creationId xmlns:a16="http://schemas.microsoft.com/office/drawing/2014/main" id="{8480862D-385D-4582-8270-DE7358FA3071}"/>
                    </a:ext>
                  </a:extLst>
                </p:cNvPr>
                <p:cNvSpPr/>
                <p:nvPr/>
              </p:nvSpPr>
              <p:spPr>
                <a:xfrm>
                  <a:off x="9206050" y="4204889"/>
                  <a:ext cx="1158549" cy="513427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Creation of test &amp; training data set </a:t>
                  </a:r>
                </a:p>
              </p:txBody>
            </p:sp>
            <p:sp>
              <p:nvSpPr>
                <p:cNvPr id="89" name="Rechteck: abgerundete Ecken 88">
                  <a:extLst>
                    <a:ext uri="{FF2B5EF4-FFF2-40B4-BE49-F238E27FC236}">
                      <a16:creationId xmlns:a16="http://schemas.microsoft.com/office/drawing/2014/main" id="{E545BEC3-BEE5-48D0-ABC7-38B29BB88B4A}"/>
                    </a:ext>
                  </a:extLst>
                </p:cNvPr>
                <p:cNvSpPr/>
                <p:nvPr/>
              </p:nvSpPr>
              <p:spPr>
                <a:xfrm>
                  <a:off x="10595325" y="4204889"/>
                  <a:ext cx="1158549" cy="513427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Integration of data set into repository</a:t>
                  </a:r>
                </a:p>
              </p:txBody>
            </p:sp>
            <p:cxnSp>
              <p:nvCxnSpPr>
                <p:cNvPr id="90" name="Gerade Verbindung mit Pfeil 89">
                  <a:extLst>
                    <a:ext uri="{FF2B5EF4-FFF2-40B4-BE49-F238E27FC236}">
                      <a16:creationId xmlns:a16="http://schemas.microsoft.com/office/drawing/2014/main" id="{F61D0A85-A9F0-407E-B763-D0A4CECE67A3}"/>
                    </a:ext>
                  </a:extLst>
                </p:cNvPr>
                <p:cNvCxnSpPr>
                  <a:cxnSpLocks/>
                  <a:stCxn id="88" idx="3"/>
                  <a:endCxn id="89" idx="1"/>
                </p:cNvCxnSpPr>
                <p:nvPr/>
              </p:nvCxnSpPr>
              <p:spPr>
                <a:xfrm>
                  <a:off x="10364599" y="4461603"/>
                  <a:ext cx="230726" cy="0"/>
                </a:xfrm>
                <a:prstGeom prst="straightConnector1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Gerade Verbindung mit Pfeil 90">
                <a:extLst>
                  <a:ext uri="{FF2B5EF4-FFF2-40B4-BE49-F238E27FC236}">
                    <a16:creationId xmlns:a16="http://schemas.microsoft.com/office/drawing/2014/main" id="{91AEFC4B-68C3-4920-AF0B-C8D4C007E70B}"/>
                  </a:ext>
                </a:extLst>
              </p:cNvPr>
              <p:cNvCxnSpPr>
                <a:cxnSpLocks/>
                <a:stCxn id="68" idx="3"/>
                <a:endCxn id="88" idx="1"/>
              </p:cNvCxnSpPr>
              <p:nvPr/>
            </p:nvCxnSpPr>
            <p:spPr>
              <a:xfrm>
                <a:off x="8974764" y="4461603"/>
                <a:ext cx="231286" cy="0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Verbinder: gewinkelt 91">
              <a:extLst>
                <a:ext uri="{FF2B5EF4-FFF2-40B4-BE49-F238E27FC236}">
                  <a16:creationId xmlns:a16="http://schemas.microsoft.com/office/drawing/2014/main" id="{F0B3AFA7-2EA1-40C9-8314-8E6D40C15639}"/>
                </a:ext>
              </a:extLst>
            </p:cNvPr>
            <p:cNvCxnSpPr>
              <a:cxnSpLocks/>
              <a:stCxn id="79" idx="2"/>
              <a:endCxn id="67" idx="0"/>
            </p:cNvCxnSpPr>
            <p:nvPr/>
          </p:nvCxnSpPr>
          <p:spPr>
            <a:xfrm rot="5400000">
              <a:off x="7764209" y="2878865"/>
              <a:ext cx="568030" cy="208401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hteck: abgerundete Ecken 93">
              <a:extLst>
                <a:ext uri="{FF2B5EF4-FFF2-40B4-BE49-F238E27FC236}">
                  <a16:creationId xmlns:a16="http://schemas.microsoft.com/office/drawing/2014/main" id="{645704EA-F976-4B07-80D0-739BA79F8E97}"/>
                </a:ext>
              </a:extLst>
            </p:cNvPr>
            <p:cNvSpPr/>
            <p:nvPr/>
          </p:nvSpPr>
          <p:spPr>
            <a:xfrm>
              <a:off x="6426940" y="4975030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Changing Arduino Nano program</a:t>
              </a:r>
            </a:p>
          </p:txBody>
        </p:sp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3184A1D8-4A23-457C-9C26-208834810648}"/>
                </a:ext>
              </a:extLst>
            </p:cNvPr>
            <p:cNvCxnSpPr>
              <a:cxnSpLocks/>
              <a:stCxn id="67" idx="2"/>
              <a:endCxn id="94" idx="0"/>
            </p:cNvCxnSpPr>
            <p:nvPr/>
          </p:nvCxnSpPr>
          <p:spPr>
            <a:xfrm>
              <a:off x="7006215" y="4718316"/>
              <a:ext cx="0" cy="256714"/>
            </a:xfrm>
            <a:prstGeom prst="straightConnector1">
              <a:avLst/>
            </a:prstGeom>
            <a:ln w="95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hteck: abgerundete Ecken 96">
              <a:extLst>
                <a:ext uri="{FF2B5EF4-FFF2-40B4-BE49-F238E27FC236}">
                  <a16:creationId xmlns:a16="http://schemas.microsoft.com/office/drawing/2014/main" id="{C766AC14-C86F-4318-85E6-1FEB5F5DE7AC}"/>
                </a:ext>
              </a:extLst>
            </p:cNvPr>
            <p:cNvSpPr/>
            <p:nvPr/>
          </p:nvSpPr>
          <p:spPr>
            <a:xfrm>
              <a:off x="6426940" y="5745171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Image taking</a:t>
              </a:r>
            </a:p>
          </p:txBody>
        </p:sp>
        <p:cxnSp>
          <p:nvCxnSpPr>
            <p:cNvPr id="98" name="Gerade Verbindung mit Pfeil 97">
              <a:extLst>
                <a:ext uri="{FF2B5EF4-FFF2-40B4-BE49-F238E27FC236}">
                  <a16:creationId xmlns:a16="http://schemas.microsoft.com/office/drawing/2014/main" id="{0770F695-EF2E-413E-8B49-F11C4D79CABA}"/>
                </a:ext>
              </a:extLst>
            </p:cNvPr>
            <p:cNvCxnSpPr>
              <a:cxnSpLocks/>
              <a:stCxn id="94" idx="2"/>
              <a:endCxn id="97" idx="0"/>
            </p:cNvCxnSpPr>
            <p:nvPr/>
          </p:nvCxnSpPr>
          <p:spPr>
            <a:xfrm>
              <a:off x="7006215" y="5488457"/>
              <a:ext cx="0" cy="256714"/>
            </a:xfrm>
            <a:prstGeom prst="straightConnector1">
              <a:avLst/>
            </a:prstGeom>
            <a:ln w="95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F77D812B-DAC2-4638-99B3-88C37CAF6602}"/>
                </a:ext>
              </a:extLst>
            </p:cNvPr>
            <p:cNvSpPr/>
            <p:nvPr/>
          </p:nvSpPr>
          <p:spPr>
            <a:xfrm>
              <a:off x="7816215" y="4969687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Install labelimg</a:t>
              </a:r>
            </a:p>
          </p:txBody>
        </p:sp>
        <p:cxnSp>
          <p:nvCxnSpPr>
            <p:cNvPr id="108" name="Gerade Verbindung mit Pfeil 107">
              <a:extLst>
                <a:ext uri="{FF2B5EF4-FFF2-40B4-BE49-F238E27FC236}">
                  <a16:creationId xmlns:a16="http://schemas.microsoft.com/office/drawing/2014/main" id="{9AE07478-56C9-47D8-BBE7-3D9D8AC9B993}"/>
                </a:ext>
              </a:extLst>
            </p:cNvPr>
            <p:cNvCxnSpPr>
              <a:cxnSpLocks/>
              <a:endCxn id="107" idx="0"/>
            </p:cNvCxnSpPr>
            <p:nvPr/>
          </p:nvCxnSpPr>
          <p:spPr>
            <a:xfrm>
              <a:off x="8395490" y="4697404"/>
              <a:ext cx="0" cy="272283"/>
            </a:xfrm>
            <a:prstGeom prst="straightConnector1">
              <a:avLst/>
            </a:prstGeom>
            <a:ln w="95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hteck: abgerundete Ecken 108">
              <a:extLst>
                <a:ext uri="{FF2B5EF4-FFF2-40B4-BE49-F238E27FC236}">
                  <a16:creationId xmlns:a16="http://schemas.microsoft.com/office/drawing/2014/main" id="{198D04F9-6B9F-40FA-A152-37AF9E1AE40B}"/>
                </a:ext>
              </a:extLst>
            </p:cNvPr>
            <p:cNvSpPr/>
            <p:nvPr/>
          </p:nvSpPr>
          <p:spPr>
            <a:xfrm>
              <a:off x="7816215" y="5739828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Labelling with labelimg</a:t>
              </a:r>
            </a:p>
          </p:txBody>
        </p: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D08A895B-FB89-432B-993B-E36029188061}"/>
                </a:ext>
              </a:extLst>
            </p:cNvPr>
            <p:cNvCxnSpPr>
              <a:cxnSpLocks/>
              <a:stCxn id="107" idx="2"/>
              <a:endCxn id="109" idx="0"/>
            </p:cNvCxnSpPr>
            <p:nvPr/>
          </p:nvCxnSpPr>
          <p:spPr>
            <a:xfrm>
              <a:off x="8395490" y="5483114"/>
              <a:ext cx="0" cy="256714"/>
            </a:xfrm>
            <a:prstGeom prst="straightConnector1">
              <a:avLst/>
            </a:prstGeom>
            <a:ln w="95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D6F59EF-3EA0-4C6B-8524-9B6ED939499A}"/>
              </a:ext>
            </a:extLst>
          </p:cNvPr>
          <p:cNvGrpSpPr/>
          <p:nvPr/>
        </p:nvGrpSpPr>
        <p:grpSpPr>
          <a:xfrm>
            <a:off x="556537" y="4521752"/>
            <a:ext cx="8397069" cy="1833880"/>
            <a:chOff x="556537" y="4521752"/>
            <a:chExt cx="8397069" cy="1833880"/>
          </a:xfrm>
        </p:grpSpPr>
        <p:sp>
          <p:nvSpPr>
            <p:cNvPr id="57" name="Rechteck: abgerundete Ecken 56">
              <a:extLst>
                <a:ext uri="{FF2B5EF4-FFF2-40B4-BE49-F238E27FC236}">
                  <a16:creationId xmlns:a16="http://schemas.microsoft.com/office/drawing/2014/main" id="{6A0CCF46-B7E6-414E-8B6F-0E00FDE4B50E}"/>
                </a:ext>
              </a:extLst>
            </p:cNvPr>
            <p:cNvSpPr/>
            <p:nvPr/>
          </p:nvSpPr>
          <p:spPr>
            <a:xfrm>
              <a:off x="556537" y="4521752"/>
              <a:ext cx="1620000" cy="86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Install labelimg</a:t>
              </a:r>
            </a:p>
          </p:txBody>
        </p:sp>
        <p:sp>
          <p:nvSpPr>
            <p:cNvPr id="59" name="Rechteck: abgerundete Ecken 58">
              <a:extLst>
                <a:ext uri="{FF2B5EF4-FFF2-40B4-BE49-F238E27FC236}">
                  <a16:creationId xmlns:a16="http://schemas.microsoft.com/office/drawing/2014/main" id="{BB28026B-C976-4A58-97C8-17A52B9D9523}"/>
                </a:ext>
              </a:extLst>
            </p:cNvPr>
            <p:cNvSpPr/>
            <p:nvPr/>
          </p:nvSpPr>
          <p:spPr>
            <a:xfrm>
              <a:off x="848123" y="5842205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Install Anaconda</a:t>
              </a:r>
            </a:p>
          </p:txBody>
        </p:sp>
        <p:sp>
          <p:nvSpPr>
            <p:cNvPr id="61" name="Rechteck: abgerundete Ecken 60">
              <a:extLst>
                <a:ext uri="{FF2B5EF4-FFF2-40B4-BE49-F238E27FC236}">
                  <a16:creationId xmlns:a16="http://schemas.microsoft.com/office/drawing/2014/main" id="{19922527-5C18-45B5-B0E2-777217B2BB13}"/>
                </a:ext>
              </a:extLst>
            </p:cNvPr>
            <p:cNvSpPr/>
            <p:nvPr/>
          </p:nvSpPr>
          <p:spPr>
            <a:xfrm>
              <a:off x="2237398" y="5842205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Create a new environment in Anaconda</a:t>
              </a:r>
            </a:p>
          </p:txBody>
        </p:sp>
        <p:sp>
          <p:nvSpPr>
            <p:cNvPr id="62" name="Rechteck: abgerundete Ecken 61">
              <a:extLst>
                <a:ext uri="{FF2B5EF4-FFF2-40B4-BE49-F238E27FC236}">
                  <a16:creationId xmlns:a16="http://schemas.microsoft.com/office/drawing/2014/main" id="{64FB0735-FF24-4177-9F47-DECC04DF13BA}"/>
                </a:ext>
              </a:extLst>
            </p:cNvPr>
            <p:cNvSpPr/>
            <p:nvPr/>
          </p:nvSpPr>
          <p:spPr>
            <a:xfrm>
              <a:off x="3627233" y="5842205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Open Anaconda Prompt</a:t>
              </a:r>
            </a:p>
          </p:txBody>
        </p:sp>
        <p:sp>
          <p:nvSpPr>
            <p:cNvPr id="72" name="Rechteck: abgerundete Ecken 71">
              <a:extLst>
                <a:ext uri="{FF2B5EF4-FFF2-40B4-BE49-F238E27FC236}">
                  <a16:creationId xmlns:a16="http://schemas.microsoft.com/office/drawing/2014/main" id="{00ED1E85-7424-4EE5-9295-FDCE2E2B05CE}"/>
                </a:ext>
              </a:extLst>
            </p:cNvPr>
            <p:cNvSpPr/>
            <p:nvPr/>
          </p:nvSpPr>
          <p:spPr>
            <a:xfrm>
              <a:off x="5016508" y="5842205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Change the file directory</a:t>
              </a:r>
            </a:p>
          </p:txBody>
        </p:sp>
        <p:sp>
          <p:nvSpPr>
            <p:cNvPr id="75" name="Rechteck: abgerundete Ecken 74">
              <a:extLst>
                <a:ext uri="{FF2B5EF4-FFF2-40B4-BE49-F238E27FC236}">
                  <a16:creationId xmlns:a16="http://schemas.microsoft.com/office/drawing/2014/main" id="{D334BA1B-B2D2-48F0-8EEC-62BB1E9A8910}"/>
                </a:ext>
              </a:extLst>
            </p:cNvPr>
            <p:cNvSpPr/>
            <p:nvPr/>
          </p:nvSpPr>
          <p:spPr>
            <a:xfrm>
              <a:off x="6405783" y="5842205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Install labelimg</a:t>
              </a:r>
            </a:p>
          </p:txBody>
        </p:sp>
        <p:sp>
          <p:nvSpPr>
            <p:cNvPr id="78" name="Rechteck: abgerundete Ecken 77">
              <a:extLst>
                <a:ext uri="{FF2B5EF4-FFF2-40B4-BE49-F238E27FC236}">
                  <a16:creationId xmlns:a16="http://schemas.microsoft.com/office/drawing/2014/main" id="{479E9D2C-20C7-4A04-AE48-0E5FB6FC1610}"/>
                </a:ext>
              </a:extLst>
            </p:cNvPr>
            <p:cNvSpPr/>
            <p:nvPr/>
          </p:nvSpPr>
          <p:spPr>
            <a:xfrm>
              <a:off x="7795057" y="5842205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Start working with labelimg</a:t>
              </a:r>
            </a:p>
          </p:txBody>
        </p:sp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7386AB9E-DA20-4C41-9B7D-1CB57F258259}"/>
                </a:ext>
              </a:extLst>
            </p:cNvPr>
            <p:cNvCxnSpPr>
              <a:cxnSpLocks/>
            </p:cNvCxnSpPr>
            <p:nvPr/>
          </p:nvCxnSpPr>
          <p:spPr>
            <a:xfrm>
              <a:off x="1427397" y="5385752"/>
              <a:ext cx="0" cy="453317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>
              <a:extLst>
                <a:ext uri="{FF2B5EF4-FFF2-40B4-BE49-F238E27FC236}">
                  <a16:creationId xmlns:a16="http://schemas.microsoft.com/office/drawing/2014/main" id="{F0C38C60-F60A-4D5E-8D76-D790BD772095}"/>
                </a:ext>
              </a:extLst>
            </p:cNvPr>
            <p:cNvCxnSpPr>
              <a:cxnSpLocks/>
              <a:stCxn id="59" idx="3"/>
              <a:endCxn id="61" idx="1"/>
            </p:cNvCxnSpPr>
            <p:nvPr/>
          </p:nvCxnSpPr>
          <p:spPr>
            <a:xfrm>
              <a:off x="2006672" y="6098919"/>
              <a:ext cx="230726" cy="0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mit Pfeil 86">
              <a:extLst>
                <a:ext uri="{FF2B5EF4-FFF2-40B4-BE49-F238E27FC236}">
                  <a16:creationId xmlns:a16="http://schemas.microsoft.com/office/drawing/2014/main" id="{E58CEA6F-0753-462E-9E79-607AE0952290}"/>
                </a:ext>
              </a:extLst>
            </p:cNvPr>
            <p:cNvCxnSpPr>
              <a:cxnSpLocks/>
              <a:stCxn id="61" idx="3"/>
              <a:endCxn id="62" idx="1"/>
            </p:cNvCxnSpPr>
            <p:nvPr/>
          </p:nvCxnSpPr>
          <p:spPr>
            <a:xfrm>
              <a:off x="3395947" y="6098919"/>
              <a:ext cx="231286" cy="0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mit Pfeil 92">
              <a:extLst>
                <a:ext uri="{FF2B5EF4-FFF2-40B4-BE49-F238E27FC236}">
                  <a16:creationId xmlns:a16="http://schemas.microsoft.com/office/drawing/2014/main" id="{9DA20C4C-3A85-44C3-A73B-BF88D9D3E7DA}"/>
                </a:ext>
              </a:extLst>
            </p:cNvPr>
            <p:cNvCxnSpPr>
              <a:cxnSpLocks/>
              <a:stCxn id="62" idx="3"/>
              <a:endCxn id="72" idx="1"/>
            </p:cNvCxnSpPr>
            <p:nvPr/>
          </p:nvCxnSpPr>
          <p:spPr>
            <a:xfrm>
              <a:off x="4785782" y="6098919"/>
              <a:ext cx="230726" cy="0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>
              <a:extLst>
                <a:ext uri="{FF2B5EF4-FFF2-40B4-BE49-F238E27FC236}">
                  <a16:creationId xmlns:a16="http://schemas.microsoft.com/office/drawing/2014/main" id="{7B48F40C-621A-47A9-92D6-7CE294574910}"/>
                </a:ext>
              </a:extLst>
            </p:cNvPr>
            <p:cNvCxnSpPr>
              <a:cxnSpLocks/>
              <a:stCxn id="72" idx="3"/>
              <a:endCxn id="75" idx="1"/>
            </p:cNvCxnSpPr>
            <p:nvPr/>
          </p:nvCxnSpPr>
          <p:spPr>
            <a:xfrm>
              <a:off x="6175057" y="6098919"/>
              <a:ext cx="230726" cy="0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>
              <a:extLst>
                <a:ext uri="{FF2B5EF4-FFF2-40B4-BE49-F238E27FC236}">
                  <a16:creationId xmlns:a16="http://schemas.microsoft.com/office/drawing/2014/main" id="{3E96317C-091B-4B1A-BCAC-94267BA0C872}"/>
                </a:ext>
              </a:extLst>
            </p:cNvPr>
            <p:cNvCxnSpPr>
              <a:cxnSpLocks/>
              <a:stCxn id="75" idx="3"/>
              <a:endCxn id="78" idx="1"/>
            </p:cNvCxnSpPr>
            <p:nvPr/>
          </p:nvCxnSpPr>
          <p:spPr>
            <a:xfrm>
              <a:off x="7564332" y="6098919"/>
              <a:ext cx="230725" cy="0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3586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feld 46">
            <a:extLst>
              <a:ext uri="{FF2B5EF4-FFF2-40B4-BE49-F238E27FC236}">
                <a16:creationId xmlns:a16="http://schemas.microsoft.com/office/drawing/2014/main" id="{C8E539A2-1A49-4A71-AF5B-2E783FA5F0C5}"/>
              </a:ext>
            </a:extLst>
          </p:cNvPr>
          <p:cNvSpPr txBox="1"/>
          <p:nvPr/>
        </p:nvSpPr>
        <p:spPr>
          <a:xfrm>
            <a:off x="0" y="-22594"/>
            <a:ext cx="170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Practice content</a:t>
            </a:r>
            <a:endParaRPr lang="de-DE" dirty="0"/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C43C53EE-D7B5-42F5-AF06-3EED31CC2B22}"/>
              </a:ext>
            </a:extLst>
          </p:cNvPr>
          <p:cNvGrpSpPr/>
          <p:nvPr/>
        </p:nvGrpSpPr>
        <p:grpSpPr>
          <a:xfrm>
            <a:off x="263756" y="443772"/>
            <a:ext cx="11418655" cy="3488876"/>
            <a:chOff x="441309" y="2769722"/>
            <a:chExt cx="11418655" cy="3488876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44F40ABF-07B8-4A5D-8161-6A144F9F7F7A}"/>
                </a:ext>
              </a:extLst>
            </p:cNvPr>
            <p:cNvGrpSpPr/>
            <p:nvPr/>
          </p:nvGrpSpPr>
          <p:grpSpPr>
            <a:xfrm>
              <a:off x="441309" y="2769722"/>
              <a:ext cx="11418655" cy="1948594"/>
              <a:chOff x="441309" y="2769722"/>
              <a:chExt cx="11418655" cy="1948594"/>
            </a:xfrm>
          </p:grpSpPr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E2110F89-2359-4598-9315-4ECB7E226714}"/>
                  </a:ext>
                </a:extLst>
              </p:cNvPr>
              <p:cNvGrpSpPr/>
              <p:nvPr/>
            </p:nvGrpSpPr>
            <p:grpSpPr>
              <a:xfrm>
                <a:off x="441309" y="2769722"/>
                <a:ext cx="11418655" cy="1948594"/>
                <a:chOff x="441309" y="2769722"/>
                <a:chExt cx="11418655" cy="1948594"/>
              </a:xfrm>
            </p:grpSpPr>
            <p:grpSp>
              <p:nvGrpSpPr>
                <p:cNvPr id="63" name="Gruppieren 62">
                  <a:extLst>
                    <a:ext uri="{FF2B5EF4-FFF2-40B4-BE49-F238E27FC236}">
                      <a16:creationId xmlns:a16="http://schemas.microsoft.com/office/drawing/2014/main" id="{DDCA77A0-309E-461B-A449-1F6713F9C21F}"/>
                    </a:ext>
                  </a:extLst>
                </p:cNvPr>
                <p:cNvGrpSpPr/>
                <p:nvPr/>
              </p:nvGrpSpPr>
              <p:grpSpPr>
                <a:xfrm>
                  <a:off x="441309" y="2769722"/>
                  <a:ext cx="11418655" cy="1948594"/>
                  <a:chOff x="271444" y="470555"/>
                  <a:chExt cx="11418655" cy="1948594"/>
                </a:xfrm>
              </p:grpSpPr>
              <p:grpSp>
                <p:nvGrpSpPr>
                  <p:cNvPr id="64" name="Gruppieren 63">
                    <a:extLst>
                      <a:ext uri="{FF2B5EF4-FFF2-40B4-BE49-F238E27FC236}">
                        <a16:creationId xmlns:a16="http://schemas.microsoft.com/office/drawing/2014/main" id="{9132F7FD-6E0F-4590-BEC3-72FC8E33BB89}"/>
                      </a:ext>
                    </a:extLst>
                  </p:cNvPr>
                  <p:cNvGrpSpPr/>
                  <p:nvPr/>
                </p:nvGrpSpPr>
                <p:grpSpPr>
                  <a:xfrm>
                    <a:off x="271444" y="470555"/>
                    <a:ext cx="11418655" cy="1948594"/>
                    <a:chOff x="255050" y="1785947"/>
                    <a:chExt cx="11418655" cy="1948594"/>
                  </a:xfrm>
                </p:grpSpPr>
                <p:grpSp>
                  <p:nvGrpSpPr>
                    <p:cNvPr id="66" name="Gruppieren 65">
                      <a:extLst>
                        <a:ext uri="{FF2B5EF4-FFF2-40B4-BE49-F238E27FC236}">
                          <a16:creationId xmlns:a16="http://schemas.microsoft.com/office/drawing/2014/main" id="{649766E9-151C-4AEF-8706-0E5D06ADD9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5050" y="1785947"/>
                      <a:ext cx="11418655" cy="867137"/>
                      <a:chOff x="255051" y="399551"/>
                      <a:chExt cx="11418655" cy="867137"/>
                    </a:xfrm>
                  </p:grpSpPr>
                  <p:grpSp>
                    <p:nvGrpSpPr>
                      <p:cNvPr id="70" name="Gruppieren 69">
                        <a:extLst>
                          <a:ext uri="{FF2B5EF4-FFF2-40B4-BE49-F238E27FC236}">
                            <a16:creationId xmlns:a16="http://schemas.microsoft.com/office/drawing/2014/main" id="{DC1BB2BC-3F4E-4A60-94A2-20A77D8B37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55051" y="399551"/>
                        <a:ext cx="11418655" cy="867137"/>
                        <a:chOff x="272806" y="2346296"/>
                        <a:chExt cx="11418655" cy="867137"/>
                      </a:xfrm>
                    </p:grpSpPr>
                    <p:sp>
                      <p:nvSpPr>
                        <p:cNvPr id="74" name="Rechteck: abgerundete Ecken 73">
                          <a:extLst>
                            <a:ext uri="{FF2B5EF4-FFF2-40B4-BE49-F238E27FC236}">
                              <a16:creationId xmlns:a16="http://schemas.microsoft.com/office/drawing/2014/main" id="{B592FCF1-B0CE-4481-ADAD-50F04A9412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2806" y="2346296"/>
                          <a:ext cx="1620000" cy="864000"/>
                        </a:xfrm>
                        <a:prstGeom prst="round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19050"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Software set up</a:t>
                          </a:r>
                        </a:p>
                      </p:txBody>
                    </p:sp>
                    <p:sp>
                      <p:nvSpPr>
                        <p:cNvPr id="76" name="Rechteck: abgerundete Ecken 75">
                          <a:extLst>
                            <a:ext uri="{FF2B5EF4-FFF2-40B4-BE49-F238E27FC236}">
                              <a16:creationId xmlns:a16="http://schemas.microsoft.com/office/drawing/2014/main" id="{4C21A6DF-AEDF-4CE0-9D9E-B4037A0A91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32537" y="2346296"/>
                          <a:ext cx="1620000" cy="864000"/>
                        </a:xfrm>
                        <a:prstGeom prst="round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19050"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Simple neural network creation</a:t>
                          </a:r>
                        </a:p>
                      </p:txBody>
                    </p:sp>
                    <p:sp>
                      <p:nvSpPr>
                        <p:cNvPr id="77" name="Rechteck: abgerundete Ecken 76">
                          <a:extLst>
                            <a:ext uri="{FF2B5EF4-FFF2-40B4-BE49-F238E27FC236}">
                              <a16:creationId xmlns:a16="http://schemas.microsoft.com/office/drawing/2014/main" id="{EDC18401-A348-4F60-848B-BA9EFBA187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51999" y="2349433"/>
                          <a:ext cx="1620000" cy="864000"/>
                        </a:xfrm>
                        <a:prstGeom prst="round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19050"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Truck project</a:t>
                          </a:r>
                        </a:p>
                      </p:txBody>
                    </p:sp>
                    <p:sp>
                      <p:nvSpPr>
                        <p:cNvPr id="79" name="Rechteck: abgerundete Ecken 78">
                          <a:extLst>
                            <a:ext uri="{FF2B5EF4-FFF2-40B4-BE49-F238E27FC236}">
                              <a16:creationId xmlns:a16="http://schemas.microsoft.com/office/drawing/2014/main" id="{50FB7528-DA5D-4C0E-B851-0E16C7C8FA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11730" y="2349433"/>
                          <a:ext cx="1620000" cy="864000"/>
                        </a:xfrm>
                        <a:prstGeom prst="round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19050"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Data set creation</a:t>
                          </a:r>
                        </a:p>
                      </p:txBody>
                    </p:sp>
                    <p:sp>
                      <p:nvSpPr>
                        <p:cNvPr id="80" name="Rechteck: abgerundete Ecken 79">
                          <a:extLst>
                            <a:ext uri="{FF2B5EF4-FFF2-40B4-BE49-F238E27FC236}">
                              <a16:creationId xmlns:a16="http://schemas.microsoft.com/office/drawing/2014/main" id="{A2694290-60F8-4121-BDCB-4D18CC27BB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71461" y="2346296"/>
                          <a:ext cx="1620000" cy="864000"/>
                        </a:xfrm>
                        <a:prstGeom prst="roundRect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CNN for traffic light detection</a:t>
                          </a:r>
                        </a:p>
                      </p:txBody>
                    </p:sp>
                    <p:cxnSp>
                      <p:nvCxnSpPr>
                        <p:cNvPr id="82" name="Gerade Verbindung mit Pfeil 81">
                          <a:extLst>
                            <a:ext uri="{FF2B5EF4-FFF2-40B4-BE49-F238E27FC236}">
                              <a16:creationId xmlns:a16="http://schemas.microsoft.com/office/drawing/2014/main" id="{AA2F7DBE-E171-4919-9ECD-D7D98BC05BC4}"/>
                            </a:ext>
                          </a:extLst>
                        </p:cNvPr>
                        <p:cNvCxnSpPr>
                          <a:cxnSpLocks/>
                          <a:stCxn id="74" idx="3"/>
                          <a:endCxn id="76" idx="1"/>
                        </p:cNvCxnSpPr>
                        <p:nvPr/>
                      </p:nvCxnSpPr>
                      <p:spPr>
                        <a:xfrm>
                          <a:off x="1892806" y="2778296"/>
                          <a:ext cx="339731" cy="0"/>
                        </a:xfrm>
                        <a:prstGeom prst="straightConnector1">
                          <a:avLst/>
                        </a:prstGeom>
                        <a:ln w="9525">
                          <a:solidFill>
                            <a:schemeClr val="accent1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3" name="Gerade Verbindung mit Pfeil 82">
                          <a:extLst>
                            <a:ext uri="{FF2B5EF4-FFF2-40B4-BE49-F238E27FC236}">
                              <a16:creationId xmlns:a16="http://schemas.microsoft.com/office/drawing/2014/main" id="{D731CB93-573D-4B2A-81E6-57EB901DF7CE}"/>
                            </a:ext>
                          </a:extLst>
                        </p:cNvPr>
                        <p:cNvCxnSpPr>
                          <a:cxnSpLocks/>
                          <a:stCxn id="71" idx="3"/>
                          <a:endCxn id="77" idx="1"/>
                        </p:cNvCxnSpPr>
                        <p:nvPr/>
                      </p:nvCxnSpPr>
                      <p:spPr>
                        <a:xfrm>
                          <a:off x="5812268" y="2781274"/>
                          <a:ext cx="339731" cy="159"/>
                        </a:xfrm>
                        <a:prstGeom prst="straightConnector1">
                          <a:avLst/>
                        </a:prstGeom>
                        <a:ln w="9525">
                          <a:solidFill>
                            <a:schemeClr val="accent1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5" name="Gerade Verbindung mit Pfeil 84">
                          <a:extLst>
                            <a:ext uri="{FF2B5EF4-FFF2-40B4-BE49-F238E27FC236}">
                              <a16:creationId xmlns:a16="http://schemas.microsoft.com/office/drawing/2014/main" id="{A4D590EB-E8DF-4575-B8AE-6517DE82AB36}"/>
                            </a:ext>
                          </a:extLst>
                        </p:cNvPr>
                        <p:cNvCxnSpPr>
                          <a:cxnSpLocks/>
                          <a:stCxn id="77" idx="3"/>
                          <a:endCxn id="79" idx="1"/>
                        </p:cNvCxnSpPr>
                        <p:nvPr/>
                      </p:nvCxnSpPr>
                      <p:spPr>
                        <a:xfrm>
                          <a:off x="7771999" y="2781433"/>
                          <a:ext cx="339731" cy="0"/>
                        </a:xfrm>
                        <a:prstGeom prst="straightConnector1">
                          <a:avLst/>
                        </a:prstGeom>
                        <a:ln w="9525">
                          <a:solidFill>
                            <a:schemeClr val="accent1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6" name="Gerade Verbindung mit Pfeil 85">
                          <a:extLst>
                            <a:ext uri="{FF2B5EF4-FFF2-40B4-BE49-F238E27FC236}">
                              <a16:creationId xmlns:a16="http://schemas.microsoft.com/office/drawing/2014/main" id="{8EF434D0-D083-457B-8AD3-FDCA7C8667C2}"/>
                            </a:ext>
                          </a:extLst>
                        </p:cNvPr>
                        <p:cNvCxnSpPr>
                          <a:cxnSpLocks/>
                          <a:stCxn id="79" idx="3"/>
                          <a:endCxn id="80" idx="1"/>
                        </p:cNvCxnSpPr>
                        <p:nvPr/>
                      </p:nvCxnSpPr>
                      <p:spPr>
                        <a:xfrm flipV="1">
                          <a:off x="9731730" y="2778296"/>
                          <a:ext cx="339731" cy="3137"/>
                        </a:xfrm>
                        <a:prstGeom prst="straightConnector1">
                          <a:avLst/>
                        </a:prstGeom>
                        <a:ln w="9525">
                          <a:solidFill>
                            <a:schemeClr val="accent1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71" name="Rechteck: abgerundete Ecken 70">
                        <a:extLst>
                          <a:ext uri="{FF2B5EF4-FFF2-40B4-BE49-F238E27FC236}">
                            <a16:creationId xmlns:a16="http://schemas.microsoft.com/office/drawing/2014/main" id="{D93DB955-5FF6-488F-B612-662E037EF9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74513" y="402529"/>
                        <a:ext cx="1620000" cy="864000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Simple CNN creation</a:t>
                        </a:r>
                      </a:p>
                    </p:txBody>
                  </p:sp>
                  <p:cxnSp>
                    <p:nvCxnSpPr>
                      <p:cNvPr id="73" name="Gerade Verbindung mit Pfeil 72">
                        <a:extLst>
                          <a:ext uri="{FF2B5EF4-FFF2-40B4-BE49-F238E27FC236}">
                            <a16:creationId xmlns:a16="http://schemas.microsoft.com/office/drawing/2014/main" id="{F53195E6-6EF2-4639-BA34-393210F0C639}"/>
                          </a:ext>
                        </a:extLst>
                      </p:cNvPr>
                      <p:cNvCxnSpPr>
                        <a:cxnSpLocks/>
                        <a:stCxn id="76" idx="3"/>
                        <a:endCxn id="71" idx="1"/>
                      </p:cNvCxnSpPr>
                      <p:nvPr/>
                    </p:nvCxnSpPr>
                    <p:spPr>
                      <a:xfrm>
                        <a:off x="3834782" y="831551"/>
                        <a:ext cx="339731" cy="2978"/>
                      </a:xfrm>
                      <a:prstGeom prst="straightConnector1">
                        <a:avLst/>
                      </a:prstGeom>
                      <a:ln w="9525">
                        <a:solidFill>
                          <a:schemeClr val="accent1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7" name="Rechteck: abgerundete Ecken 66">
                      <a:extLst>
                        <a:ext uri="{FF2B5EF4-FFF2-40B4-BE49-F238E27FC236}">
                          <a16:creationId xmlns:a16="http://schemas.microsoft.com/office/drawing/2014/main" id="{EF6D04F2-99AA-445A-BB4E-843C76849A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40681" y="3221114"/>
                      <a:ext cx="1158549" cy="513427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Image creation</a:t>
                      </a:r>
                    </a:p>
                  </p:txBody>
                </p:sp>
                <p:sp>
                  <p:nvSpPr>
                    <p:cNvPr id="68" name="Rechteck: abgerundete Ecken 67">
                      <a:extLst>
                        <a:ext uri="{FF2B5EF4-FFF2-40B4-BE49-F238E27FC236}">
                          <a16:creationId xmlns:a16="http://schemas.microsoft.com/office/drawing/2014/main" id="{676A4838-22FB-40AF-A20E-B1E3298F40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9956" y="3221114"/>
                      <a:ext cx="1158549" cy="513427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Image labelling</a:t>
                      </a:r>
                    </a:p>
                  </p:txBody>
                </p:sp>
              </p:grpSp>
              <p:cxnSp>
                <p:nvCxnSpPr>
                  <p:cNvPr id="65" name="Gerade Verbindung mit Pfeil 64">
                    <a:extLst>
                      <a:ext uri="{FF2B5EF4-FFF2-40B4-BE49-F238E27FC236}">
                        <a16:creationId xmlns:a16="http://schemas.microsoft.com/office/drawing/2014/main" id="{EB5F6055-D5E7-4FEC-B1D6-4071A883EBF0}"/>
                      </a:ext>
                    </a:extLst>
                  </p:cNvPr>
                  <p:cNvCxnSpPr>
                    <a:cxnSpLocks/>
                    <a:stCxn id="67" idx="3"/>
                    <a:endCxn id="68" idx="1"/>
                  </p:cNvCxnSpPr>
                  <p:nvPr/>
                </p:nvCxnSpPr>
                <p:spPr>
                  <a:xfrm>
                    <a:off x="7415624" y="2162436"/>
                    <a:ext cx="230726" cy="0"/>
                  </a:xfrm>
                  <a:prstGeom prst="straightConnector1">
                    <a:avLst/>
                  </a:prstGeom>
                  <a:ln w="9525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8" name="Rechteck: abgerundete Ecken 87">
                  <a:extLst>
                    <a:ext uri="{FF2B5EF4-FFF2-40B4-BE49-F238E27FC236}">
                      <a16:creationId xmlns:a16="http://schemas.microsoft.com/office/drawing/2014/main" id="{8480862D-385D-4582-8270-DE7358FA3071}"/>
                    </a:ext>
                  </a:extLst>
                </p:cNvPr>
                <p:cNvSpPr/>
                <p:nvPr/>
              </p:nvSpPr>
              <p:spPr>
                <a:xfrm>
                  <a:off x="9206050" y="4204889"/>
                  <a:ext cx="1158549" cy="513427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Creation of test &amp; training data set </a:t>
                  </a:r>
                </a:p>
              </p:txBody>
            </p:sp>
            <p:sp>
              <p:nvSpPr>
                <p:cNvPr id="89" name="Rechteck: abgerundete Ecken 88">
                  <a:extLst>
                    <a:ext uri="{FF2B5EF4-FFF2-40B4-BE49-F238E27FC236}">
                      <a16:creationId xmlns:a16="http://schemas.microsoft.com/office/drawing/2014/main" id="{E545BEC3-BEE5-48D0-ABC7-38B29BB88B4A}"/>
                    </a:ext>
                  </a:extLst>
                </p:cNvPr>
                <p:cNvSpPr/>
                <p:nvPr/>
              </p:nvSpPr>
              <p:spPr>
                <a:xfrm>
                  <a:off x="10595325" y="4204889"/>
                  <a:ext cx="1158549" cy="513427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Integration of data set into repository</a:t>
                  </a:r>
                </a:p>
              </p:txBody>
            </p:sp>
            <p:cxnSp>
              <p:nvCxnSpPr>
                <p:cNvPr id="90" name="Gerade Verbindung mit Pfeil 89">
                  <a:extLst>
                    <a:ext uri="{FF2B5EF4-FFF2-40B4-BE49-F238E27FC236}">
                      <a16:creationId xmlns:a16="http://schemas.microsoft.com/office/drawing/2014/main" id="{F61D0A85-A9F0-407E-B763-D0A4CECE67A3}"/>
                    </a:ext>
                  </a:extLst>
                </p:cNvPr>
                <p:cNvCxnSpPr>
                  <a:cxnSpLocks/>
                  <a:stCxn id="88" idx="3"/>
                  <a:endCxn id="89" idx="1"/>
                </p:cNvCxnSpPr>
                <p:nvPr/>
              </p:nvCxnSpPr>
              <p:spPr>
                <a:xfrm>
                  <a:off x="10364599" y="4461603"/>
                  <a:ext cx="230726" cy="0"/>
                </a:xfrm>
                <a:prstGeom prst="straightConnector1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Gerade Verbindung mit Pfeil 90">
                <a:extLst>
                  <a:ext uri="{FF2B5EF4-FFF2-40B4-BE49-F238E27FC236}">
                    <a16:creationId xmlns:a16="http://schemas.microsoft.com/office/drawing/2014/main" id="{91AEFC4B-68C3-4920-AF0B-C8D4C007E70B}"/>
                  </a:ext>
                </a:extLst>
              </p:cNvPr>
              <p:cNvCxnSpPr>
                <a:cxnSpLocks/>
                <a:stCxn id="68" idx="3"/>
                <a:endCxn id="88" idx="1"/>
              </p:cNvCxnSpPr>
              <p:nvPr/>
            </p:nvCxnSpPr>
            <p:spPr>
              <a:xfrm>
                <a:off x="8974764" y="4461603"/>
                <a:ext cx="231286" cy="0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Verbinder: gewinkelt 91">
              <a:extLst>
                <a:ext uri="{FF2B5EF4-FFF2-40B4-BE49-F238E27FC236}">
                  <a16:creationId xmlns:a16="http://schemas.microsoft.com/office/drawing/2014/main" id="{F0B3AFA7-2EA1-40C9-8314-8E6D40C15639}"/>
                </a:ext>
              </a:extLst>
            </p:cNvPr>
            <p:cNvCxnSpPr>
              <a:cxnSpLocks/>
              <a:endCxn id="67" idx="0"/>
            </p:cNvCxnSpPr>
            <p:nvPr/>
          </p:nvCxnSpPr>
          <p:spPr>
            <a:xfrm rot="10800000" flipV="1">
              <a:off x="7006216" y="3991955"/>
              <a:ext cx="3806787" cy="212933"/>
            </a:xfrm>
            <a:prstGeom prst="bentConnector2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hteck: abgerundete Ecken 93">
              <a:extLst>
                <a:ext uri="{FF2B5EF4-FFF2-40B4-BE49-F238E27FC236}">
                  <a16:creationId xmlns:a16="http://schemas.microsoft.com/office/drawing/2014/main" id="{645704EA-F976-4B07-80D0-739BA79F8E97}"/>
                </a:ext>
              </a:extLst>
            </p:cNvPr>
            <p:cNvSpPr/>
            <p:nvPr/>
          </p:nvSpPr>
          <p:spPr>
            <a:xfrm>
              <a:off x="6426940" y="4975030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Changing Arduino Nano program</a:t>
              </a:r>
            </a:p>
          </p:txBody>
        </p:sp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3184A1D8-4A23-457C-9C26-208834810648}"/>
                </a:ext>
              </a:extLst>
            </p:cNvPr>
            <p:cNvCxnSpPr>
              <a:cxnSpLocks/>
              <a:stCxn id="67" idx="2"/>
              <a:endCxn id="94" idx="0"/>
            </p:cNvCxnSpPr>
            <p:nvPr/>
          </p:nvCxnSpPr>
          <p:spPr>
            <a:xfrm>
              <a:off x="7006215" y="4718316"/>
              <a:ext cx="0" cy="256714"/>
            </a:xfrm>
            <a:prstGeom prst="straightConnector1">
              <a:avLst/>
            </a:prstGeom>
            <a:ln w="95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hteck: abgerundete Ecken 96">
              <a:extLst>
                <a:ext uri="{FF2B5EF4-FFF2-40B4-BE49-F238E27FC236}">
                  <a16:creationId xmlns:a16="http://schemas.microsoft.com/office/drawing/2014/main" id="{C766AC14-C86F-4318-85E6-1FEB5F5DE7AC}"/>
                </a:ext>
              </a:extLst>
            </p:cNvPr>
            <p:cNvSpPr/>
            <p:nvPr/>
          </p:nvSpPr>
          <p:spPr>
            <a:xfrm>
              <a:off x="6426940" y="5745171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Image taking</a:t>
              </a:r>
            </a:p>
          </p:txBody>
        </p:sp>
        <p:cxnSp>
          <p:nvCxnSpPr>
            <p:cNvPr id="98" name="Gerade Verbindung mit Pfeil 97">
              <a:extLst>
                <a:ext uri="{FF2B5EF4-FFF2-40B4-BE49-F238E27FC236}">
                  <a16:creationId xmlns:a16="http://schemas.microsoft.com/office/drawing/2014/main" id="{0770F695-EF2E-413E-8B49-F11C4D79CABA}"/>
                </a:ext>
              </a:extLst>
            </p:cNvPr>
            <p:cNvCxnSpPr>
              <a:cxnSpLocks/>
              <a:stCxn id="94" idx="2"/>
              <a:endCxn id="97" idx="0"/>
            </p:cNvCxnSpPr>
            <p:nvPr/>
          </p:nvCxnSpPr>
          <p:spPr>
            <a:xfrm>
              <a:off x="7006215" y="5488457"/>
              <a:ext cx="0" cy="256714"/>
            </a:xfrm>
            <a:prstGeom prst="straightConnector1">
              <a:avLst/>
            </a:prstGeom>
            <a:ln w="95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F77D812B-DAC2-4638-99B3-88C37CAF6602}"/>
                </a:ext>
              </a:extLst>
            </p:cNvPr>
            <p:cNvSpPr/>
            <p:nvPr/>
          </p:nvSpPr>
          <p:spPr>
            <a:xfrm>
              <a:off x="7816215" y="4969687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Install labelimg</a:t>
              </a:r>
            </a:p>
          </p:txBody>
        </p:sp>
        <p:cxnSp>
          <p:nvCxnSpPr>
            <p:cNvPr id="108" name="Gerade Verbindung mit Pfeil 107">
              <a:extLst>
                <a:ext uri="{FF2B5EF4-FFF2-40B4-BE49-F238E27FC236}">
                  <a16:creationId xmlns:a16="http://schemas.microsoft.com/office/drawing/2014/main" id="{9AE07478-56C9-47D8-BBE7-3D9D8AC9B993}"/>
                </a:ext>
              </a:extLst>
            </p:cNvPr>
            <p:cNvCxnSpPr>
              <a:cxnSpLocks/>
              <a:endCxn id="107" idx="0"/>
            </p:cNvCxnSpPr>
            <p:nvPr/>
          </p:nvCxnSpPr>
          <p:spPr>
            <a:xfrm>
              <a:off x="8395490" y="4697404"/>
              <a:ext cx="0" cy="272283"/>
            </a:xfrm>
            <a:prstGeom prst="straightConnector1">
              <a:avLst/>
            </a:prstGeom>
            <a:ln w="95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hteck: abgerundete Ecken 108">
              <a:extLst>
                <a:ext uri="{FF2B5EF4-FFF2-40B4-BE49-F238E27FC236}">
                  <a16:creationId xmlns:a16="http://schemas.microsoft.com/office/drawing/2014/main" id="{198D04F9-6B9F-40FA-A152-37AF9E1AE40B}"/>
                </a:ext>
              </a:extLst>
            </p:cNvPr>
            <p:cNvSpPr/>
            <p:nvPr/>
          </p:nvSpPr>
          <p:spPr>
            <a:xfrm>
              <a:off x="7816215" y="5739828"/>
              <a:ext cx="1158549" cy="513427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Labelling with labelimg</a:t>
              </a:r>
            </a:p>
          </p:txBody>
        </p: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D08A895B-FB89-432B-993B-E36029188061}"/>
                </a:ext>
              </a:extLst>
            </p:cNvPr>
            <p:cNvCxnSpPr>
              <a:cxnSpLocks/>
              <a:stCxn id="107" idx="2"/>
              <a:endCxn id="109" idx="0"/>
            </p:cNvCxnSpPr>
            <p:nvPr/>
          </p:nvCxnSpPr>
          <p:spPr>
            <a:xfrm>
              <a:off x="8395490" y="5483114"/>
              <a:ext cx="0" cy="256714"/>
            </a:xfrm>
            <a:prstGeom prst="straightConnector1">
              <a:avLst/>
            </a:prstGeom>
            <a:ln w="95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465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feld 46">
            <a:extLst>
              <a:ext uri="{FF2B5EF4-FFF2-40B4-BE49-F238E27FC236}">
                <a16:creationId xmlns:a16="http://schemas.microsoft.com/office/drawing/2014/main" id="{C8E539A2-1A49-4A71-AF5B-2E783FA5F0C5}"/>
              </a:ext>
            </a:extLst>
          </p:cNvPr>
          <p:cNvSpPr txBox="1"/>
          <p:nvPr/>
        </p:nvSpPr>
        <p:spPr>
          <a:xfrm>
            <a:off x="0" y="-22594"/>
            <a:ext cx="298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2) CNN with Transfer Learning</a:t>
            </a:r>
            <a:endParaRPr lang="de-DE" dirty="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C5D8E78-F0D6-4632-9BA7-64E83959F372}"/>
              </a:ext>
            </a:extLst>
          </p:cNvPr>
          <p:cNvGrpSpPr/>
          <p:nvPr/>
        </p:nvGrpSpPr>
        <p:grpSpPr>
          <a:xfrm>
            <a:off x="243999" y="615456"/>
            <a:ext cx="11490812" cy="6102384"/>
            <a:chOff x="243999" y="615456"/>
            <a:chExt cx="11490812" cy="6102384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A642D85A-4B9E-4C7B-B301-6393FAFA417C}"/>
                </a:ext>
              </a:extLst>
            </p:cNvPr>
            <p:cNvSpPr/>
            <p:nvPr/>
          </p:nvSpPr>
          <p:spPr>
            <a:xfrm>
              <a:off x="488135" y="4172421"/>
              <a:ext cx="1374558" cy="4706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accent1">
                      <a:lumMod val="50000"/>
                    </a:schemeClr>
                  </a:solidFill>
                </a:rPr>
                <a:t>Take pictures</a:t>
              </a: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32857092-6D1F-46CE-94DD-06D799F4DFCA}"/>
                </a:ext>
              </a:extLst>
            </p:cNvPr>
            <p:cNvSpPr/>
            <p:nvPr/>
          </p:nvSpPr>
          <p:spPr>
            <a:xfrm>
              <a:off x="488135" y="4825319"/>
              <a:ext cx="1374558" cy="4706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accent1">
                      <a:lumMod val="50000"/>
                    </a:schemeClr>
                  </a:solidFill>
                </a:rPr>
                <a:t>Label pictures</a:t>
              </a: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49D15AF9-B72B-46D2-927E-234B55312758}"/>
                </a:ext>
              </a:extLst>
            </p:cNvPr>
            <p:cNvSpPr/>
            <p:nvPr/>
          </p:nvSpPr>
          <p:spPr>
            <a:xfrm>
              <a:off x="488135" y="5473646"/>
              <a:ext cx="1374558" cy="4706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1">
                      <a:lumMod val="50000"/>
                    </a:schemeClr>
                  </a:solidFill>
                </a:rPr>
                <a:t>Data augmentation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906CD3D-542E-42F9-B6B7-81BFB7E1160C}"/>
                </a:ext>
              </a:extLst>
            </p:cNvPr>
            <p:cNvSpPr/>
            <p:nvPr/>
          </p:nvSpPr>
          <p:spPr>
            <a:xfrm>
              <a:off x="2097810" y="6121974"/>
              <a:ext cx="1374558" cy="4712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accent1">
                      <a:lumMod val="50000"/>
                    </a:schemeClr>
                  </a:solidFill>
                </a:rPr>
                <a:t>Standardize picture size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2AD33824-F4F8-4136-B51E-50B933088157}"/>
                </a:ext>
              </a:extLst>
            </p:cNvPr>
            <p:cNvSpPr/>
            <p:nvPr/>
          </p:nvSpPr>
          <p:spPr>
            <a:xfrm>
              <a:off x="488136" y="6121973"/>
              <a:ext cx="1374557" cy="4712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accent1">
                      <a:lumMod val="50000"/>
                    </a:schemeClr>
                  </a:solidFill>
                </a:rPr>
                <a:t>Data set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B3B93E1-49C9-4535-ABB7-86251B749C9B}"/>
                </a:ext>
              </a:extLst>
            </p:cNvPr>
            <p:cNvSpPr/>
            <p:nvPr/>
          </p:nvSpPr>
          <p:spPr>
            <a:xfrm>
              <a:off x="5299970" y="3251258"/>
              <a:ext cx="1374558" cy="4712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accent1">
                      <a:lumMod val="50000"/>
                    </a:schemeClr>
                  </a:solidFill>
                </a:rPr>
                <a:t>Train CNN</a:t>
              </a:r>
            </a:p>
          </p:txBody>
        </p:sp>
        <p:sp>
          <p:nvSpPr>
            <p:cNvPr id="11" name="Raute 10">
              <a:extLst>
                <a:ext uri="{FF2B5EF4-FFF2-40B4-BE49-F238E27FC236}">
                  <a16:creationId xmlns:a16="http://schemas.microsoft.com/office/drawing/2014/main" id="{737EDEC2-14EF-4AC8-BEB4-50A85EBB8698}"/>
                </a:ext>
              </a:extLst>
            </p:cNvPr>
            <p:cNvSpPr/>
            <p:nvPr/>
          </p:nvSpPr>
          <p:spPr>
            <a:xfrm>
              <a:off x="6968978" y="2984424"/>
              <a:ext cx="1004400" cy="100492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Accuracy sufficient? </a:t>
              </a: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4590F89-11F2-4791-8216-57F86EA5BCCE}"/>
                </a:ext>
              </a:extLst>
            </p:cNvPr>
            <p:cNvSpPr/>
            <p:nvPr/>
          </p:nvSpPr>
          <p:spPr>
            <a:xfrm>
              <a:off x="8267828" y="3251258"/>
              <a:ext cx="1374558" cy="4712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accent1">
                      <a:lumMod val="50000"/>
                    </a:schemeClr>
                  </a:solidFill>
                </a:rPr>
                <a:t>Evaluation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5A9D6F5-A1E2-4955-A69E-0F10C1B53155}"/>
                </a:ext>
              </a:extLst>
            </p:cNvPr>
            <p:cNvSpPr/>
            <p:nvPr/>
          </p:nvSpPr>
          <p:spPr>
            <a:xfrm>
              <a:off x="4034343" y="5529938"/>
              <a:ext cx="1374557" cy="4712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1">
                      <a:lumMod val="50000"/>
                    </a:schemeClr>
                  </a:solidFill>
                </a:rPr>
                <a:t>Training data set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604C026-00AC-4F29-A156-2BE78F641F95}"/>
                </a:ext>
              </a:extLst>
            </p:cNvPr>
            <p:cNvSpPr/>
            <p:nvPr/>
          </p:nvSpPr>
          <p:spPr>
            <a:xfrm>
              <a:off x="4034343" y="6246585"/>
              <a:ext cx="1374557" cy="4712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1">
                      <a:lumMod val="50000"/>
                    </a:schemeClr>
                  </a:solidFill>
                </a:rPr>
                <a:t>Test data set</a:t>
              </a:r>
            </a:p>
          </p:txBody>
        </p:sp>
        <p:sp>
          <p:nvSpPr>
            <p:cNvPr id="17" name="Raute 16">
              <a:extLst>
                <a:ext uri="{FF2B5EF4-FFF2-40B4-BE49-F238E27FC236}">
                  <a16:creationId xmlns:a16="http://schemas.microsoft.com/office/drawing/2014/main" id="{AAD2B592-3505-4532-86F6-A22AE4463B8B}"/>
                </a:ext>
              </a:extLst>
            </p:cNvPr>
            <p:cNvSpPr/>
            <p:nvPr/>
          </p:nvSpPr>
          <p:spPr>
            <a:xfrm>
              <a:off x="9936836" y="2984423"/>
              <a:ext cx="1004400" cy="100492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Accuracy sufficient? </a:t>
              </a:r>
              <a:r>
                <a:rPr lang="de-DE" sz="1050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167D3425-4735-4190-922F-6BE82F902036}"/>
                </a:ext>
              </a:extLst>
            </p:cNvPr>
            <p:cNvSpPr/>
            <p:nvPr/>
          </p:nvSpPr>
          <p:spPr>
            <a:xfrm>
              <a:off x="2299318" y="1814622"/>
              <a:ext cx="1374557" cy="4712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1">
                      <a:lumMod val="50000"/>
                    </a:schemeClr>
                  </a:solidFill>
                </a:rPr>
                <a:t>Layer structure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E1BF9D12-86B3-4473-9860-40FF2F28B88D}"/>
                </a:ext>
              </a:extLst>
            </p:cNvPr>
            <p:cNvSpPr/>
            <p:nvPr/>
          </p:nvSpPr>
          <p:spPr>
            <a:xfrm>
              <a:off x="2299319" y="2516053"/>
              <a:ext cx="1374557" cy="4712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accent1">
                      <a:lumMod val="50000"/>
                    </a:schemeClr>
                  </a:solidFill>
                </a:rPr>
                <a:t>Environment</a:t>
              </a: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F7B91CD3-4350-45D2-8574-9AF8CE7D92EC}"/>
                </a:ext>
              </a:extLst>
            </p:cNvPr>
            <p:cNvSpPr/>
            <p:nvPr/>
          </p:nvSpPr>
          <p:spPr>
            <a:xfrm>
              <a:off x="2299318" y="3253003"/>
              <a:ext cx="1374557" cy="4712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accent1">
                      <a:lumMod val="50000"/>
                    </a:schemeClr>
                  </a:solidFill>
                </a:rPr>
                <a:t>Optimizer &amp; Hyperparameter</a:t>
              </a:r>
            </a:p>
          </p:txBody>
        </p:sp>
        <p:sp>
          <p:nvSpPr>
            <p:cNvPr id="21" name="Flussdiagramm: Verbinder 20">
              <a:extLst>
                <a:ext uri="{FF2B5EF4-FFF2-40B4-BE49-F238E27FC236}">
                  <a16:creationId xmlns:a16="http://schemas.microsoft.com/office/drawing/2014/main" id="{D7D4789B-6C9C-4603-95D3-4FA1AE6F0187}"/>
                </a:ext>
              </a:extLst>
            </p:cNvPr>
            <p:cNvSpPr/>
            <p:nvPr/>
          </p:nvSpPr>
          <p:spPr>
            <a:xfrm>
              <a:off x="243999" y="3339413"/>
              <a:ext cx="488272" cy="470634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Flussdiagramm: Verbinder 21">
              <a:extLst>
                <a:ext uri="{FF2B5EF4-FFF2-40B4-BE49-F238E27FC236}">
                  <a16:creationId xmlns:a16="http://schemas.microsoft.com/office/drawing/2014/main" id="{F3E1E004-A19D-4557-A3A8-904FE4B45AAD}"/>
                </a:ext>
              </a:extLst>
            </p:cNvPr>
            <p:cNvSpPr/>
            <p:nvPr/>
          </p:nvSpPr>
          <p:spPr>
            <a:xfrm>
              <a:off x="11246539" y="3251878"/>
              <a:ext cx="488272" cy="470634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lussdiagramm: Verbinder 22">
              <a:extLst>
                <a:ext uri="{FF2B5EF4-FFF2-40B4-BE49-F238E27FC236}">
                  <a16:creationId xmlns:a16="http://schemas.microsoft.com/office/drawing/2014/main" id="{98085055-22D3-47AA-8768-DCC994EBA58B}"/>
                </a:ext>
              </a:extLst>
            </p:cNvPr>
            <p:cNvSpPr/>
            <p:nvPr/>
          </p:nvSpPr>
          <p:spPr>
            <a:xfrm>
              <a:off x="11318050" y="3321313"/>
              <a:ext cx="345250" cy="329325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9620069-B34A-4EBF-9B1F-37CE5BC6ECD9}"/>
                </a:ext>
              </a:extLst>
            </p:cNvPr>
            <p:cNvCxnSpPr>
              <a:cxnSpLocks/>
              <a:stCxn id="10" idx="6"/>
              <a:endCxn id="11" idx="1"/>
            </p:cNvCxnSpPr>
            <p:nvPr/>
          </p:nvCxnSpPr>
          <p:spPr>
            <a:xfrm>
              <a:off x="6674528" y="3486885"/>
              <a:ext cx="294450" cy="0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FD08AF54-E3F4-4DA2-99E7-FFFE5C9266CF}"/>
                </a:ext>
              </a:extLst>
            </p:cNvPr>
            <p:cNvCxnSpPr>
              <a:cxnSpLocks/>
              <a:stCxn id="11" idx="3"/>
              <a:endCxn id="12" idx="2"/>
            </p:cNvCxnSpPr>
            <p:nvPr/>
          </p:nvCxnSpPr>
          <p:spPr>
            <a:xfrm>
              <a:off x="7973378" y="3486885"/>
              <a:ext cx="294450" cy="0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4B57D728-0D86-4CF1-9557-79D804BE9FBF}"/>
                </a:ext>
              </a:extLst>
            </p:cNvPr>
            <p:cNvCxnSpPr>
              <a:cxnSpLocks/>
              <a:stCxn id="12" idx="6"/>
              <a:endCxn id="17" idx="1"/>
            </p:cNvCxnSpPr>
            <p:nvPr/>
          </p:nvCxnSpPr>
          <p:spPr>
            <a:xfrm flipV="1">
              <a:off x="9642386" y="3486884"/>
              <a:ext cx="294450" cy="1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E5597EEA-D619-438A-816B-2C98FF43C935}"/>
                </a:ext>
              </a:extLst>
            </p:cNvPr>
            <p:cNvCxnSpPr>
              <a:cxnSpLocks/>
              <a:stCxn id="17" idx="3"/>
              <a:endCxn id="22" idx="2"/>
            </p:cNvCxnSpPr>
            <p:nvPr/>
          </p:nvCxnSpPr>
          <p:spPr>
            <a:xfrm>
              <a:off x="10941236" y="3486884"/>
              <a:ext cx="305303" cy="311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ussdiagramm: Verbinder 42">
              <a:extLst>
                <a:ext uri="{FF2B5EF4-FFF2-40B4-BE49-F238E27FC236}">
                  <a16:creationId xmlns:a16="http://schemas.microsoft.com/office/drawing/2014/main" id="{9FB5FD5A-13FA-46C6-91F2-7F5CF262AAE0}"/>
                </a:ext>
              </a:extLst>
            </p:cNvPr>
            <p:cNvSpPr/>
            <p:nvPr/>
          </p:nvSpPr>
          <p:spPr>
            <a:xfrm>
              <a:off x="4772654" y="2704055"/>
              <a:ext cx="108000" cy="108000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DB44EF1F-C181-4422-8875-B4012AB578B0}"/>
                </a:ext>
              </a:extLst>
            </p:cNvPr>
            <p:cNvCxnSpPr>
              <a:cxnSpLocks/>
              <a:stCxn id="8" idx="3"/>
              <a:endCxn id="7" idx="2"/>
            </p:cNvCxnSpPr>
            <p:nvPr/>
          </p:nvCxnSpPr>
          <p:spPr>
            <a:xfrm>
              <a:off x="1862693" y="6357601"/>
              <a:ext cx="235117" cy="0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2B8733D8-3E45-4BA8-A9E9-0A92932BD88F}"/>
                </a:ext>
              </a:extLst>
            </p:cNvPr>
            <p:cNvCxnSpPr>
              <a:cxnSpLocks/>
              <a:stCxn id="6" idx="4"/>
              <a:endCxn id="8" idx="0"/>
            </p:cNvCxnSpPr>
            <p:nvPr/>
          </p:nvCxnSpPr>
          <p:spPr>
            <a:xfrm>
              <a:off x="1175414" y="5944280"/>
              <a:ext cx="1" cy="177693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6F33AD53-7587-40B7-BD30-A2D0AA92C8B6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1175414" y="5295953"/>
              <a:ext cx="0" cy="177693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AB3D4193-A55C-47C5-A189-E4EB479B8A9F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>
              <a:off x="1175414" y="4643055"/>
              <a:ext cx="0" cy="182264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Verbinder: gewinkelt 67">
              <a:extLst>
                <a:ext uri="{FF2B5EF4-FFF2-40B4-BE49-F238E27FC236}">
                  <a16:creationId xmlns:a16="http://schemas.microsoft.com/office/drawing/2014/main" id="{7F3B2453-E0B4-4108-8B66-5713A892AE77}"/>
                </a:ext>
              </a:extLst>
            </p:cNvPr>
            <p:cNvCxnSpPr>
              <a:stCxn id="15" idx="3"/>
              <a:endCxn id="10" idx="4"/>
            </p:cNvCxnSpPr>
            <p:nvPr/>
          </p:nvCxnSpPr>
          <p:spPr>
            <a:xfrm flipV="1">
              <a:off x="5408900" y="3722512"/>
              <a:ext cx="578349" cy="2043054"/>
            </a:xfrm>
            <a:prstGeom prst="bentConnector2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Verbinder: gewinkelt 68">
              <a:extLst>
                <a:ext uri="{FF2B5EF4-FFF2-40B4-BE49-F238E27FC236}">
                  <a16:creationId xmlns:a16="http://schemas.microsoft.com/office/drawing/2014/main" id="{2B8548CE-3D9B-47AB-900A-9B5A656AE66A}"/>
                </a:ext>
              </a:extLst>
            </p:cNvPr>
            <p:cNvCxnSpPr>
              <a:cxnSpLocks/>
              <a:stCxn id="16" idx="3"/>
              <a:endCxn id="12" idx="4"/>
            </p:cNvCxnSpPr>
            <p:nvPr/>
          </p:nvCxnSpPr>
          <p:spPr>
            <a:xfrm flipV="1">
              <a:off x="5408900" y="3722512"/>
              <a:ext cx="3546207" cy="2759701"/>
            </a:xfrm>
            <a:prstGeom prst="bentConnector2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Verbinder: gewinkelt 73">
              <a:extLst>
                <a:ext uri="{FF2B5EF4-FFF2-40B4-BE49-F238E27FC236}">
                  <a16:creationId xmlns:a16="http://schemas.microsoft.com/office/drawing/2014/main" id="{76B14689-8E06-4F82-8CB4-240410916A54}"/>
                </a:ext>
              </a:extLst>
            </p:cNvPr>
            <p:cNvCxnSpPr>
              <a:cxnSpLocks/>
              <a:stCxn id="7" idx="6"/>
              <a:endCxn id="15" idx="1"/>
            </p:cNvCxnSpPr>
            <p:nvPr/>
          </p:nvCxnSpPr>
          <p:spPr>
            <a:xfrm flipV="1">
              <a:off x="3472368" y="5765566"/>
              <a:ext cx="561975" cy="592035"/>
            </a:xfrm>
            <a:prstGeom prst="bentConnector3">
              <a:avLst>
                <a:gd name="adj1" fmla="val 10507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Verbinder: gewinkelt 76">
              <a:extLst>
                <a:ext uri="{FF2B5EF4-FFF2-40B4-BE49-F238E27FC236}">
                  <a16:creationId xmlns:a16="http://schemas.microsoft.com/office/drawing/2014/main" id="{62646981-1B96-44C3-81E5-BBFAB07F2FBA}"/>
                </a:ext>
              </a:extLst>
            </p:cNvPr>
            <p:cNvCxnSpPr>
              <a:cxnSpLocks/>
              <a:stCxn id="17" idx="0"/>
              <a:endCxn id="79" idx="6"/>
            </p:cNvCxnSpPr>
            <p:nvPr/>
          </p:nvCxnSpPr>
          <p:spPr>
            <a:xfrm rot="16200000" flipV="1">
              <a:off x="7824624" y="370011"/>
              <a:ext cx="2314967" cy="2913858"/>
            </a:xfrm>
            <a:prstGeom prst="bentConnector2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lussdiagramm: Verbinder 78">
              <a:extLst>
                <a:ext uri="{FF2B5EF4-FFF2-40B4-BE49-F238E27FC236}">
                  <a16:creationId xmlns:a16="http://schemas.microsoft.com/office/drawing/2014/main" id="{7106F9E6-F50D-4F49-ADDA-23D0E5AC3A0E}"/>
                </a:ext>
              </a:extLst>
            </p:cNvPr>
            <p:cNvSpPr/>
            <p:nvPr/>
          </p:nvSpPr>
          <p:spPr>
            <a:xfrm>
              <a:off x="7417178" y="615456"/>
              <a:ext cx="108000" cy="108000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0" name="Gerade Verbindung mit Pfeil 79">
              <a:extLst>
                <a:ext uri="{FF2B5EF4-FFF2-40B4-BE49-F238E27FC236}">
                  <a16:creationId xmlns:a16="http://schemas.microsoft.com/office/drawing/2014/main" id="{069ADFB3-3476-4D6A-9F47-DF21FEE5DA83}"/>
                </a:ext>
              </a:extLst>
            </p:cNvPr>
            <p:cNvCxnSpPr>
              <a:cxnSpLocks/>
              <a:stCxn id="11" idx="0"/>
              <a:endCxn id="79" idx="4"/>
            </p:cNvCxnSpPr>
            <p:nvPr/>
          </p:nvCxnSpPr>
          <p:spPr>
            <a:xfrm flipV="1">
              <a:off x="7471178" y="723456"/>
              <a:ext cx="0" cy="2260968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Verbinder: gewinkelt 84">
              <a:extLst>
                <a:ext uri="{FF2B5EF4-FFF2-40B4-BE49-F238E27FC236}">
                  <a16:creationId xmlns:a16="http://schemas.microsoft.com/office/drawing/2014/main" id="{A57D821D-4279-47F2-BEDF-96E4A721D147}"/>
                </a:ext>
              </a:extLst>
            </p:cNvPr>
            <p:cNvCxnSpPr>
              <a:cxnSpLocks/>
              <a:stCxn id="79" idx="2"/>
              <a:endCxn id="49" idx="1"/>
            </p:cNvCxnSpPr>
            <p:nvPr/>
          </p:nvCxnSpPr>
          <p:spPr>
            <a:xfrm rot="10800000" flipV="1">
              <a:off x="2299318" y="669455"/>
              <a:ext cx="5117860" cy="657595"/>
            </a:xfrm>
            <a:prstGeom prst="bentConnector3">
              <a:avLst>
                <a:gd name="adj1" fmla="val 104467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Verbinder: gewinkelt 89">
              <a:extLst>
                <a:ext uri="{FF2B5EF4-FFF2-40B4-BE49-F238E27FC236}">
                  <a16:creationId xmlns:a16="http://schemas.microsoft.com/office/drawing/2014/main" id="{5871623B-2A2E-4C1B-9C74-387E9700D4F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rot="16200000" flipH="1">
              <a:off x="1731412" y="2183774"/>
              <a:ext cx="906052" cy="229762"/>
            </a:xfrm>
            <a:prstGeom prst="bentConnector2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Verbinder: gewinkelt 93">
              <a:extLst>
                <a:ext uri="{FF2B5EF4-FFF2-40B4-BE49-F238E27FC236}">
                  <a16:creationId xmlns:a16="http://schemas.microsoft.com/office/drawing/2014/main" id="{05B48D3F-B6E4-4266-BB86-1FE55D122ACF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 rot="16200000" flipH="1">
              <a:off x="1643451" y="2832764"/>
              <a:ext cx="1081974" cy="229760"/>
            </a:xfrm>
            <a:prstGeom prst="bentConnector2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72517CA6-BD4A-4C3A-9691-D69F5D753CBE}"/>
                </a:ext>
              </a:extLst>
            </p:cNvPr>
            <p:cNvSpPr txBox="1"/>
            <p:nvPr/>
          </p:nvSpPr>
          <p:spPr>
            <a:xfrm>
              <a:off x="7918895" y="3225636"/>
              <a:ext cx="408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accent1">
                      <a:lumMod val="50000"/>
                    </a:schemeClr>
                  </a:solidFill>
                </a:rPr>
                <a:t>Yes</a:t>
              </a:r>
              <a:endParaRPr lang="de-D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3A1F7405-FA39-405F-A3C7-1BC8090611EF}"/>
                </a:ext>
              </a:extLst>
            </p:cNvPr>
            <p:cNvSpPr txBox="1"/>
            <p:nvPr/>
          </p:nvSpPr>
          <p:spPr>
            <a:xfrm>
              <a:off x="10912441" y="3225636"/>
              <a:ext cx="408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accent1">
                      <a:lumMod val="50000"/>
                    </a:schemeClr>
                  </a:solidFill>
                </a:rPr>
                <a:t>Yes</a:t>
              </a:r>
              <a:endParaRPr lang="de-D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C88EA581-61A7-465B-AE63-656789591811}"/>
                </a:ext>
              </a:extLst>
            </p:cNvPr>
            <p:cNvSpPr txBox="1"/>
            <p:nvPr/>
          </p:nvSpPr>
          <p:spPr>
            <a:xfrm>
              <a:off x="10437086" y="2689532"/>
              <a:ext cx="408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accent1">
                      <a:lumMod val="50000"/>
                    </a:schemeClr>
                  </a:solidFill>
                </a:rPr>
                <a:t>No</a:t>
              </a:r>
              <a:endParaRPr lang="de-D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BFC21385-C700-4AED-B189-63ADF1DCEC2C}"/>
                </a:ext>
              </a:extLst>
            </p:cNvPr>
            <p:cNvSpPr txBox="1"/>
            <p:nvPr/>
          </p:nvSpPr>
          <p:spPr>
            <a:xfrm>
              <a:off x="7447378" y="2702343"/>
              <a:ext cx="408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accent1">
                      <a:lumMod val="50000"/>
                    </a:schemeClr>
                  </a:solidFill>
                </a:rPr>
                <a:t>No</a:t>
              </a:r>
              <a:endParaRPr lang="de-D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14" name="Verbinder: gewinkelt 113">
              <a:extLst>
                <a:ext uri="{FF2B5EF4-FFF2-40B4-BE49-F238E27FC236}">
                  <a16:creationId xmlns:a16="http://schemas.microsoft.com/office/drawing/2014/main" id="{14E53D68-1B09-475A-8106-4AF1E7DF27FE}"/>
                </a:ext>
              </a:extLst>
            </p:cNvPr>
            <p:cNvCxnSpPr>
              <a:cxnSpLocks/>
              <a:stCxn id="7" idx="6"/>
              <a:endCxn id="16" idx="1"/>
            </p:cNvCxnSpPr>
            <p:nvPr/>
          </p:nvCxnSpPr>
          <p:spPr>
            <a:xfrm>
              <a:off x="3472368" y="6357601"/>
              <a:ext cx="561975" cy="124612"/>
            </a:xfrm>
            <a:prstGeom prst="bentConnector3">
              <a:avLst>
                <a:gd name="adj1" fmla="val 8927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Verbinder: gewinkelt 128">
              <a:extLst>
                <a:ext uri="{FF2B5EF4-FFF2-40B4-BE49-F238E27FC236}">
                  <a16:creationId xmlns:a16="http://schemas.microsoft.com/office/drawing/2014/main" id="{0B32C8C2-6014-4329-8A91-17AD2C501149}"/>
                </a:ext>
              </a:extLst>
            </p:cNvPr>
            <p:cNvCxnSpPr>
              <a:cxnSpLocks/>
              <a:stCxn id="21" idx="6"/>
              <a:endCxn id="4" idx="0"/>
            </p:cNvCxnSpPr>
            <p:nvPr/>
          </p:nvCxnSpPr>
          <p:spPr>
            <a:xfrm>
              <a:off x="732271" y="3574730"/>
              <a:ext cx="443143" cy="597691"/>
            </a:xfrm>
            <a:prstGeom prst="bentConnector2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Verbinder: gewinkelt 138">
              <a:extLst>
                <a:ext uri="{FF2B5EF4-FFF2-40B4-BE49-F238E27FC236}">
                  <a16:creationId xmlns:a16="http://schemas.microsoft.com/office/drawing/2014/main" id="{A4D84530-775D-4775-904C-36A9D4EC913B}"/>
                </a:ext>
              </a:extLst>
            </p:cNvPr>
            <p:cNvCxnSpPr>
              <a:cxnSpLocks/>
              <a:stCxn id="21" idx="6"/>
              <a:endCxn id="142" idx="2"/>
            </p:cNvCxnSpPr>
            <p:nvPr/>
          </p:nvCxnSpPr>
          <p:spPr>
            <a:xfrm flipV="1">
              <a:off x="732271" y="2751680"/>
              <a:ext cx="1207948" cy="823050"/>
            </a:xfrm>
            <a:prstGeom prst="bentConnector3">
              <a:avLst>
                <a:gd name="adj1" fmla="val 36595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Flussdiagramm: Verbinder 141">
              <a:extLst>
                <a:ext uri="{FF2B5EF4-FFF2-40B4-BE49-F238E27FC236}">
                  <a16:creationId xmlns:a16="http://schemas.microsoft.com/office/drawing/2014/main" id="{7878B9E7-1053-4E26-82EA-D8C33061A4E4}"/>
                </a:ext>
              </a:extLst>
            </p:cNvPr>
            <p:cNvSpPr/>
            <p:nvPr/>
          </p:nvSpPr>
          <p:spPr>
            <a:xfrm>
              <a:off x="1940219" y="2697680"/>
              <a:ext cx="108000" cy="108000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B8271C9E-5F6D-4CAB-8ADE-8ADD6DC8BBE5}"/>
                </a:ext>
              </a:extLst>
            </p:cNvPr>
            <p:cNvSpPr/>
            <p:nvPr/>
          </p:nvSpPr>
          <p:spPr>
            <a:xfrm>
              <a:off x="2299318" y="1091423"/>
              <a:ext cx="1374557" cy="471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accent1">
                      <a:lumMod val="50000"/>
                    </a:schemeClr>
                  </a:solidFill>
                </a:rPr>
                <a:t>Come up with a </a:t>
              </a:r>
              <a:r>
                <a:rPr lang="en-US" sz="1100" dirty="0">
                  <a:solidFill>
                    <a:schemeClr val="accent1">
                      <a:lumMod val="50000"/>
                    </a:schemeClr>
                  </a:solidFill>
                </a:rPr>
                <a:t>pretrained</a:t>
              </a:r>
              <a:r>
                <a:rPr lang="de-DE" sz="1100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sz="1100" dirty="0">
                  <a:solidFill>
                    <a:schemeClr val="accent1">
                      <a:lumMod val="50000"/>
                    </a:schemeClr>
                  </a:solidFill>
                </a:rPr>
                <a:t>CNN</a:t>
              </a:r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13085EBB-C253-465D-90BD-2CA5E918F801}"/>
                </a:ext>
              </a:extLst>
            </p:cNvPr>
            <p:cNvSpPr/>
            <p:nvPr/>
          </p:nvSpPr>
          <p:spPr>
            <a:xfrm>
              <a:off x="3901173" y="1077650"/>
              <a:ext cx="1374558" cy="47063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Extract</a:t>
              </a:r>
              <a:r>
                <a:rPr lang="de-DE" sz="1050" dirty="0">
                  <a:solidFill>
                    <a:schemeClr val="accent1">
                      <a:lumMod val="50000"/>
                    </a:schemeClr>
                  </a:solidFill>
                </a:rPr>
                <a:t> individual </a:t>
              </a:r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sections</a:t>
              </a:r>
            </a:p>
          </p:txBody>
        </p:sp>
        <p:cxnSp>
          <p:nvCxnSpPr>
            <p:cNvPr id="56" name="Verbinder: gewinkelt 55">
              <a:extLst>
                <a:ext uri="{FF2B5EF4-FFF2-40B4-BE49-F238E27FC236}">
                  <a16:creationId xmlns:a16="http://schemas.microsoft.com/office/drawing/2014/main" id="{130BC6AF-6445-4B18-ADEE-1B703911356A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rot="16200000" flipH="1">
              <a:off x="1706256" y="1457188"/>
              <a:ext cx="958826" cy="227297"/>
            </a:xfrm>
            <a:prstGeom prst="bentConnector2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6E850D91-DC35-4167-8F7D-61A5DA3CCB3F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 flipV="1">
              <a:off x="3673875" y="1321731"/>
              <a:ext cx="227298" cy="5320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Verbinder: gewinkelt 62">
              <a:extLst>
                <a:ext uri="{FF2B5EF4-FFF2-40B4-BE49-F238E27FC236}">
                  <a16:creationId xmlns:a16="http://schemas.microsoft.com/office/drawing/2014/main" id="{A95F3CC0-49E5-49E0-8934-2A62D8B3513C}"/>
                </a:ext>
              </a:extLst>
            </p:cNvPr>
            <p:cNvCxnSpPr>
              <a:cxnSpLocks/>
              <a:stCxn id="52" idx="4"/>
              <a:endCxn id="43" idx="0"/>
            </p:cNvCxnSpPr>
            <p:nvPr/>
          </p:nvCxnSpPr>
          <p:spPr>
            <a:xfrm rot="16200000" flipH="1">
              <a:off x="4129668" y="2007068"/>
              <a:ext cx="1155771" cy="238202"/>
            </a:xfrm>
            <a:prstGeom prst="bentConnector3">
              <a:avLst>
                <a:gd name="adj1" fmla="val 43517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Verbinder: gewinkelt 66">
              <a:extLst>
                <a:ext uri="{FF2B5EF4-FFF2-40B4-BE49-F238E27FC236}">
                  <a16:creationId xmlns:a16="http://schemas.microsoft.com/office/drawing/2014/main" id="{86AA90BF-B04D-420D-960E-A3189E7F50B8}"/>
                </a:ext>
              </a:extLst>
            </p:cNvPr>
            <p:cNvCxnSpPr>
              <a:cxnSpLocks/>
              <a:stCxn id="43" idx="6"/>
              <a:endCxn id="10" idx="2"/>
            </p:cNvCxnSpPr>
            <p:nvPr/>
          </p:nvCxnSpPr>
          <p:spPr>
            <a:xfrm>
              <a:off x="4880654" y="2758055"/>
              <a:ext cx="419316" cy="728830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Verbinder: gewinkelt 69">
              <a:extLst>
                <a:ext uri="{FF2B5EF4-FFF2-40B4-BE49-F238E27FC236}">
                  <a16:creationId xmlns:a16="http://schemas.microsoft.com/office/drawing/2014/main" id="{DB8DD97A-FD07-4735-823F-46CE2F82B17C}"/>
                </a:ext>
              </a:extLst>
            </p:cNvPr>
            <p:cNvCxnSpPr>
              <a:cxnSpLocks/>
              <a:stCxn id="18" idx="3"/>
              <a:endCxn id="43" idx="0"/>
            </p:cNvCxnSpPr>
            <p:nvPr/>
          </p:nvCxnSpPr>
          <p:spPr>
            <a:xfrm>
              <a:off x="3673875" y="2050250"/>
              <a:ext cx="1152779" cy="653805"/>
            </a:xfrm>
            <a:prstGeom prst="bentConnector2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Verbinder: gewinkelt 80">
              <a:extLst>
                <a:ext uri="{FF2B5EF4-FFF2-40B4-BE49-F238E27FC236}">
                  <a16:creationId xmlns:a16="http://schemas.microsoft.com/office/drawing/2014/main" id="{9B46C82B-2D49-4770-A159-BA976CC2A7CB}"/>
                </a:ext>
              </a:extLst>
            </p:cNvPr>
            <p:cNvCxnSpPr>
              <a:cxnSpLocks/>
              <a:stCxn id="20" idx="3"/>
              <a:endCxn id="43" idx="4"/>
            </p:cNvCxnSpPr>
            <p:nvPr/>
          </p:nvCxnSpPr>
          <p:spPr>
            <a:xfrm flipV="1">
              <a:off x="3673875" y="2812055"/>
              <a:ext cx="1152779" cy="676576"/>
            </a:xfrm>
            <a:prstGeom prst="bentConnector2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mit Pfeil 86">
              <a:extLst>
                <a:ext uri="{FF2B5EF4-FFF2-40B4-BE49-F238E27FC236}">
                  <a16:creationId xmlns:a16="http://schemas.microsoft.com/office/drawing/2014/main" id="{CFB83B33-830C-408D-802C-6F6167EC1279}"/>
                </a:ext>
              </a:extLst>
            </p:cNvPr>
            <p:cNvCxnSpPr>
              <a:cxnSpLocks/>
              <a:stCxn id="19" idx="3"/>
              <a:endCxn id="43" idx="2"/>
            </p:cNvCxnSpPr>
            <p:nvPr/>
          </p:nvCxnSpPr>
          <p:spPr>
            <a:xfrm>
              <a:off x="3673876" y="2751681"/>
              <a:ext cx="1098778" cy="6374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520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feld 46">
            <a:extLst>
              <a:ext uri="{FF2B5EF4-FFF2-40B4-BE49-F238E27FC236}">
                <a16:creationId xmlns:a16="http://schemas.microsoft.com/office/drawing/2014/main" id="{C8E539A2-1A49-4A71-AF5B-2E783FA5F0C5}"/>
              </a:ext>
            </a:extLst>
          </p:cNvPr>
          <p:cNvSpPr txBox="1"/>
          <p:nvPr/>
        </p:nvSpPr>
        <p:spPr>
          <a:xfrm>
            <a:off x="0" y="-22594"/>
            <a:ext cx="291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3) CNN for TPU requirements</a:t>
            </a:r>
            <a:endParaRPr lang="de-DE" dirty="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53A2AA7-E457-4DD7-B1F8-1CC1B395A62B}"/>
              </a:ext>
            </a:extLst>
          </p:cNvPr>
          <p:cNvGrpSpPr/>
          <p:nvPr/>
        </p:nvGrpSpPr>
        <p:grpSpPr>
          <a:xfrm>
            <a:off x="153281" y="615456"/>
            <a:ext cx="11907584" cy="6102384"/>
            <a:chOff x="153281" y="615456"/>
            <a:chExt cx="11907584" cy="6102384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A642D85A-4B9E-4C7B-B301-6393FAFA417C}"/>
                </a:ext>
              </a:extLst>
            </p:cNvPr>
            <p:cNvSpPr/>
            <p:nvPr/>
          </p:nvSpPr>
          <p:spPr>
            <a:xfrm>
              <a:off x="840560" y="4172421"/>
              <a:ext cx="1374558" cy="4706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accent1">
                      <a:lumMod val="50000"/>
                    </a:schemeClr>
                  </a:solidFill>
                </a:rPr>
                <a:t>Take pictures</a:t>
              </a: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32857092-6D1F-46CE-94DD-06D799F4DFCA}"/>
                </a:ext>
              </a:extLst>
            </p:cNvPr>
            <p:cNvSpPr/>
            <p:nvPr/>
          </p:nvSpPr>
          <p:spPr>
            <a:xfrm>
              <a:off x="840560" y="4825319"/>
              <a:ext cx="1374558" cy="4706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accent1">
                      <a:lumMod val="50000"/>
                    </a:schemeClr>
                  </a:solidFill>
                </a:rPr>
                <a:t>Label pictures</a:t>
              </a: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49D15AF9-B72B-46D2-927E-234B55312758}"/>
                </a:ext>
              </a:extLst>
            </p:cNvPr>
            <p:cNvSpPr/>
            <p:nvPr/>
          </p:nvSpPr>
          <p:spPr>
            <a:xfrm>
              <a:off x="840560" y="5473646"/>
              <a:ext cx="1374558" cy="4706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1">
                      <a:lumMod val="50000"/>
                    </a:schemeClr>
                  </a:solidFill>
                </a:rPr>
                <a:t>Data augmentation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906CD3D-542E-42F9-B6B7-81BFB7E1160C}"/>
                </a:ext>
              </a:extLst>
            </p:cNvPr>
            <p:cNvSpPr/>
            <p:nvPr/>
          </p:nvSpPr>
          <p:spPr>
            <a:xfrm>
              <a:off x="2450235" y="6121974"/>
              <a:ext cx="1374558" cy="4712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accent1">
                      <a:lumMod val="50000"/>
                    </a:schemeClr>
                  </a:solidFill>
                </a:rPr>
                <a:t>Standardize picture size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2AD33824-F4F8-4136-B51E-50B933088157}"/>
                </a:ext>
              </a:extLst>
            </p:cNvPr>
            <p:cNvSpPr/>
            <p:nvPr/>
          </p:nvSpPr>
          <p:spPr>
            <a:xfrm>
              <a:off x="840561" y="6121973"/>
              <a:ext cx="1374557" cy="4712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accent1">
                      <a:lumMod val="50000"/>
                    </a:schemeClr>
                  </a:solidFill>
                </a:rPr>
                <a:t>Data set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B3B93E1-49C9-4535-ABB7-86251B749C9B}"/>
                </a:ext>
              </a:extLst>
            </p:cNvPr>
            <p:cNvSpPr/>
            <p:nvPr/>
          </p:nvSpPr>
          <p:spPr>
            <a:xfrm>
              <a:off x="5652395" y="3251258"/>
              <a:ext cx="1374558" cy="4712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accent1">
                      <a:lumMod val="50000"/>
                    </a:schemeClr>
                  </a:solidFill>
                </a:rPr>
                <a:t>Train CNN</a:t>
              </a:r>
            </a:p>
          </p:txBody>
        </p:sp>
        <p:sp>
          <p:nvSpPr>
            <p:cNvPr id="11" name="Raute 10">
              <a:extLst>
                <a:ext uri="{FF2B5EF4-FFF2-40B4-BE49-F238E27FC236}">
                  <a16:creationId xmlns:a16="http://schemas.microsoft.com/office/drawing/2014/main" id="{737EDEC2-14EF-4AC8-BEB4-50A85EBB8698}"/>
                </a:ext>
              </a:extLst>
            </p:cNvPr>
            <p:cNvSpPr/>
            <p:nvPr/>
          </p:nvSpPr>
          <p:spPr>
            <a:xfrm>
              <a:off x="7321403" y="2984424"/>
              <a:ext cx="1004400" cy="100492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Accuracy sufficient? </a:t>
              </a: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4590F89-11F2-4791-8216-57F86EA5BCCE}"/>
                </a:ext>
              </a:extLst>
            </p:cNvPr>
            <p:cNvSpPr/>
            <p:nvPr/>
          </p:nvSpPr>
          <p:spPr>
            <a:xfrm>
              <a:off x="8620253" y="3251258"/>
              <a:ext cx="1374558" cy="4712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accent1">
                      <a:lumMod val="50000"/>
                    </a:schemeClr>
                  </a:solidFill>
                </a:rPr>
                <a:t>Evaluation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5A9D6F5-A1E2-4955-A69E-0F10C1B53155}"/>
                </a:ext>
              </a:extLst>
            </p:cNvPr>
            <p:cNvSpPr/>
            <p:nvPr/>
          </p:nvSpPr>
          <p:spPr>
            <a:xfrm>
              <a:off x="4386768" y="5529938"/>
              <a:ext cx="1374557" cy="4712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1">
                      <a:lumMod val="50000"/>
                    </a:schemeClr>
                  </a:solidFill>
                </a:rPr>
                <a:t>Training data set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604C026-00AC-4F29-A156-2BE78F641F95}"/>
                </a:ext>
              </a:extLst>
            </p:cNvPr>
            <p:cNvSpPr/>
            <p:nvPr/>
          </p:nvSpPr>
          <p:spPr>
            <a:xfrm>
              <a:off x="4386768" y="6246585"/>
              <a:ext cx="1374557" cy="4712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1">
                      <a:lumMod val="50000"/>
                    </a:schemeClr>
                  </a:solidFill>
                </a:rPr>
                <a:t>Test data set</a:t>
              </a:r>
            </a:p>
          </p:txBody>
        </p:sp>
        <p:sp>
          <p:nvSpPr>
            <p:cNvPr id="17" name="Raute 16">
              <a:extLst>
                <a:ext uri="{FF2B5EF4-FFF2-40B4-BE49-F238E27FC236}">
                  <a16:creationId xmlns:a16="http://schemas.microsoft.com/office/drawing/2014/main" id="{AAD2B592-3505-4532-86F6-A22AE4463B8B}"/>
                </a:ext>
              </a:extLst>
            </p:cNvPr>
            <p:cNvSpPr/>
            <p:nvPr/>
          </p:nvSpPr>
          <p:spPr>
            <a:xfrm>
              <a:off x="10289261" y="2984423"/>
              <a:ext cx="1004400" cy="100492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Accuracy sufficient? 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167D3425-4735-4190-922F-6BE82F902036}"/>
                </a:ext>
              </a:extLst>
            </p:cNvPr>
            <p:cNvSpPr/>
            <p:nvPr/>
          </p:nvSpPr>
          <p:spPr>
            <a:xfrm>
              <a:off x="2651743" y="1814622"/>
              <a:ext cx="1374557" cy="4712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accent1">
                      <a:lumMod val="50000"/>
                    </a:schemeClr>
                  </a:solidFill>
                </a:rPr>
                <a:t>Layerstructure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E1BF9D12-86B3-4473-9860-40FF2F28B88D}"/>
                </a:ext>
              </a:extLst>
            </p:cNvPr>
            <p:cNvSpPr/>
            <p:nvPr/>
          </p:nvSpPr>
          <p:spPr>
            <a:xfrm>
              <a:off x="2651744" y="2516053"/>
              <a:ext cx="1374557" cy="4712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accent1">
                      <a:lumMod val="50000"/>
                    </a:schemeClr>
                  </a:solidFill>
                </a:rPr>
                <a:t>Environment</a:t>
              </a: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F7B91CD3-4350-45D2-8574-9AF8CE7D92EC}"/>
                </a:ext>
              </a:extLst>
            </p:cNvPr>
            <p:cNvSpPr/>
            <p:nvPr/>
          </p:nvSpPr>
          <p:spPr>
            <a:xfrm>
              <a:off x="2651743" y="3253003"/>
              <a:ext cx="1374557" cy="4712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accent1">
                      <a:lumMod val="50000"/>
                    </a:schemeClr>
                  </a:solidFill>
                </a:rPr>
                <a:t>Optimizer &amp; Hyperparameter</a:t>
              </a:r>
            </a:p>
          </p:txBody>
        </p:sp>
        <p:sp>
          <p:nvSpPr>
            <p:cNvPr id="21" name="Flussdiagramm: Verbinder 20">
              <a:extLst>
                <a:ext uri="{FF2B5EF4-FFF2-40B4-BE49-F238E27FC236}">
                  <a16:creationId xmlns:a16="http://schemas.microsoft.com/office/drawing/2014/main" id="{D7D4789B-6C9C-4603-95D3-4FA1AE6F0187}"/>
                </a:ext>
              </a:extLst>
            </p:cNvPr>
            <p:cNvSpPr/>
            <p:nvPr/>
          </p:nvSpPr>
          <p:spPr>
            <a:xfrm>
              <a:off x="596424" y="3339413"/>
              <a:ext cx="488272" cy="470634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9620069-B34A-4EBF-9B1F-37CE5BC6ECD9}"/>
                </a:ext>
              </a:extLst>
            </p:cNvPr>
            <p:cNvCxnSpPr>
              <a:cxnSpLocks/>
              <a:stCxn id="10" idx="6"/>
              <a:endCxn id="11" idx="1"/>
            </p:cNvCxnSpPr>
            <p:nvPr/>
          </p:nvCxnSpPr>
          <p:spPr>
            <a:xfrm>
              <a:off x="7026953" y="3486885"/>
              <a:ext cx="294450" cy="0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FD08AF54-E3F4-4DA2-99E7-FFFE5C9266CF}"/>
                </a:ext>
              </a:extLst>
            </p:cNvPr>
            <p:cNvCxnSpPr>
              <a:cxnSpLocks/>
              <a:stCxn id="11" idx="3"/>
              <a:endCxn id="12" idx="2"/>
            </p:cNvCxnSpPr>
            <p:nvPr/>
          </p:nvCxnSpPr>
          <p:spPr>
            <a:xfrm>
              <a:off x="8325803" y="3486885"/>
              <a:ext cx="294450" cy="0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4B57D728-0D86-4CF1-9557-79D804BE9FBF}"/>
                </a:ext>
              </a:extLst>
            </p:cNvPr>
            <p:cNvCxnSpPr>
              <a:cxnSpLocks/>
              <a:stCxn id="12" idx="6"/>
              <a:endCxn id="17" idx="1"/>
            </p:cNvCxnSpPr>
            <p:nvPr/>
          </p:nvCxnSpPr>
          <p:spPr>
            <a:xfrm flipV="1">
              <a:off x="9994811" y="3486884"/>
              <a:ext cx="294450" cy="1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E5597EEA-D619-438A-816B-2C98FF43C935}"/>
                </a:ext>
              </a:extLst>
            </p:cNvPr>
            <p:cNvCxnSpPr>
              <a:cxnSpLocks/>
              <a:stCxn id="17" idx="3"/>
              <a:endCxn id="50" idx="1"/>
            </p:cNvCxnSpPr>
            <p:nvPr/>
          </p:nvCxnSpPr>
          <p:spPr>
            <a:xfrm>
              <a:off x="11293661" y="3486884"/>
              <a:ext cx="295604" cy="2955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ussdiagramm: Verbinder 42">
              <a:extLst>
                <a:ext uri="{FF2B5EF4-FFF2-40B4-BE49-F238E27FC236}">
                  <a16:creationId xmlns:a16="http://schemas.microsoft.com/office/drawing/2014/main" id="{9FB5FD5A-13FA-46C6-91F2-7F5CF262AAE0}"/>
                </a:ext>
              </a:extLst>
            </p:cNvPr>
            <p:cNvSpPr/>
            <p:nvPr/>
          </p:nvSpPr>
          <p:spPr>
            <a:xfrm>
              <a:off x="5125079" y="2704055"/>
              <a:ext cx="108000" cy="108000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DB44EF1F-C181-4422-8875-B4012AB578B0}"/>
                </a:ext>
              </a:extLst>
            </p:cNvPr>
            <p:cNvCxnSpPr>
              <a:cxnSpLocks/>
              <a:stCxn id="8" idx="3"/>
              <a:endCxn id="7" idx="2"/>
            </p:cNvCxnSpPr>
            <p:nvPr/>
          </p:nvCxnSpPr>
          <p:spPr>
            <a:xfrm>
              <a:off x="2215118" y="6357601"/>
              <a:ext cx="235117" cy="0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2B8733D8-3E45-4BA8-A9E9-0A92932BD88F}"/>
                </a:ext>
              </a:extLst>
            </p:cNvPr>
            <p:cNvCxnSpPr>
              <a:cxnSpLocks/>
              <a:stCxn id="6" idx="4"/>
              <a:endCxn id="8" idx="0"/>
            </p:cNvCxnSpPr>
            <p:nvPr/>
          </p:nvCxnSpPr>
          <p:spPr>
            <a:xfrm>
              <a:off x="1527839" y="5944280"/>
              <a:ext cx="1" cy="177693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6F33AD53-7587-40B7-BD30-A2D0AA92C8B6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1527839" y="5295953"/>
              <a:ext cx="0" cy="177693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AB3D4193-A55C-47C5-A189-E4EB479B8A9F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>
              <a:off x="1527839" y="4643055"/>
              <a:ext cx="0" cy="182264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Verbinder: gewinkelt 67">
              <a:extLst>
                <a:ext uri="{FF2B5EF4-FFF2-40B4-BE49-F238E27FC236}">
                  <a16:creationId xmlns:a16="http://schemas.microsoft.com/office/drawing/2014/main" id="{7F3B2453-E0B4-4108-8B66-5713A892AE77}"/>
                </a:ext>
              </a:extLst>
            </p:cNvPr>
            <p:cNvCxnSpPr>
              <a:stCxn id="15" idx="3"/>
              <a:endCxn id="10" idx="4"/>
            </p:cNvCxnSpPr>
            <p:nvPr/>
          </p:nvCxnSpPr>
          <p:spPr>
            <a:xfrm flipV="1">
              <a:off x="5761325" y="3722512"/>
              <a:ext cx="578349" cy="2043054"/>
            </a:xfrm>
            <a:prstGeom prst="bentConnector2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Verbinder: gewinkelt 68">
              <a:extLst>
                <a:ext uri="{FF2B5EF4-FFF2-40B4-BE49-F238E27FC236}">
                  <a16:creationId xmlns:a16="http://schemas.microsoft.com/office/drawing/2014/main" id="{2B8548CE-3D9B-47AB-900A-9B5A656AE66A}"/>
                </a:ext>
              </a:extLst>
            </p:cNvPr>
            <p:cNvCxnSpPr>
              <a:cxnSpLocks/>
              <a:stCxn id="16" idx="3"/>
              <a:endCxn id="12" idx="4"/>
            </p:cNvCxnSpPr>
            <p:nvPr/>
          </p:nvCxnSpPr>
          <p:spPr>
            <a:xfrm flipV="1">
              <a:off x="5761325" y="3722512"/>
              <a:ext cx="3546207" cy="2759701"/>
            </a:xfrm>
            <a:prstGeom prst="bentConnector2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Verbinder: gewinkelt 73">
              <a:extLst>
                <a:ext uri="{FF2B5EF4-FFF2-40B4-BE49-F238E27FC236}">
                  <a16:creationId xmlns:a16="http://schemas.microsoft.com/office/drawing/2014/main" id="{76B14689-8E06-4F82-8CB4-240410916A54}"/>
                </a:ext>
              </a:extLst>
            </p:cNvPr>
            <p:cNvCxnSpPr>
              <a:cxnSpLocks/>
              <a:stCxn id="7" idx="6"/>
              <a:endCxn id="15" idx="1"/>
            </p:cNvCxnSpPr>
            <p:nvPr/>
          </p:nvCxnSpPr>
          <p:spPr>
            <a:xfrm flipV="1">
              <a:off x="3824793" y="5765566"/>
              <a:ext cx="561975" cy="592035"/>
            </a:xfrm>
            <a:prstGeom prst="bentConnector3">
              <a:avLst>
                <a:gd name="adj1" fmla="val 10507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Verbinder: gewinkelt 76">
              <a:extLst>
                <a:ext uri="{FF2B5EF4-FFF2-40B4-BE49-F238E27FC236}">
                  <a16:creationId xmlns:a16="http://schemas.microsoft.com/office/drawing/2014/main" id="{62646981-1B96-44C3-81E5-BBFAB07F2FBA}"/>
                </a:ext>
              </a:extLst>
            </p:cNvPr>
            <p:cNvCxnSpPr>
              <a:cxnSpLocks/>
              <a:stCxn id="17" idx="0"/>
              <a:endCxn id="79" idx="6"/>
            </p:cNvCxnSpPr>
            <p:nvPr/>
          </p:nvCxnSpPr>
          <p:spPr>
            <a:xfrm rot="16200000" flipV="1">
              <a:off x="8177049" y="370011"/>
              <a:ext cx="2314967" cy="2913858"/>
            </a:xfrm>
            <a:prstGeom prst="bentConnector2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lussdiagramm: Verbinder 78">
              <a:extLst>
                <a:ext uri="{FF2B5EF4-FFF2-40B4-BE49-F238E27FC236}">
                  <a16:creationId xmlns:a16="http://schemas.microsoft.com/office/drawing/2014/main" id="{7106F9E6-F50D-4F49-ADDA-23D0E5AC3A0E}"/>
                </a:ext>
              </a:extLst>
            </p:cNvPr>
            <p:cNvSpPr/>
            <p:nvPr/>
          </p:nvSpPr>
          <p:spPr>
            <a:xfrm>
              <a:off x="7769603" y="615456"/>
              <a:ext cx="108000" cy="108000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0" name="Gerade Verbindung mit Pfeil 79">
              <a:extLst>
                <a:ext uri="{FF2B5EF4-FFF2-40B4-BE49-F238E27FC236}">
                  <a16:creationId xmlns:a16="http://schemas.microsoft.com/office/drawing/2014/main" id="{069ADFB3-3476-4D6A-9F47-DF21FEE5DA83}"/>
                </a:ext>
              </a:extLst>
            </p:cNvPr>
            <p:cNvCxnSpPr>
              <a:cxnSpLocks/>
              <a:stCxn id="11" idx="0"/>
              <a:endCxn id="79" idx="4"/>
            </p:cNvCxnSpPr>
            <p:nvPr/>
          </p:nvCxnSpPr>
          <p:spPr>
            <a:xfrm flipV="1">
              <a:off x="7823603" y="723456"/>
              <a:ext cx="0" cy="2260968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Verbinder: gewinkelt 84">
              <a:extLst>
                <a:ext uri="{FF2B5EF4-FFF2-40B4-BE49-F238E27FC236}">
                  <a16:creationId xmlns:a16="http://schemas.microsoft.com/office/drawing/2014/main" id="{A57D821D-4279-47F2-BEDF-96E4A721D147}"/>
                </a:ext>
              </a:extLst>
            </p:cNvPr>
            <p:cNvCxnSpPr>
              <a:cxnSpLocks/>
              <a:stCxn id="79" idx="2"/>
              <a:endCxn id="18" idx="1"/>
            </p:cNvCxnSpPr>
            <p:nvPr/>
          </p:nvCxnSpPr>
          <p:spPr>
            <a:xfrm rot="10800000" flipV="1">
              <a:off x="2651743" y="669456"/>
              <a:ext cx="5117860" cy="1380794"/>
            </a:xfrm>
            <a:prstGeom prst="bentConnector3">
              <a:avLst>
                <a:gd name="adj1" fmla="val 104467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Verbinder: gewinkelt 89">
              <a:extLst>
                <a:ext uri="{FF2B5EF4-FFF2-40B4-BE49-F238E27FC236}">
                  <a16:creationId xmlns:a16="http://schemas.microsoft.com/office/drawing/2014/main" id="{5871623B-2A2E-4C1B-9C74-387E9700D4F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rot="16200000" flipH="1">
              <a:off x="2083837" y="2183774"/>
              <a:ext cx="906052" cy="229762"/>
            </a:xfrm>
            <a:prstGeom prst="bentConnector2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Verbinder: gewinkelt 93">
              <a:extLst>
                <a:ext uri="{FF2B5EF4-FFF2-40B4-BE49-F238E27FC236}">
                  <a16:creationId xmlns:a16="http://schemas.microsoft.com/office/drawing/2014/main" id="{05B48D3F-B6E4-4266-BB86-1FE55D122ACF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 rot="16200000" flipH="1">
              <a:off x="1995876" y="2832764"/>
              <a:ext cx="1081974" cy="229760"/>
            </a:xfrm>
            <a:prstGeom prst="bentConnector2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72517CA6-BD4A-4C3A-9691-D69F5D753CBE}"/>
                </a:ext>
              </a:extLst>
            </p:cNvPr>
            <p:cNvSpPr txBox="1"/>
            <p:nvPr/>
          </p:nvSpPr>
          <p:spPr>
            <a:xfrm>
              <a:off x="8271320" y="3225636"/>
              <a:ext cx="408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accent1">
                      <a:lumMod val="50000"/>
                    </a:schemeClr>
                  </a:solidFill>
                </a:rPr>
                <a:t>Yes</a:t>
              </a:r>
              <a:endParaRPr lang="de-D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3A1F7405-FA39-405F-A3C7-1BC8090611EF}"/>
                </a:ext>
              </a:extLst>
            </p:cNvPr>
            <p:cNvSpPr txBox="1"/>
            <p:nvPr/>
          </p:nvSpPr>
          <p:spPr>
            <a:xfrm>
              <a:off x="11264866" y="3225636"/>
              <a:ext cx="408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accent1">
                      <a:lumMod val="50000"/>
                    </a:schemeClr>
                  </a:solidFill>
                </a:rPr>
                <a:t>Yes</a:t>
              </a:r>
              <a:endParaRPr lang="de-D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C88EA581-61A7-465B-AE63-656789591811}"/>
                </a:ext>
              </a:extLst>
            </p:cNvPr>
            <p:cNvSpPr txBox="1"/>
            <p:nvPr/>
          </p:nvSpPr>
          <p:spPr>
            <a:xfrm>
              <a:off x="10789511" y="2689532"/>
              <a:ext cx="408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accent1">
                      <a:lumMod val="50000"/>
                    </a:schemeClr>
                  </a:solidFill>
                </a:rPr>
                <a:t>No</a:t>
              </a:r>
              <a:endParaRPr lang="de-D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BFC21385-C700-4AED-B189-63ADF1DCEC2C}"/>
                </a:ext>
              </a:extLst>
            </p:cNvPr>
            <p:cNvSpPr txBox="1"/>
            <p:nvPr/>
          </p:nvSpPr>
          <p:spPr>
            <a:xfrm>
              <a:off x="7799803" y="2702343"/>
              <a:ext cx="408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accent1">
                      <a:lumMod val="50000"/>
                    </a:schemeClr>
                  </a:solidFill>
                </a:rPr>
                <a:t>No</a:t>
              </a:r>
              <a:endParaRPr lang="de-D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14" name="Verbinder: gewinkelt 113">
              <a:extLst>
                <a:ext uri="{FF2B5EF4-FFF2-40B4-BE49-F238E27FC236}">
                  <a16:creationId xmlns:a16="http://schemas.microsoft.com/office/drawing/2014/main" id="{14E53D68-1B09-475A-8106-4AF1E7DF27FE}"/>
                </a:ext>
              </a:extLst>
            </p:cNvPr>
            <p:cNvCxnSpPr>
              <a:cxnSpLocks/>
              <a:stCxn id="7" idx="6"/>
              <a:endCxn id="16" idx="1"/>
            </p:cNvCxnSpPr>
            <p:nvPr/>
          </p:nvCxnSpPr>
          <p:spPr>
            <a:xfrm>
              <a:off x="3824793" y="6357601"/>
              <a:ext cx="561975" cy="124612"/>
            </a:xfrm>
            <a:prstGeom prst="bentConnector3">
              <a:avLst>
                <a:gd name="adj1" fmla="val 8927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Verbinder: gewinkelt 128">
              <a:extLst>
                <a:ext uri="{FF2B5EF4-FFF2-40B4-BE49-F238E27FC236}">
                  <a16:creationId xmlns:a16="http://schemas.microsoft.com/office/drawing/2014/main" id="{0B32C8C2-6014-4329-8A91-17AD2C501149}"/>
                </a:ext>
              </a:extLst>
            </p:cNvPr>
            <p:cNvCxnSpPr>
              <a:cxnSpLocks/>
              <a:stCxn id="21" idx="6"/>
              <a:endCxn id="4" idx="0"/>
            </p:cNvCxnSpPr>
            <p:nvPr/>
          </p:nvCxnSpPr>
          <p:spPr>
            <a:xfrm>
              <a:off x="1084696" y="3574730"/>
              <a:ext cx="443143" cy="597691"/>
            </a:xfrm>
            <a:prstGeom prst="bentConnector2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Verbinder: gewinkelt 138">
              <a:extLst>
                <a:ext uri="{FF2B5EF4-FFF2-40B4-BE49-F238E27FC236}">
                  <a16:creationId xmlns:a16="http://schemas.microsoft.com/office/drawing/2014/main" id="{A4D84530-775D-4775-904C-36A9D4EC913B}"/>
                </a:ext>
              </a:extLst>
            </p:cNvPr>
            <p:cNvCxnSpPr>
              <a:cxnSpLocks/>
              <a:stCxn id="21" idx="6"/>
              <a:endCxn id="142" idx="2"/>
            </p:cNvCxnSpPr>
            <p:nvPr/>
          </p:nvCxnSpPr>
          <p:spPr>
            <a:xfrm flipV="1">
              <a:off x="1084696" y="2751680"/>
              <a:ext cx="1207948" cy="823050"/>
            </a:xfrm>
            <a:prstGeom prst="bentConnector3">
              <a:avLst>
                <a:gd name="adj1" fmla="val 36595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Flussdiagramm: Verbinder 141">
              <a:extLst>
                <a:ext uri="{FF2B5EF4-FFF2-40B4-BE49-F238E27FC236}">
                  <a16:creationId xmlns:a16="http://schemas.microsoft.com/office/drawing/2014/main" id="{7878B9E7-1053-4E26-82EA-D8C33061A4E4}"/>
                </a:ext>
              </a:extLst>
            </p:cNvPr>
            <p:cNvSpPr/>
            <p:nvPr/>
          </p:nvSpPr>
          <p:spPr>
            <a:xfrm>
              <a:off x="2292644" y="2697680"/>
              <a:ext cx="108000" cy="108000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7" name="Verbinder: gewinkelt 66">
              <a:extLst>
                <a:ext uri="{FF2B5EF4-FFF2-40B4-BE49-F238E27FC236}">
                  <a16:creationId xmlns:a16="http://schemas.microsoft.com/office/drawing/2014/main" id="{86AA90BF-B04D-420D-960E-A3189E7F50B8}"/>
                </a:ext>
              </a:extLst>
            </p:cNvPr>
            <p:cNvCxnSpPr>
              <a:cxnSpLocks/>
              <a:stCxn id="43" idx="6"/>
              <a:endCxn id="10" idx="2"/>
            </p:cNvCxnSpPr>
            <p:nvPr/>
          </p:nvCxnSpPr>
          <p:spPr>
            <a:xfrm>
              <a:off x="5233079" y="2758055"/>
              <a:ext cx="419316" cy="728830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Verbinder: gewinkelt 69">
              <a:extLst>
                <a:ext uri="{FF2B5EF4-FFF2-40B4-BE49-F238E27FC236}">
                  <a16:creationId xmlns:a16="http://schemas.microsoft.com/office/drawing/2014/main" id="{DB8DD97A-FD07-4735-823F-46CE2F82B17C}"/>
                </a:ext>
              </a:extLst>
            </p:cNvPr>
            <p:cNvCxnSpPr>
              <a:cxnSpLocks/>
              <a:stCxn id="18" idx="3"/>
              <a:endCxn id="43" idx="0"/>
            </p:cNvCxnSpPr>
            <p:nvPr/>
          </p:nvCxnSpPr>
          <p:spPr>
            <a:xfrm>
              <a:off x="4026300" y="2050250"/>
              <a:ext cx="1152779" cy="653805"/>
            </a:xfrm>
            <a:prstGeom prst="bentConnector2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Verbinder: gewinkelt 80">
              <a:extLst>
                <a:ext uri="{FF2B5EF4-FFF2-40B4-BE49-F238E27FC236}">
                  <a16:creationId xmlns:a16="http://schemas.microsoft.com/office/drawing/2014/main" id="{9B46C82B-2D49-4770-A159-BA976CC2A7CB}"/>
                </a:ext>
              </a:extLst>
            </p:cNvPr>
            <p:cNvCxnSpPr>
              <a:cxnSpLocks/>
              <a:stCxn id="20" idx="3"/>
              <a:endCxn id="43" idx="4"/>
            </p:cNvCxnSpPr>
            <p:nvPr/>
          </p:nvCxnSpPr>
          <p:spPr>
            <a:xfrm flipV="1">
              <a:off x="4026300" y="2812055"/>
              <a:ext cx="1152779" cy="676576"/>
            </a:xfrm>
            <a:prstGeom prst="bentConnector2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mit Pfeil 86">
              <a:extLst>
                <a:ext uri="{FF2B5EF4-FFF2-40B4-BE49-F238E27FC236}">
                  <a16:creationId xmlns:a16="http://schemas.microsoft.com/office/drawing/2014/main" id="{CFB83B33-830C-408D-802C-6F6167EC1279}"/>
                </a:ext>
              </a:extLst>
            </p:cNvPr>
            <p:cNvCxnSpPr>
              <a:cxnSpLocks/>
              <a:stCxn id="19" idx="3"/>
              <a:endCxn id="43" idx="2"/>
            </p:cNvCxnSpPr>
            <p:nvPr/>
          </p:nvCxnSpPr>
          <p:spPr>
            <a:xfrm>
              <a:off x="4026301" y="2751681"/>
              <a:ext cx="1098778" cy="6374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03C412D-1B08-484B-9678-86630B5139AE}"/>
                </a:ext>
              </a:extLst>
            </p:cNvPr>
            <p:cNvSpPr/>
            <p:nvPr/>
          </p:nvSpPr>
          <p:spPr>
            <a:xfrm>
              <a:off x="11589265" y="3254211"/>
              <a:ext cx="471600" cy="471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B3968965-440F-44CC-AFCF-F26F6BBA7656}"/>
                </a:ext>
              </a:extLst>
            </p:cNvPr>
            <p:cNvSpPr/>
            <p:nvPr/>
          </p:nvSpPr>
          <p:spPr>
            <a:xfrm>
              <a:off x="153281" y="4172421"/>
              <a:ext cx="471600" cy="471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accent1">
                      <a:lumMod val="50000"/>
                    </a:schemeClr>
                  </a:solidFill>
                </a:rPr>
                <a:t>a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D73DC09F-A14B-49AD-B46E-A1B2103CD555}"/>
                </a:ext>
              </a:extLst>
            </p:cNvPr>
            <p:cNvSpPr/>
            <p:nvPr/>
          </p:nvSpPr>
          <p:spPr>
            <a:xfrm>
              <a:off x="154820" y="5473646"/>
              <a:ext cx="471600" cy="471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accent1">
                      <a:lumMod val="50000"/>
                    </a:schemeClr>
                  </a:solidFill>
                </a:rPr>
                <a:t>a</a:t>
              </a: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0C990636-B05D-4D6A-8F86-1E61313944F7}"/>
                </a:ext>
              </a:extLst>
            </p:cNvPr>
            <p:cNvCxnSpPr>
              <a:cxnSpLocks/>
              <a:stCxn id="52" idx="3"/>
              <a:endCxn id="4" idx="2"/>
            </p:cNvCxnSpPr>
            <p:nvPr/>
          </p:nvCxnSpPr>
          <p:spPr>
            <a:xfrm flipV="1">
              <a:off x="624881" y="4407738"/>
              <a:ext cx="215679" cy="311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1B78210B-4A78-461B-BF27-B8AD6D3E08FB}"/>
                </a:ext>
              </a:extLst>
            </p:cNvPr>
            <p:cNvCxnSpPr>
              <a:cxnSpLocks/>
              <a:stCxn id="53" idx="3"/>
              <a:endCxn id="6" idx="2"/>
            </p:cNvCxnSpPr>
            <p:nvPr/>
          </p:nvCxnSpPr>
          <p:spPr>
            <a:xfrm flipV="1">
              <a:off x="626420" y="5708963"/>
              <a:ext cx="214140" cy="311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480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feld 46">
            <a:extLst>
              <a:ext uri="{FF2B5EF4-FFF2-40B4-BE49-F238E27FC236}">
                <a16:creationId xmlns:a16="http://schemas.microsoft.com/office/drawing/2014/main" id="{C8E539A2-1A49-4A71-AF5B-2E783FA5F0C5}"/>
              </a:ext>
            </a:extLst>
          </p:cNvPr>
          <p:cNvSpPr txBox="1"/>
          <p:nvPr/>
        </p:nvSpPr>
        <p:spPr>
          <a:xfrm>
            <a:off x="0" y="-22594"/>
            <a:ext cx="291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3) CNN for TPU requirements</a:t>
            </a:r>
            <a:endParaRPr lang="de-DE" dirty="0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AC1C40DD-A9C9-4EB9-92D3-FB3F5EC2D77E}"/>
              </a:ext>
            </a:extLst>
          </p:cNvPr>
          <p:cNvGrpSpPr/>
          <p:nvPr/>
        </p:nvGrpSpPr>
        <p:grpSpPr>
          <a:xfrm>
            <a:off x="290075" y="1199351"/>
            <a:ext cx="7308346" cy="3568720"/>
            <a:chOff x="178315" y="1158711"/>
            <a:chExt cx="7308346" cy="3568720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7D5DFD9B-F67B-4B60-9C6D-A03191835B0D}"/>
                </a:ext>
              </a:extLst>
            </p:cNvPr>
            <p:cNvSpPr/>
            <p:nvPr/>
          </p:nvSpPr>
          <p:spPr>
            <a:xfrm>
              <a:off x="2720828" y="3722510"/>
              <a:ext cx="1004400" cy="1004921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Accuracy sufficient? </a:t>
              </a: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B39940B-F1D5-491A-8C00-DA80CA616624}"/>
                </a:ext>
              </a:extLst>
            </p:cNvPr>
            <p:cNvSpPr/>
            <p:nvPr/>
          </p:nvSpPr>
          <p:spPr>
            <a:xfrm>
              <a:off x="4019678" y="3989344"/>
              <a:ext cx="1374558" cy="4712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accent1">
                      <a:lumMod val="50000"/>
                    </a:schemeClr>
                  </a:solidFill>
                </a:rPr>
                <a:t>Further tests</a:t>
              </a:r>
            </a:p>
          </p:txBody>
        </p:sp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64F3B82D-9A9E-42B7-AAF6-80F94D2A6F6F}"/>
                </a:ext>
              </a:extLst>
            </p:cNvPr>
            <p:cNvSpPr/>
            <p:nvPr/>
          </p:nvSpPr>
          <p:spPr>
            <a:xfrm>
              <a:off x="5688686" y="3722509"/>
              <a:ext cx="1004400" cy="1004921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Accuracy sufficient? </a:t>
              </a:r>
            </a:p>
          </p:txBody>
        </p:sp>
        <p:sp>
          <p:nvSpPr>
            <p:cNvPr id="37" name="Flussdiagramm: Verbinder 36">
              <a:extLst>
                <a:ext uri="{FF2B5EF4-FFF2-40B4-BE49-F238E27FC236}">
                  <a16:creationId xmlns:a16="http://schemas.microsoft.com/office/drawing/2014/main" id="{952CB250-C202-4415-A6C4-9DEDA30AB1FB}"/>
                </a:ext>
              </a:extLst>
            </p:cNvPr>
            <p:cNvSpPr/>
            <p:nvPr/>
          </p:nvSpPr>
          <p:spPr>
            <a:xfrm>
              <a:off x="6998389" y="3989964"/>
              <a:ext cx="488272" cy="470634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Flussdiagramm: Verbinder 38">
              <a:extLst>
                <a:ext uri="{FF2B5EF4-FFF2-40B4-BE49-F238E27FC236}">
                  <a16:creationId xmlns:a16="http://schemas.microsoft.com/office/drawing/2014/main" id="{7AFDFBB5-435B-4D32-B2CB-BF5698D9AEED}"/>
                </a:ext>
              </a:extLst>
            </p:cNvPr>
            <p:cNvSpPr/>
            <p:nvPr/>
          </p:nvSpPr>
          <p:spPr>
            <a:xfrm>
              <a:off x="7069900" y="4059399"/>
              <a:ext cx="345250" cy="329325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46439A3E-C07C-4B33-870A-64FB26F24F09}"/>
                </a:ext>
              </a:extLst>
            </p:cNvPr>
            <p:cNvCxnSpPr>
              <a:cxnSpLocks/>
              <a:stCxn id="60" idx="6"/>
              <a:endCxn id="33" idx="1"/>
            </p:cNvCxnSpPr>
            <p:nvPr/>
          </p:nvCxnSpPr>
          <p:spPr>
            <a:xfrm>
              <a:off x="2289086" y="4224971"/>
              <a:ext cx="431742" cy="0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2632E8DE-856C-4DC1-9715-CC43DD917229}"/>
                </a:ext>
              </a:extLst>
            </p:cNvPr>
            <p:cNvCxnSpPr>
              <a:cxnSpLocks/>
              <a:stCxn id="33" idx="3"/>
              <a:endCxn id="35" idx="2"/>
            </p:cNvCxnSpPr>
            <p:nvPr/>
          </p:nvCxnSpPr>
          <p:spPr>
            <a:xfrm>
              <a:off x="3725228" y="4224971"/>
              <a:ext cx="294450" cy="0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3D37F9D2-37EF-4781-90AB-143A9F795517}"/>
                </a:ext>
              </a:extLst>
            </p:cNvPr>
            <p:cNvCxnSpPr>
              <a:cxnSpLocks/>
              <a:stCxn id="35" idx="6"/>
              <a:endCxn id="36" idx="1"/>
            </p:cNvCxnSpPr>
            <p:nvPr/>
          </p:nvCxnSpPr>
          <p:spPr>
            <a:xfrm flipV="1">
              <a:off x="5394236" y="4224970"/>
              <a:ext cx="294450" cy="1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0C9E8956-E3F0-448E-A36B-17A414ACA42F}"/>
                </a:ext>
              </a:extLst>
            </p:cNvPr>
            <p:cNvCxnSpPr>
              <a:cxnSpLocks/>
              <a:stCxn id="36" idx="3"/>
              <a:endCxn id="37" idx="2"/>
            </p:cNvCxnSpPr>
            <p:nvPr/>
          </p:nvCxnSpPr>
          <p:spPr>
            <a:xfrm>
              <a:off x="6693086" y="4224970"/>
              <a:ext cx="305303" cy="311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AECC15F0-E1DF-428B-A161-20C63A0C31BA}"/>
                </a:ext>
              </a:extLst>
            </p:cNvPr>
            <p:cNvSpPr txBox="1"/>
            <p:nvPr/>
          </p:nvSpPr>
          <p:spPr>
            <a:xfrm>
              <a:off x="3670745" y="3963722"/>
              <a:ext cx="408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accent1">
                      <a:lumMod val="50000"/>
                    </a:schemeClr>
                  </a:solidFill>
                </a:rPr>
                <a:t>Yes</a:t>
              </a:r>
              <a:endParaRPr lang="de-D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FFFBB8F8-020F-46CD-ABFE-731E29CF5BAF}"/>
                </a:ext>
              </a:extLst>
            </p:cNvPr>
            <p:cNvSpPr txBox="1"/>
            <p:nvPr/>
          </p:nvSpPr>
          <p:spPr>
            <a:xfrm>
              <a:off x="6664291" y="3963722"/>
              <a:ext cx="408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accent1">
                      <a:lumMod val="50000"/>
                    </a:schemeClr>
                  </a:solidFill>
                </a:rPr>
                <a:t>Yes</a:t>
              </a:r>
              <a:endParaRPr lang="de-D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577C2EC3-96AE-4621-B6DD-235A300C3989}"/>
                </a:ext>
              </a:extLst>
            </p:cNvPr>
            <p:cNvSpPr txBox="1"/>
            <p:nvPr/>
          </p:nvSpPr>
          <p:spPr>
            <a:xfrm>
              <a:off x="3199228" y="3440429"/>
              <a:ext cx="408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accent1">
                      <a:lumMod val="50000"/>
                    </a:schemeClr>
                  </a:solidFill>
                </a:rPr>
                <a:t>No</a:t>
              </a:r>
              <a:endParaRPr lang="de-D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8AECC03F-D714-4BA1-A5BA-B19AE1DD6D83}"/>
                </a:ext>
              </a:extLst>
            </p:cNvPr>
            <p:cNvSpPr/>
            <p:nvPr/>
          </p:nvSpPr>
          <p:spPr>
            <a:xfrm>
              <a:off x="178315" y="1158711"/>
              <a:ext cx="471600" cy="471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348A86ED-4F9B-4F77-B464-B5525FF7D188}"/>
                </a:ext>
              </a:extLst>
            </p:cNvPr>
            <p:cNvSpPr/>
            <p:nvPr/>
          </p:nvSpPr>
          <p:spPr>
            <a:xfrm>
              <a:off x="914528" y="1158711"/>
              <a:ext cx="1374558" cy="4712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accent1">
                      <a:lumMod val="50000"/>
                    </a:schemeClr>
                  </a:solidFill>
                </a:rPr>
                <a:t>Export</a:t>
              </a:r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B635D4BF-421A-4687-8446-78F6CB5F5E26}"/>
                </a:ext>
              </a:extLst>
            </p:cNvPr>
            <p:cNvSpPr/>
            <p:nvPr/>
          </p:nvSpPr>
          <p:spPr>
            <a:xfrm>
              <a:off x="914528" y="1864245"/>
              <a:ext cx="1374558" cy="4712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accent1">
                      <a:lumMod val="50000"/>
                    </a:schemeClr>
                  </a:solidFill>
                </a:rPr>
                <a:t>Convert</a:t>
              </a: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8D3CA7E0-EC1C-4B64-B650-0061A7E800AA}"/>
                </a:ext>
              </a:extLst>
            </p:cNvPr>
            <p:cNvSpPr/>
            <p:nvPr/>
          </p:nvSpPr>
          <p:spPr>
            <a:xfrm>
              <a:off x="914528" y="2573354"/>
              <a:ext cx="1374558" cy="4712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accent1">
                      <a:lumMod val="50000"/>
                    </a:schemeClr>
                  </a:solidFill>
                </a:rPr>
                <a:t>Compile</a:t>
              </a:r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B691B577-9DE2-4FA0-AEF3-4D4DC90F0B69}"/>
                </a:ext>
              </a:extLst>
            </p:cNvPr>
            <p:cNvSpPr/>
            <p:nvPr/>
          </p:nvSpPr>
          <p:spPr>
            <a:xfrm>
              <a:off x="914528" y="3282463"/>
              <a:ext cx="1374558" cy="4712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accent1">
                      <a:lumMod val="50000"/>
                    </a:schemeClr>
                  </a:solidFill>
                </a:rPr>
                <a:t>Implement into existing net</a:t>
              </a:r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FE1C943-5844-482C-AB3D-5E4292490089}"/>
                </a:ext>
              </a:extLst>
            </p:cNvPr>
            <p:cNvSpPr/>
            <p:nvPr/>
          </p:nvSpPr>
          <p:spPr>
            <a:xfrm>
              <a:off x="914528" y="3989344"/>
              <a:ext cx="1374558" cy="4712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accent1">
                      <a:lumMod val="50000"/>
                    </a:schemeClr>
                  </a:solidFill>
                </a:rPr>
                <a:t>Test the CNN with the TPU</a:t>
              </a:r>
            </a:p>
          </p:txBody>
        </p: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8946C539-B017-46B2-8B6E-CB5530092CA1}"/>
                </a:ext>
              </a:extLst>
            </p:cNvPr>
            <p:cNvCxnSpPr>
              <a:cxnSpLocks/>
              <a:stCxn id="48" idx="3"/>
              <a:endCxn id="49" idx="2"/>
            </p:cNvCxnSpPr>
            <p:nvPr/>
          </p:nvCxnSpPr>
          <p:spPr>
            <a:xfrm flipV="1">
              <a:off x="649915" y="1394338"/>
              <a:ext cx="264613" cy="1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67D8053B-0D97-4F55-B317-AEB217CEA194}"/>
                </a:ext>
              </a:extLst>
            </p:cNvPr>
            <p:cNvCxnSpPr>
              <a:cxnSpLocks/>
              <a:stCxn id="49" idx="4"/>
              <a:endCxn id="55" idx="0"/>
            </p:cNvCxnSpPr>
            <p:nvPr/>
          </p:nvCxnSpPr>
          <p:spPr>
            <a:xfrm>
              <a:off x="1601807" y="1629965"/>
              <a:ext cx="0" cy="234280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A67643DB-A902-455F-8AEC-198D18BD5686}"/>
                </a:ext>
              </a:extLst>
            </p:cNvPr>
            <p:cNvCxnSpPr>
              <a:cxnSpLocks/>
              <a:stCxn id="55" idx="4"/>
              <a:endCxn id="57" idx="0"/>
            </p:cNvCxnSpPr>
            <p:nvPr/>
          </p:nvCxnSpPr>
          <p:spPr>
            <a:xfrm>
              <a:off x="1601807" y="2335499"/>
              <a:ext cx="0" cy="237855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3B709B5D-DE31-4AFD-9254-1CFBE32F3DB4}"/>
                </a:ext>
              </a:extLst>
            </p:cNvPr>
            <p:cNvCxnSpPr>
              <a:cxnSpLocks/>
              <a:stCxn id="57" idx="4"/>
              <a:endCxn id="58" idx="0"/>
            </p:cNvCxnSpPr>
            <p:nvPr/>
          </p:nvCxnSpPr>
          <p:spPr>
            <a:xfrm>
              <a:off x="1601807" y="3044608"/>
              <a:ext cx="0" cy="237855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A3381BF2-C377-403F-AA16-0A8EE9FA8577}"/>
                </a:ext>
              </a:extLst>
            </p:cNvPr>
            <p:cNvCxnSpPr>
              <a:cxnSpLocks/>
              <a:stCxn id="58" idx="4"/>
              <a:endCxn id="60" idx="0"/>
            </p:cNvCxnSpPr>
            <p:nvPr/>
          </p:nvCxnSpPr>
          <p:spPr>
            <a:xfrm>
              <a:off x="1601807" y="3753717"/>
              <a:ext cx="0" cy="235627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FFA64B9A-DEA0-4C97-AA40-830F46A4B2C9}"/>
                </a:ext>
              </a:extLst>
            </p:cNvPr>
            <p:cNvSpPr/>
            <p:nvPr/>
          </p:nvSpPr>
          <p:spPr>
            <a:xfrm>
              <a:off x="5953136" y="2692280"/>
              <a:ext cx="471600" cy="471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accent1">
                      <a:lumMod val="50000"/>
                    </a:schemeClr>
                  </a:solidFill>
                </a:rPr>
                <a:t>a</a:t>
              </a:r>
            </a:p>
          </p:txBody>
        </p:sp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E07439DA-9FD7-4CDC-8FA0-61ECC8E2BFD6}"/>
                </a:ext>
              </a:extLst>
            </p:cNvPr>
            <p:cNvCxnSpPr>
              <a:cxnSpLocks/>
              <a:stCxn id="36" idx="0"/>
              <a:endCxn id="68" idx="2"/>
            </p:cNvCxnSpPr>
            <p:nvPr/>
          </p:nvCxnSpPr>
          <p:spPr>
            <a:xfrm flipH="1" flipV="1">
              <a:off x="6188936" y="3163535"/>
              <a:ext cx="1950" cy="558974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Verbinder: gewinkelt 69">
              <a:extLst>
                <a:ext uri="{FF2B5EF4-FFF2-40B4-BE49-F238E27FC236}">
                  <a16:creationId xmlns:a16="http://schemas.microsoft.com/office/drawing/2014/main" id="{FB14F58E-2D60-46E8-824E-565B9B9A8228}"/>
                </a:ext>
              </a:extLst>
            </p:cNvPr>
            <p:cNvCxnSpPr>
              <a:cxnSpLocks/>
              <a:stCxn id="33" idx="0"/>
              <a:endCxn id="48" idx="0"/>
            </p:cNvCxnSpPr>
            <p:nvPr/>
          </p:nvCxnSpPr>
          <p:spPr>
            <a:xfrm rot="16200000" flipV="1">
              <a:off x="536673" y="1036154"/>
              <a:ext cx="2563799" cy="2808913"/>
            </a:xfrm>
            <a:prstGeom prst="bentConnector3">
              <a:avLst>
                <a:gd name="adj1" fmla="val 113746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834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feld 46">
            <a:extLst>
              <a:ext uri="{FF2B5EF4-FFF2-40B4-BE49-F238E27FC236}">
                <a16:creationId xmlns:a16="http://schemas.microsoft.com/office/drawing/2014/main" id="{C8E539A2-1A49-4A71-AF5B-2E783FA5F0C5}"/>
              </a:ext>
            </a:extLst>
          </p:cNvPr>
          <p:cNvSpPr txBox="1"/>
          <p:nvPr/>
        </p:nvSpPr>
        <p:spPr>
          <a:xfrm>
            <a:off x="0" y="-22594"/>
            <a:ext cx="505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4) CNN for TPU requirements with Transfer Learning</a:t>
            </a:r>
            <a:endParaRPr lang="de-DE" dirty="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15A6D89-B886-4754-95E1-191D655E97F3}"/>
              </a:ext>
            </a:extLst>
          </p:cNvPr>
          <p:cNvGrpSpPr/>
          <p:nvPr/>
        </p:nvGrpSpPr>
        <p:grpSpPr>
          <a:xfrm>
            <a:off x="153281" y="615456"/>
            <a:ext cx="11907584" cy="6102384"/>
            <a:chOff x="153281" y="615456"/>
            <a:chExt cx="11907584" cy="6102384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A642D85A-4B9E-4C7B-B301-6393FAFA417C}"/>
                </a:ext>
              </a:extLst>
            </p:cNvPr>
            <p:cNvSpPr/>
            <p:nvPr/>
          </p:nvSpPr>
          <p:spPr>
            <a:xfrm>
              <a:off x="840560" y="4172421"/>
              <a:ext cx="1374558" cy="4706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accent1">
                      <a:lumMod val="50000"/>
                    </a:schemeClr>
                  </a:solidFill>
                </a:rPr>
                <a:t>Take pictures</a:t>
              </a: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32857092-6D1F-46CE-94DD-06D799F4DFCA}"/>
                </a:ext>
              </a:extLst>
            </p:cNvPr>
            <p:cNvSpPr/>
            <p:nvPr/>
          </p:nvSpPr>
          <p:spPr>
            <a:xfrm>
              <a:off x="840560" y="4825319"/>
              <a:ext cx="1374558" cy="4706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accent1">
                      <a:lumMod val="50000"/>
                    </a:schemeClr>
                  </a:solidFill>
                </a:rPr>
                <a:t>Label pictures</a:t>
              </a: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49D15AF9-B72B-46D2-927E-234B55312758}"/>
                </a:ext>
              </a:extLst>
            </p:cNvPr>
            <p:cNvSpPr/>
            <p:nvPr/>
          </p:nvSpPr>
          <p:spPr>
            <a:xfrm>
              <a:off x="840560" y="5473646"/>
              <a:ext cx="1374558" cy="4706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Data augmentation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906CD3D-542E-42F9-B6B7-81BFB7E1160C}"/>
                </a:ext>
              </a:extLst>
            </p:cNvPr>
            <p:cNvSpPr/>
            <p:nvPr/>
          </p:nvSpPr>
          <p:spPr>
            <a:xfrm>
              <a:off x="2450235" y="6121974"/>
              <a:ext cx="1374558" cy="4712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accent1">
                      <a:lumMod val="50000"/>
                    </a:schemeClr>
                  </a:solidFill>
                </a:rPr>
                <a:t>Standardize picture size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2AD33824-F4F8-4136-B51E-50B933088157}"/>
                </a:ext>
              </a:extLst>
            </p:cNvPr>
            <p:cNvSpPr/>
            <p:nvPr/>
          </p:nvSpPr>
          <p:spPr>
            <a:xfrm>
              <a:off x="840561" y="6121973"/>
              <a:ext cx="1374557" cy="4712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accent1">
                      <a:lumMod val="50000"/>
                    </a:schemeClr>
                  </a:solidFill>
                </a:rPr>
                <a:t>Data set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B3B93E1-49C9-4535-ABB7-86251B749C9B}"/>
                </a:ext>
              </a:extLst>
            </p:cNvPr>
            <p:cNvSpPr/>
            <p:nvPr/>
          </p:nvSpPr>
          <p:spPr>
            <a:xfrm>
              <a:off x="5652395" y="3251258"/>
              <a:ext cx="1374558" cy="4712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accent1">
                      <a:lumMod val="50000"/>
                    </a:schemeClr>
                  </a:solidFill>
                </a:rPr>
                <a:t>Train CNN</a:t>
              </a:r>
            </a:p>
          </p:txBody>
        </p:sp>
        <p:sp>
          <p:nvSpPr>
            <p:cNvPr id="11" name="Raute 10">
              <a:extLst>
                <a:ext uri="{FF2B5EF4-FFF2-40B4-BE49-F238E27FC236}">
                  <a16:creationId xmlns:a16="http://schemas.microsoft.com/office/drawing/2014/main" id="{737EDEC2-14EF-4AC8-BEB4-50A85EBB8698}"/>
                </a:ext>
              </a:extLst>
            </p:cNvPr>
            <p:cNvSpPr/>
            <p:nvPr/>
          </p:nvSpPr>
          <p:spPr>
            <a:xfrm>
              <a:off x="7321403" y="2984424"/>
              <a:ext cx="1004400" cy="100492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Accuracy sufficient? </a:t>
              </a: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4590F89-11F2-4791-8216-57F86EA5BCCE}"/>
                </a:ext>
              </a:extLst>
            </p:cNvPr>
            <p:cNvSpPr/>
            <p:nvPr/>
          </p:nvSpPr>
          <p:spPr>
            <a:xfrm>
              <a:off x="8620253" y="3251258"/>
              <a:ext cx="1374558" cy="4712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accent1">
                      <a:lumMod val="50000"/>
                    </a:schemeClr>
                  </a:solidFill>
                </a:rPr>
                <a:t>Evaluation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5A9D6F5-A1E2-4955-A69E-0F10C1B53155}"/>
                </a:ext>
              </a:extLst>
            </p:cNvPr>
            <p:cNvSpPr/>
            <p:nvPr/>
          </p:nvSpPr>
          <p:spPr>
            <a:xfrm>
              <a:off x="4386768" y="5529938"/>
              <a:ext cx="1374557" cy="4712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1">
                      <a:lumMod val="50000"/>
                    </a:schemeClr>
                  </a:solidFill>
                </a:rPr>
                <a:t>Training data set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604C026-00AC-4F29-A156-2BE78F641F95}"/>
                </a:ext>
              </a:extLst>
            </p:cNvPr>
            <p:cNvSpPr/>
            <p:nvPr/>
          </p:nvSpPr>
          <p:spPr>
            <a:xfrm>
              <a:off x="4386768" y="6246585"/>
              <a:ext cx="1374557" cy="4712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1">
                      <a:lumMod val="50000"/>
                    </a:schemeClr>
                  </a:solidFill>
                </a:rPr>
                <a:t>Test data set</a:t>
              </a:r>
            </a:p>
          </p:txBody>
        </p:sp>
        <p:sp>
          <p:nvSpPr>
            <p:cNvPr id="17" name="Raute 16">
              <a:extLst>
                <a:ext uri="{FF2B5EF4-FFF2-40B4-BE49-F238E27FC236}">
                  <a16:creationId xmlns:a16="http://schemas.microsoft.com/office/drawing/2014/main" id="{AAD2B592-3505-4532-86F6-A22AE4463B8B}"/>
                </a:ext>
              </a:extLst>
            </p:cNvPr>
            <p:cNvSpPr/>
            <p:nvPr/>
          </p:nvSpPr>
          <p:spPr>
            <a:xfrm>
              <a:off x="10289261" y="2984423"/>
              <a:ext cx="1004400" cy="100492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Accuracy sufficient? 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167D3425-4735-4190-922F-6BE82F902036}"/>
                </a:ext>
              </a:extLst>
            </p:cNvPr>
            <p:cNvSpPr/>
            <p:nvPr/>
          </p:nvSpPr>
          <p:spPr>
            <a:xfrm>
              <a:off x="2651743" y="1814622"/>
              <a:ext cx="1374557" cy="4712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accent1">
                      <a:lumMod val="50000"/>
                    </a:schemeClr>
                  </a:solidFill>
                </a:rPr>
                <a:t>Layerstructure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E1BF9D12-86B3-4473-9860-40FF2F28B88D}"/>
                </a:ext>
              </a:extLst>
            </p:cNvPr>
            <p:cNvSpPr/>
            <p:nvPr/>
          </p:nvSpPr>
          <p:spPr>
            <a:xfrm>
              <a:off x="2651744" y="2516053"/>
              <a:ext cx="1374557" cy="4712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accent1">
                      <a:lumMod val="50000"/>
                    </a:schemeClr>
                  </a:solidFill>
                </a:rPr>
                <a:t>Environment</a:t>
              </a: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F7B91CD3-4350-45D2-8574-9AF8CE7D92EC}"/>
                </a:ext>
              </a:extLst>
            </p:cNvPr>
            <p:cNvSpPr/>
            <p:nvPr/>
          </p:nvSpPr>
          <p:spPr>
            <a:xfrm>
              <a:off x="2651743" y="3253003"/>
              <a:ext cx="1374557" cy="4712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accent1">
                      <a:lumMod val="50000"/>
                    </a:schemeClr>
                  </a:solidFill>
                </a:rPr>
                <a:t>Optimizer &amp; Hyperparameter</a:t>
              </a:r>
            </a:p>
          </p:txBody>
        </p:sp>
        <p:sp>
          <p:nvSpPr>
            <p:cNvPr id="21" name="Flussdiagramm: Verbinder 20">
              <a:extLst>
                <a:ext uri="{FF2B5EF4-FFF2-40B4-BE49-F238E27FC236}">
                  <a16:creationId xmlns:a16="http://schemas.microsoft.com/office/drawing/2014/main" id="{D7D4789B-6C9C-4603-95D3-4FA1AE6F0187}"/>
                </a:ext>
              </a:extLst>
            </p:cNvPr>
            <p:cNvSpPr/>
            <p:nvPr/>
          </p:nvSpPr>
          <p:spPr>
            <a:xfrm>
              <a:off x="596424" y="3339413"/>
              <a:ext cx="488272" cy="470634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9620069-B34A-4EBF-9B1F-37CE5BC6ECD9}"/>
                </a:ext>
              </a:extLst>
            </p:cNvPr>
            <p:cNvCxnSpPr>
              <a:cxnSpLocks/>
              <a:stCxn id="10" idx="6"/>
              <a:endCxn id="11" idx="1"/>
            </p:cNvCxnSpPr>
            <p:nvPr/>
          </p:nvCxnSpPr>
          <p:spPr>
            <a:xfrm>
              <a:off x="7026953" y="3486885"/>
              <a:ext cx="294450" cy="0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FD08AF54-E3F4-4DA2-99E7-FFFE5C9266CF}"/>
                </a:ext>
              </a:extLst>
            </p:cNvPr>
            <p:cNvCxnSpPr>
              <a:cxnSpLocks/>
              <a:stCxn id="11" idx="3"/>
              <a:endCxn id="12" idx="2"/>
            </p:cNvCxnSpPr>
            <p:nvPr/>
          </p:nvCxnSpPr>
          <p:spPr>
            <a:xfrm>
              <a:off x="8325803" y="3486885"/>
              <a:ext cx="294450" cy="0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4B57D728-0D86-4CF1-9557-79D804BE9FBF}"/>
                </a:ext>
              </a:extLst>
            </p:cNvPr>
            <p:cNvCxnSpPr>
              <a:cxnSpLocks/>
              <a:stCxn id="12" idx="6"/>
              <a:endCxn id="17" idx="1"/>
            </p:cNvCxnSpPr>
            <p:nvPr/>
          </p:nvCxnSpPr>
          <p:spPr>
            <a:xfrm flipV="1">
              <a:off x="9994811" y="3486884"/>
              <a:ext cx="294450" cy="1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E5597EEA-D619-438A-816B-2C98FF43C935}"/>
                </a:ext>
              </a:extLst>
            </p:cNvPr>
            <p:cNvCxnSpPr>
              <a:cxnSpLocks/>
              <a:stCxn id="17" idx="3"/>
              <a:endCxn id="50" idx="1"/>
            </p:cNvCxnSpPr>
            <p:nvPr/>
          </p:nvCxnSpPr>
          <p:spPr>
            <a:xfrm>
              <a:off x="11293661" y="3486884"/>
              <a:ext cx="295604" cy="2955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ussdiagramm: Verbinder 42">
              <a:extLst>
                <a:ext uri="{FF2B5EF4-FFF2-40B4-BE49-F238E27FC236}">
                  <a16:creationId xmlns:a16="http://schemas.microsoft.com/office/drawing/2014/main" id="{9FB5FD5A-13FA-46C6-91F2-7F5CF262AAE0}"/>
                </a:ext>
              </a:extLst>
            </p:cNvPr>
            <p:cNvSpPr/>
            <p:nvPr/>
          </p:nvSpPr>
          <p:spPr>
            <a:xfrm>
              <a:off x="5125079" y="2704055"/>
              <a:ext cx="108000" cy="108000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DB44EF1F-C181-4422-8875-B4012AB578B0}"/>
                </a:ext>
              </a:extLst>
            </p:cNvPr>
            <p:cNvCxnSpPr>
              <a:cxnSpLocks/>
              <a:stCxn id="8" idx="3"/>
              <a:endCxn id="7" idx="2"/>
            </p:cNvCxnSpPr>
            <p:nvPr/>
          </p:nvCxnSpPr>
          <p:spPr>
            <a:xfrm>
              <a:off x="2215118" y="6357601"/>
              <a:ext cx="235117" cy="0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2B8733D8-3E45-4BA8-A9E9-0A92932BD88F}"/>
                </a:ext>
              </a:extLst>
            </p:cNvPr>
            <p:cNvCxnSpPr>
              <a:cxnSpLocks/>
              <a:stCxn id="6" idx="4"/>
              <a:endCxn id="8" idx="0"/>
            </p:cNvCxnSpPr>
            <p:nvPr/>
          </p:nvCxnSpPr>
          <p:spPr>
            <a:xfrm>
              <a:off x="1527839" y="5944280"/>
              <a:ext cx="1" cy="177693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6F33AD53-7587-40B7-BD30-A2D0AA92C8B6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1527839" y="5295953"/>
              <a:ext cx="0" cy="177693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AB3D4193-A55C-47C5-A189-E4EB479B8A9F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>
              <a:off x="1527839" y="4643055"/>
              <a:ext cx="0" cy="182264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Verbinder: gewinkelt 67">
              <a:extLst>
                <a:ext uri="{FF2B5EF4-FFF2-40B4-BE49-F238E27FC236}">
                  <a16:creationId xmlns:a16="http://schemas.microsoft.com/office/drawing/2014/main" id="{7F3B2453-E0B4-4108-8B66-5713A892AE77}"/>
                </a:ext>
              </a:extLst>
            </p:cNvPr>
            <p:cNvCxnSpPr>
              <a:stCxn id="15" idx="3"/>
              <a:endCxn id="10" idx="4"/>
            </p:cNvCxnSpPr>
            <p:nvPr/>
          </p:nvCxnSpPr>
          <p:spPr>
            <a:xfrm flipV="1">
              <a:off x="5761325" y="3722512"/>
              <a:ext cx="578349" cy="2043054"/>
            </a:xfrm>
            <a:prstGeom prst="bentConnector2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Verbinder: gewinkelt 68">
              <a:extLst>
                <a:ext uri="{FF2B5EF4-FFF2-40B4-BE49-F238E27FC236}">
                  <a16:creationId xmlns:a16="http://schemas.microsoft.com/office/drawing/2014/main" id="{2B8548CE-3D9B-47AB-900A-9B5A656AE66A}"/>
                </a:ext>
              </a:extLst>
            </p:cNvPr>
            <p:cNvCxnSpPr>
              <a:cxnSpLocks/>
              <a:stCxn id="16" idx="3"/>
              <a:endCxn id="12" idx="4"/>
            </p:cNvCxnSpPr>
            <p:nvPr/>
          </p:nvCxnSpPr>
          <p:spPr>
            <a:xfrm flipV="1">
              <a:off x="5761325" y="3722512"/>
              <a:ext cx="3546207" cy="2759701"/>
            </a:xfrm>
            <a:prstGeom prst="bentConnector2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Verbinder: gewinkelt 73">
              <a:extLst>
                <a:ext uri="{FF2B5EF4-FFF2-40B4-BE49-F238E27FC236}">
                  <a16:creationId xmlns:a16="http://schemas.microsoft.com/office/drawing/2014/main" id="{76B14689-8E06-4F82-8CB4-240410916A54}"/>
                </a:ext>
              </a:extLst>
            </p:cNvPr>
            <p:cNvCxnSpPr>
              <a:cxnSpLocks/>
              <a:stCxn id="7" idx="6"/>
              <a:endCxn id="15" idx="1"/>
            </p:cNvCxnSpPr>
            <p:nvPr/>
          </p:nvCxnSpPr>
          <p:spPr>
            <a:xfrm flipV="1">
              <a:off x="3824793" y="5765566"/>
              <a:ext cx="561975" cy="592035"/>
            </a:xfrm>
            <a:prstGeom prst="bentConnector3">
              <a:avLst>
                <a:gd name="adj1" fmla="val 10507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Verbinder: gewinkelt 76">
              <a:extLst>
                <a:ext uri="{FF2B5EF4-FFF2-40B4-BE49-F238E27FC236}">
                  <a16:creationId xmlns:a16="http://schemas.microsoft.com/office/drawing/2014/main" id="{62646981-1B96-44C3-81E5-BBFAB07F2FBA}"/>
                </a:ext>
              </a:extLst>
            </p:cNvPr>
            <p:cNvCxnSpPr>
              <a:cxnSpLocks/>
              <a:stCxn id="17" idx="0"/>
              <a:endCxn id="79" idx="6"/>
            </p:cNvCxnSpPr>
            <p:nvPr/>
          </p:nvCxnSpPr>
          <p:spPr>
            <a:xfrm rot="16200000" flipV="1">
              <a:off x="8177049" y="370011"/>
              <a:ext cx="2314967" cy="2913858"/>
            </a:xfrm>
            <a:prstGeom prst="bentConnector2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lussdiagramm: Verbinder 78">
              <a:extLst>
                <a:ext uri="{FF2B5EF4-FFF2-40B4-BE49-F238E27FC236}">
                  <a16:creationId xmlns:a16="http://schemas.microsoft.com/office/drawing/2014/main" id="{7106F9E6-F50D-4F49-ADDA-23D0E5AC3A0E}"/>
                </a:ext>
              </a:extLst>
            </p:cNvPr>
            <p:cNvSpPr/>
            <p:nvPr/>
          </p:nvSpPr>
          <p:spPr>
            <a:xfrm>
              <a:off x="7769603" y="615456"/>
              <a:ext cx="108000" cy="108000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0" name="Gerade Verbindung mit Pfeil 79">
              <a:extLst>
                <a:ext uri="{FF2B5EF4-FFF2-40B4-BE49-F238E27FC236}">
                  <a16:creationId xmlns:a16="http://schemas.microsoft.com/office/drawing/2014/main" id="{069ADFB3-3476-4D6A-9F47-DF21FEE5DA83}"/>
                </a:ext>
              </a:extLst>
            </p:cNvPr>
            <p:cNvCxnSpPr>
              <a:cxnSpLocks/>
              <a:stCxn id="11" idx="0"/>
              <a:endCxn id="79" idx="4"/>
            </p:cNvCxnSpPr>
            <p:nvPr/>
          </p:nvCxnSpPr>
          <p:spPr>
            <a:xfrm flipV="1">
              <a:off x="7823603" y="723456"/>
              <a:ext cx="0" cy="2260968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Verbinder: gewinkelt 84">
              <a:extLst>
                <a:ext uri="{FF2B5EF4-FFF2-40B4-BE49-F238E27FC236}">
                  <a16:creationId xmlns:a16="http://schemas.microsoft.com/office/drawing/2014/main" id="{A57D821D-4279-47F2-BEDF-96E4A721D147}"/>
                </a:ext>
              </a:extLst>
            </p:cNvPr>
            <p:cNvCxnSpPr>
              <a:cxnSpLocks/>
              <a:stCxn id="79" idx="2"/>
              <a:endCxn id="18" idx="1"/>
            </p:cNvCxnSpPr>
            <p:nvPr/>
          </p:nvCxnSpPr>
          <p:spPr>
            <a:xfrm rot="10800000" flipV="1">
              <a:off x="2651743" y="669456"/>
              <a:ext cx="5117860" cy="1380794"/>
            </a:xfrm>
            <a:prstGeom prst="bentConnector3">
              <a:avLst>
                <a:gd name="adj1" fmla="val 104467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Verbinder: gewinkelt 89">
              <a:extLst>
                <a:ext uri="{FF2B5EF4-FFF2-40B4-BE49-F238E27FC236}">
                  <a16:creationId xmlns:a16="http://schemas.microsoft.com/office/drawing/2014/main" id="{5871623B-2A2E-4C1B-9C74-387E9700D4F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rot="16200000" flipH="1">
              <a:off x="2083837" y="2183774"/>
              <a:ext cx="906052" cy="229762"/>
            </a:xfrm>
            <a:prstGeom prst="bentConnector2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Verbinder: gewinkelt 93">
              <a:extLst>
                <a:ext uri="{FF2B5EF4-FFF2-40B4-BE49-F238E27FC236}">
                  <a16:creationId xmlns:a16="http://schemas.microsoft.com/office/drawing/2014/main" id="{05B48D3F-B6E4-4266-BB86-1FE55D122ACF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 rot="16200000" flipH="1">
              <a:off x="1995876" y="2832764"/>
              <a:ext cx="1081974" cy="229760"/>
            </a:xfrm>
            <a:prstGeom prst="bentConnector2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72517CA6-BD4A-4C3A-9691-D69F5D753CBE}"/>
                </a:ext>
              </a:extLst>
            </p:cNvPr>
            <p:cNvSpPr txBox="1"/>
            <p:nvPr/>
          </p:nvSpPr>
          <p:spPr>
            <a:xfrm>
              <a:off x="8271320" y="3225636"/>
              <a:ext cx="408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accent1">
                      <a:lumMod val="50000"/>
                    </a:schemeClr>
                  </a:solidFill>
                </a:rPr>
                <a:t>Yes</a:t>
              </a:r>
              <a:endParaRPr lang="de-D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3A1F7405-FA39-405F-A3C7-1BC8090611EF}"/>
                </a:ext>
              </a:extLst>
            </p:cNvPr>
            <p:cNvSpPr txBox="1"/>
            <p:nvPr/>
          </p:nvSpPr>
          <p:spPr>
            <a:xfrm>
              <a:off x="11264866" y="3225636"/>
              <a:ext cx="408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accent1">
                      <a:lumMod val="50000"/>
                    </a:schemeClr>
                  </a:solidFill>
                </a:rPr>
                <a:t>Yes</a:t>
              </a:r>
              <a:endParaRPr lang="de-D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C88EA581-61A7-465B-AE63-656789591811}"/>
                </a:ext>
              </a:extLst>
            </p:cNvPr>
            <p:cNvSpPr txBox="1"/>
            <p:nvPr/>
          </p:nvSpPr>
          <p:spPr>
            <a:xfrm>
              <a:off x="10789511" y="2689532"/>
              <a:ext cx="408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accent1">
                      <a:lumMod val="50000"/>
                    </a:schemeClr>
                  </a:solidFill>
                </a:rPr>
                <a:t>No</a:t>
              </a:r>
              <a:endParaRPr lang="de-D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BFC21385-C700-4AED-B189-63ADF1DCEC2C}"/>
                </a:ext>
              </a:extLst>
            </p:cNvPr>
            <p:cNvSpPr txBox="1"/>
            <p:nvPr/>
          </p:nvSpPr>
          <p:spPr>
            <a:xfrm>
              <a:off x="7799803" y="2702343"/>
              <a:ext cx="408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accent1">
                      <a:lumMod val="50000"/>
                    </a:schemeClr>
                  </a:solidFill>
                </a:rPr>
                <a:t>No</a:t>
              </a:r>
              <a:endParaRPr lang="de-D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14" name="Verbinder: gewinkelt 113">
              <a:extLst>
                <a:ext uri="{FF2B5EF4-FFF2-40B4-BE49-F238E27FC236}">
                  <a16:creationId xmlns:a16="http://schemas.microsoft.com/office/drawing/2014/main" id="{14E53D68-1B09-475A-8106-4AF1E7DF27FE}"/>
                </a:ext>
              </a:extLst>
            </p:cNvPr>
            <p:cNvCxnSpPr>
              <a:cxnSpLocks/>
              <a:stCxn id="7" idx="6"/>
              <a:endCxn id="16" idx="1"/>
            </p:cNvCxnSpPr>
            <p:nvPr/>
          </p:nvCxnSpPr>
          <p:spPr>
            <a:xfrm>
              <a:off x="3824793" y="6357601"/>
              <a:ext cx="561975" cy="124612"/>
            </a:xfrm>
            <a:prstGeom prst="bentConnector3">
              <a:avLst>
                <a:gd name="adj1" fmla="val 8927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Verbinder: gewinkelt 128">
              <a:extLst>
                <a:ext uri="{FF2B5EF4-FFF2-40B4-BE49-F238E27FC236}">
                  <a16:creationId xmlns:a16="http://schemas.microsoft.com/office/drawing/2014/main" id="{0B32C8C2-6014-4329-8A91-17AD2C501149}"/>
                </a:ext>
              </a:extLst>
            </p:cNvPr>
            <p:cNvCxnSpPr>
              <a:cxnSpLocks/>
              <a:stCxn id="21" idx="6"/>
              <a:endCxn id="4" idx="0"/>
            </p:cNvCxnSpPr>
            <p:nvPr/>
          </p:nvCxnSpPr>
          <p:spPr>
            <a:xfrm>
              <a:off x="1084696" y="3574730"/>
              <a:ext cx="443143" cy="597691"/>
            </a:xfrm>
            <a:prstGeom prst="bentConnector2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Verbinder: gewinkelt 138">
              <a:extLst>
                <a:ext uri="{FF2B5EF4-FFF2-40B4-BE49-F238E27FC236}">
                  <a16:creationId xmlns:a16="http://schemas.microsoft.com/office/drawing/2014/main" id="{A4D84530-775D-4775-904C-36A9D4EC913B}"/>
                </a:ext>
              </a:extLst>
            </p:cNvPr>
            <p:cNvCxnSpPr>
              <a:cxnSpLocks/>
              <a:stCxn id="21" idx="6"/>
              <a:endCxn id="142" idx="2"/>
            </p:cNvCxnSpPr>
            <p:nvPr/>
          </p:nvCxnSpPr>
          <p:spPr>
            <a:xfrm flipV="1">
              <a:off x="1084696" y="2751680"/>
              <a:ext cx="1207948" cy="823050"/>
            </a:xfrm>
            <a:prstGeom prst="bentConnector3">
              <a:avLst>
                <a:gd name="adj1" fmla="val 36595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Flussdiagramm: Verbinder 141">
              <a:extLst>
                <a:ext uri="{FF2B5EF4-FFF2-40B4-BE49-F238E27FC236}">
                  <a16:creationId xmlns:a16="http://schemas.microsoft.com/office/drawing/2014/main" id="{7878B9E7-1053-4E26-82EA-D8C33061A4E4}"/>
                </a:ext>
              </a:extLst>
            </p:cNvPr>
            <p:cNvSpPr/>
            <p:nvPr/>
          </p:nvSpPr>
          <p:spPr>
            <a:xfrm>
              <a:off x="2292644" y="2697680"/>
              <a:ext cx="108000" cy="108000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7" name="Verbinder: gewinkelt 66">
              <a:extLst>
                <a:ext uri="{FF2B5EF4-FFF2-40B4-BE49-F238E27FC236}">
                  <a16:creationId xmlns:a16="http://schemas.microsoft.com/office/drawing/2014/main" id="{86AA90BF-B04D-420D-960E-A3189E7F50B8}"/>
                </a:ext>
              </a:extLst>
            </p:cNvPr>
            <p:cNvCxnSpPr>
              <a:cxnSpLocks/>
              <a:stCxn id="43" idx="6"/>
              <a:endCxn id="10" idx="2"/>
            </p:cNvCxnSpPr>
            <p:nvPr/>
          </p:nvCxnSpPr>
          <p:spPr>
            <a:xfrm>
              <a:off x="5233079" y="2758055"/>
              <a:ext cx="419316" cy="728830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Verbinder: gewinkelt 69">
              <a:extLst>
                <a:ext uri="{FF2B5EF4-FFF2-40B4-BE49-F238E27FC236}">
                  <a16:creationId xmlns:a16="http://schemas.microsoft.com/office/drawing/2014/main" id="{DB8DD97A-FD07-4735-823F-46CE2F82B17C}"/>
                </a:ext>
              </a:extLst>
            </p:cNvPr>
            <p:cNvCxnSpPr>
              <a:cxnSpLocks/>
              <a:stCxn id="18" idx="3"/>
              <a:endCxn id="43" idx="0"/>
            </p:cNvCxnSpPr>
            <p:nvPr/>
          </p:nvCxnSpPr>
          <p:spPr>
            <a:xfrm>
              <a:off x="4026300" y="2050250"/>
              <a:ext cx="1152779" cy="653805"/>
            </a:xfrm>
            <a:prstGeom prst="bentConnector2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Verbinder: gewinkelt 80">
              <a:extLst>
                <a:ext uri="{FF2B5EF4-FFF2-40B4-BE49-F238E27FC236}">
                  <a16:creationId xmlns:a16="http://schemas.microsoft.com/office/drawing/2014/main" id="{9B46C82B-2D49-4770-A159-BA976CC2A7CB}"/>
                </a:ext>
              </a:extLst>
            </p:cNvPr>
            <p:cNvCxnSpPr>
              <a:cxnSpLocks/>
              <a:stCxn id="20" idx="3"/>
              <a:endCxn id="43" idx="4"/>
            </p:cNvCxnSpPr>
            <p:nvPr/>
          </p:nvCxnSpPr>
          <p:spPr>
            <a:xfrm flipV="1">
              <a:off x="4026300" y="2812055"/>
              <a:ext cx="1152779" cy="676576"/>
            </a:xfrm>
            <a:prstGeom prst="bentConnector2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mit Pfeil 86">
              <a:extLst>
                <a:ext uri="{FF2B5EF4-FFF2-40B4-BE49-F238E27FC236}">
                  <a16:creationId xmlns:a16="http://schemas.microsoft.com/office/drawing/2014/main" id="{CFB83B33-830C-408D-802C-6F6167EC1279}"/>
                </a:ext>
              </a:extLst>
            </p:cNvPr>
            <p:cNvCxnSpPr>
              <a:cxnSpLocks/>
              <a:stCxn id="19" idx="3"/>
              <a:endCxn id="43" idx="2"/>
            </p:cNvCxnSpPr>
            <p:nvPr/>
          </p:nvCxnSpPr>
          <p:spPr>
            <a:xfrm>
              <a:off x="4026301" y="2751681"/>
              <a:ext cx="1098778" cy="6374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03C412D-1B08-484B-9678-86630B5139AE}"/>
                </a:ext>
              </a:extLst>
            </p:cNvPr>
            <p:cNvSpPr/>
            <p:nvPr/>
          </p:nvSpPr>
          <p:spPr>
            <a:xfrm>
              <a:off x="11589265" y="3254211"/>
              <a:ext cx="471600" cy="471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B3968965-440F-44CC-AFCF-F26F6BBA7656}"/>
                </a:ext>
              </a:extLst>
            </p:cNvPr>
            <p:cNvSpPr/>
            <p:nvPr/>
          </p:nvSpPr>
          <p:spPr>
            <a:xfrm>
              <a:off x="153281" y="4172421"/>
              <a:ext cx="471600" cy="471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accent1">
                      <a:lumMod val="50000"/>
                    </a:schemeClr>
                  </a:solidFill>
                </a:rPr>
                <a:t>a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D73DC09F-A14B-49AD-B46E-A1B2103CD555}"/>
                </a:ext>
              </a:extLst>
            </p:cNvPr>
            <p:cNvSpPr/>
            <p:nvPr/>
          </p:nvSpPr>
          <p:spPr>
            <a:xfrm>
              <a:off x="154820" y="5473646"/>
              <a:ext cx="471600" cy="471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accent1">
                      <a:lumMod val="50000"/>
                    </a:schemeClr>
                  </a:solidFill>
                </a:rPr>
                <a:t>a</a:t>
              </a: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0C990636-B05D-4D6A-8F86-1E61313944F7}"/>
                </a:ext>
              </a:extLst>
            </p:cNvPr>
            <p:cNvCxnSpPr>
              <a:cxnSpLocks/>
              <a:stCxn id="52" idx="3"/>
              <a:endCxn id="4" idx="2"/>
            </p:cNvCxnSpPr>
            <p:nvPr/>
          </p:nvCxnSpPr>
          <p:spPr>
            <a:xfrm flipV="1">
              <a:off x="624881" y="4407738"/>
              <a:ext cx="215679" cy="311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1B78210B-4A78-461B-BF27-B8AD6D3E08FB}"/>
                </a:ext>
              </a:extLst>
            </p:cNvPr>
            <p:cNvCxnSpPr>
              <a:cxnSpLocks/>
              <a:stCxn id="53" idx="3"/>
              <a:endCxn id="6" idx="2"/>
            </p:cNvCxnSpPr>
            <p:nvPr/>
          </p:nvCxnSpPr>
          <p:spPr>
            <a:xfrm flipV="1">
              <a:off x="626420" y="5708963"/>
              <a:ext cx="214140" cy="311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1CD99133-F340-4C77-80F4-8813189C04F1}"/>
                </a:ext>
              </a:extLst>
            </p:cNvPr>
            <p:cNvSpPr/>
            <p:nvPr/>
          </p:nvSpPr>
          <p:spPr>
            <a:xfrm>
              <a:off x="2651742" y="1054543"/>
              <a:ext cx="1374557" cy="471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1">
                      <a:lumMod val="50000"/>
                    </a:schemeClr>
                  </a:solidFill>
                </a:rPr>
                <a:t>Come up with a pretrained CNN</a:t>
              </a: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5A4DEFED-B17C-4BBF-92C1-C71EA5E87316}"/>
                </a:ext>
              </a:extLst>
            </p:cNvPr>
            <p:cNvSpPr/>
            <p:nvPr/>
          </p:nvSpPr>
          <p:spPr>
            <a:xfrm>
              <a:off x="4253597" y="1040770"/>
              <a:ext cx="1374558" cy="47063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Extract individual sections</a:t>
              </a:r>
            </a:p>
          </p:txBody>
        </p: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D78D1896-B1DA-4180-8178-29447D660E39}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 flipV="1">
              <a:off x="4026299" y="1284851"/>
              <a:ext cx="227298" cy="5320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Verbinder: gewinkelt 64">
              <a:extLst>
                <a:ext uri="{FF2B5EF4-FFF2-40B4-BE49-F238E27FC236}">
                  <a16:creationId xmlns:a16="http://schemas.microsoft.com/office/drawing/2014/main" id="{9518BA00-E30D-4767-B384-7010ED14710D}"/>
                </a:ext>
              </a:extLst>
            </p:cNvPr>
            <p:cNvCxnSpPr>
              <a:cxnSpLocks/>
              <a:stCxn id="63" idx="4"/>
              <a:endCxn id="43" idx="0"/>
            </p:cNvCxnSpPr>
            <p:nvPr/>
          </p:nvCxnSpPr>
          <p:spPr>
            <a:xfrm rot="16200000" flipH="1">
              <a:off x="4463652" y="1988627"/>
              <a:ext cx="1192651" cy="238203"/>
            </a:xfrm>
            <a:prstGeom prst="bentConnector3">
              <a:avLst>
                <a:gd name="adj1" fmla="val 45208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CB4CE2A0-E4D0-49D4-A0F7-CCFE6E686582}"/>
                </a:ext>
              </a:extLst>
            </p:cNvPr>
            <p:cNvCxnSpPr>
              <a:cxnSpLocks/>
              <a:endCxn id="62" idx="1"/>
            </p:cNvCxnSpPr>
            <p:nvPr/>
          </p:nvCxnSpPr>
          <p:spPr>
            <a:xfrm>
              <a:off x="2421982" y="1290171"/>
              <a:ext cx="229760" cy="0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801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feld 99">
            <a:extLst>
              <a:ext uri="{FF2B5EF4-FFF2-40B4-BE49-F238E27FC236}">
                <a16:creationId xmlns:a16="http://schemas.microsoft.com/office/drawing/2014/main" id="{C88EA581-61A7-465B-AE63-656789591811}"/>
              </a:ext>
            </a:extLst>
          </p:cNvPr>
          <p:cNvSpPr txBox="1"/>
          <p:nvPr/>
        </p:nvSpPr>
        <p:spPr>
          <a:xfrm>
            <a:off x="6188936" y="3427618"/>
            <a:ext cx="4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accent1">
                    <a:lumMod val="50000"/>
                  </a:schemeClr>
                </a:solidFill>
              </a:rPr>
              <a:t>No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8E539A2-1A49-4A71-AF5B-2E783FA5F0C5}"/>
              </a:ext>
            </a:extLst>
          </p:cNvPr>
          <p:cNvSpPr txBox="1"/>
          <p:nvPr/>
        </p:nvSpPr>
        <p:spPr>
          <a:xfrm>
            <a:off x="0" y="-22594"/>
            <a:ext cx="505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4) CNN for TPU requirements with Transfer Learning</a:t>
            </a:r>
            <a:endParaRPr lang="de-DE" dirty="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6920F36-9D84-4B7D-AADC-793CFD7A58FC}"/>
              </a:ext>
            </a:extLst>
          </p:cNvPr>
          <p:cNvGrpSpPr/>
          <p:nvPr/>
        </p:nvGrpSpPr>
        <p:grpSpPr>
          <a:xfrm>
            <a:off x="178315" y="1158711"/>
            <a:ext cx="7308346" cy="3568720"/>
            <a:chOff x="178315" y="1158711"/>
            <a:chExt cx="7308346" cy="3568720"/>
          </a:xfrm>
        </p:grpSpPr>
        <p:sp>
          <p:nvSpPr>
            <p:cNvPr id="11" name="Raute 10">
              <a:extLst>
                <a:ext uri="{FF2B5EF4-FFF2-40B4-BE49-F238E27FC236}">
                  <a16:creationId xmlns:a16="http://schemas.microsoft.com/office/drawing/2014/main" id="{737EDEC2-14EF-4AC8-BEB4-50A85EBB8698}"/>
                </a:ext>
              </a:extLst>
            </p:cNvPr>
            <p:cNvSpPr/>
            <p:nvPr/>
          </p:nvSpPr>
          <p:spPr>
            <a:xfrm>
              <a:off x="2720828" y="3722510"/>
              <a:ext cx="1004400" cy="1004921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Accuracy sufficient? </a:t>
              </a: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4590F89-11F2-4791-8216-57F86EA5BCCE}"/>
                </a:ext>
              </a:extLst>
            </p:cNvPr>
            <p:cNvSpPr/>
            <p:nvPr/>
          </p:nvSpPr>
          <p:spPr>
            <a:xfrm>
              <a:off x="4019678" y="3989344"/>
              <a:ext cx="1374558" cy="4712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accent1">
                      <a:lumMod val="50000"/>
                    </a:schemeClr>
                  </a:solidFill>
                </a:rPr>
                <a:t>Further tests</a:t>
              </a:r>
            </a:p>
          </p:txBody>
        </p:sp>
        <p:sp>
          <p:nvSpPr>
            <p:cNvPr id="17" name="Raute 16">
              <a:extLst>
                <a:ext uri="{FF2B5EF4-FFF2-40B4-BE49-F238E27FC236}">
                  <a16:creationId xmlns:a16="http://schemas.microsoft.com/office/drawing/2014/main" id="{AAD2B592-3505-4532-86F6-A22AE4463B8B}"/>
                </a:ext>
              </a:extLst>
            </p:cNvPr>
            <p:cNvSpPr/>
            <p:nvPr/>
          </p:nvSpPr>
          <p:spPr>
            <a:xfrm>
              <a:off x="5688686" y="3722509"/>
              <a:ext cx="1004400" cy="1004921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Accuracy sufficient? </a:t>
              </a:r>
            </a:p>
          </p:txBody>
        </p:sp>
        <p:sp>
          <p:nvSpPr>
            <p:cNvPr id="22" name="Flussdiagramm: Verbinder 21">
              <a:extLst>
                <a:ext uri="{FF2B5EF4-FFF2-40B4-BE49-F238E27FC236}">
                  <a16:creationId xmlns:a16="http://schemas.microsoft.com/office/drawing/2014/main" id="{F3E1E004-A19D-4557-A3A8-904FE4B45AAD}"/>
                </a:ext>
              </a:extLst>
            </p:cNvPr>
            <p:cNvSpPr/>
            <p:nvPr/>
          </p:nvSpPr>
          <p:spPr>
            <a:xfrm>
              <a:off x="6998389" y="3989964"/>
              <a:ext cx="488272" cy="470634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lussdiagramm: Verbinder 22">
              <a:extLst>
                <a:ext uri="{FF2B5EF4-FFF2-40B4-BE49-F238E27FC236}">
                  <a16:creationId xmlns:a16="http://schemas.microsoft.com/office/drawing/2014/main" id="{98085055-22D3-47AA-8768-DCC994EBA58B}"/>
                </a:ext>
              </a:extLst>
            </p:cNvPr>
            <p:cNvSpPr/>
            <p:nvPr/>
          </p:nvSpPr>
          <p:spPr>
            <a:xfrm>
              <a:off x="7069900" y="4059399"/>
              <a:ext cx="345250" cy="329325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9620069-B34A-4EBF-9B1F-37CE5BC6ECD9}"/>
                </a:ext>
              </a:extLst>
            </p:cNvPr>
            <p:cNvCxnSpPr>
              <a:cxnSpLocks/>
              <a:stCxn id="56" idx="6"/>
              <a:endCxn id="11" idx="1"/>
            </p:cNvCxnSpPr>
            <p:nvPr/>
          </p:nvCxnSpPr>
          <p:spPr>
            <a:xfrm>
              <a:off x="2289086" y="4224971"/>
              <a:ext cx="431742" cy="0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FD08AF54-E3F4-4DA2-99E7-FFFE5C9266CF}"/>
                </a:ext>
              </a:extLst>
            </p:cNvPr>
            <p:cNvCxnSpPr>
              <a:cxnSpLocks/>
              <a:stCxn id="11" idx="3"/>
              <a:endCxn id="12" idx="2"/>
            </p:cNvCxnSpPr>
            <p:nvPr/>
          </p:nvCxnSpPr>
          <p:spPr>
            <a:xfrm>
              <a:off x="3725228" y="4224971"/>
              <a:ext cx="294450" cy="0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4B57D728-0D86-4CF1-9557-79D804BE9FBF}"/>
                </a:ext>
              </a:extLst>
            </p:cNvPr>
            <p:cNvCxnSpPr>
              <a:cxnSpLocks/>
              <a:stCxn id="12" idx="6"/>
              <a:endCxn id="17" idx="1"/>
            </p:cNvCxnSpPr>
            <p:nvPr/>
          </p:nvCxnSpPr>
          <p:spPr>
            <a:xfrm flipV="1">
              <a:off x="5394236" y="4224970"/>
              <a:ext cx="294450" cy="1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E5597EEA-D619-438A-816B-2C98FF43C935}"/>
                </a:ext>
              </a:extLst>
            </p:cNvPr>
            <p:cNvCxnSpPr>
              <a:cxnSpLocks/>
              <a:stCxn id="17" idx="3"/>
              <a:endCxn id="22" idx="2"/>
            </p:cNvCxnSpPr>
            <p:nvPr/>
          </p:nvCxnSpPr>
          <p:spPr>
            <a:xfrm>
              <a:off x="6693086" y="4224970"/>
              <a:ext cx="305303" cy="311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72517CA6-BD4A-4C3A-9691-D69F5D753CBE}"/>
                </a:ext>
              </a:extLst>
            </p:cNvPr>
            <p:cNvSpPr txBox="1"/>
            <p:nvPr/>
          </p:nvSpPr>
          <p:spPr>
            <a:xfrm>
              <a:off x="3670745" y="3963722"/>
              <a:ext cx="408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accent1">
                      <a:lumMod val="50000"/>
                    </a:schemeClr>
                  </a:solidFill>
                </a:rPr>
                <a:t>Yes</a:t>
              </a:r>
              <a:endParaRPr lang="de-D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3A1F7405-FA39-405F-A3C7-1BC8090611EF}"/>
                </a:ext>
              </a:extLst>
            </p:cNvPr>
            <p:cNvSpPr txBox="1"/>
            <p:nvPr/>
          </p:nvSpPr>
          <p:spPr>
            <a:xfrm>
              <a:off x="6664291" y="3963722"/>
              <a:ext cx="408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accent1">
                      <a:lumMod val="50000"/>
                    </a:schemeClr>
                  </a:solidFill>
                </a:rPr>
                <a:t>Yes</a:t>
              </a:r>
              <a:endParaRPr lang="de-D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BFC21385-C700-4AED-B189-63ADF1DCEC2C}"/>
                </a:ext>
              </a:extLst>
            </p:cNvPr>
            <p:cNvSpPr txBox="1"/>
            <p:nvPr/>
          </p:nvSpPr>
          <p:spPr>
            <a:xfrm>
              <a:off x="3199228" y="3440429"/>
              <a:ext cx="408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accent1">
                      <a:lumMod val="50000"/>
                    </a:schemeClr>
                  </a:solidFill>
                </a:rPr>
                <a:t>No</a:t>
              </a:r>
              <a:endParaRPr lang="de-D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C8FC228E-7FD4-4B5E-8D60-D3432ED2C608}"/>
                </a:ext>
              </a:extLst>
            </p:cNvPr>
            <p:cNvSpPr/>
            <p:nvPr/>
          </p:nvSpPr>
          <p:spPr>
            <a:xfrm>
              <a:off x="178315" y="1158711"/>
              <a:ext cx="471600" cy="471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09CC23B9-36F4-4401-A208-1F99640CD09B}"/>
                </a:ext>
              </a:extLst>
            </p:cNvPr>
            <p:cNvSpPr/>
            <p:nvPr/>
          </p:nvSpPr>
          <p:spPr>
            <a:xfrm>
              <a:off x="914528" y="1158711"/>
              <a:ext cx="1374558" cy="4712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accent1">
                      <a:lumMod val="50000"/>
                    </a:schemeClr>
                  </a:solidFill>
                </a:rPr>
                <a:t>Export</a:t>
              </a:r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81AFF75D-F1F8-45BC-AC0C-494B24B44BDA}"/>
                </a:ext>
              </a:extLst>
            </p:cNvPr>
            <p:cNvSpPr/>
            <p:nvPr/>
          </p:nvSpPr>
          <p:spPr>
            <a:xfrm>
              <a:off x="914528" y="1864245"/>
              <a:ext cx="1374558" cy="4712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accent1">
                      <a:lumMod val="50000"/>
                    </a:schemeClr>
                  </a:solidFill>
                </a:rPr>
                <a:t>Convert</a:t>
              </a:r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098A89D4-485B-47E9-9CB8-4229CF0EA00C}"/>
                </a:ext>
              </a:extLst>
            </p:cNvPr>
            <p:cNvSpPr/>
            <p:nvPr/>
          </p:nvSpPr>
          <p:spPr>
            <a:xfrm>
              <a:off x="914528" y="2573354"/>
              <a:ext cx="1374558" cy="4712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accent1">
                      <a:lumMod val="50000"/>
                    </a:schemeClr>
                  </a:solidFill>
                </a:rPr>
                <a:t>Compile</a:t>
              </a:r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AC86C8BE-01F4-4766-ABCE-777F05267B74}"/>
                </a:ext>
              </a:extLst>
            </p:cNvPr>
            <p:cNvSpPr/>
            <p:nvPr/>
          </p:nvSpPr>
          <p:spPr>
            <a:xfrm>
              <a:off x="914528" y="3282463"/>
              <a:ext cx="1374558" cy="4712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accent1">
                      <a:lumMod val="50000"/>
                    </a:schemeClr>
                  </a:solidFill>
                </a:rPr>
                <a:t>Implement into existing net</a:t>
              </a: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04383254-627D-41C6-A3A6-A0A2F1DDDDC6}"/>
                </a:ext>
              </a:extLst>
            </p:cNvPr>
            <p:cNvSpPr/>
            <p:nvPr/>
          </p:nvSpPr>
          <p:spPr>
            <a:xfrm>
              <a:off x="914528" y="3989344"/>
              <a:ext cx="1374558" cy="4712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accent1">
                      <a:lumMod val="50000"/>
                    </a:schemeClr>
                  </a:solidFill>
                </a:rPr>
                <a:t>Test the CNN with the TPU</a:t>
              </a:r>
            </a:p>
          </p:txBody>
        </p: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50E004E9-9703-4D4E-9259-E2DE8E9305B1}"/>
                </a:ext>
              </a:extLst>
            </p:cNvPr>
            <p:cNvCxnSpPr>
              <a:cxnSpLocks/>
              <a:stCxn id="50" idx="3"/>
              <a:endCxn id="51" idx="2"/>
            </p:cNvCxnSpPr>
            <p:nvPr/>
          </p:nvCxnSpPr>
          <p:spPr>
            <a:xfrm flipV="1">
              <a:off x="649915" y="1394338"/>
              <a:ext cx="264613" cy="1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390A1ABE-69C4-479E-9442-290C70155B92}"/>
                </a:ext>
              </a:extLst>
            </p:cNvPr>
            <p:cNvCxnSpPr>
              <a:cxnSpLocks/>
              <a:stCxn id="51" idx="4"/>
              <a:endCxn id="52" idx="0"/>
            </p:cNvCxnSpPr>
            <p:nvPr/>
          </p:nvCxnSpPr>
          <p:spPr>
            <a:xfrm>
              <a:off x="1601807" y="1629965"/>
              <a:ext cx="0" cy="234280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38375CAD-F513-4A71-BF53-F271B66706DB}"/>
                </a:ext>
              </a:extLst>
            </p:cNvPr>
            <p:cNvCxnSpPr>
              <a:cxnSpLocks/>
              <a:stCxn id="52" idx="4"/>
              <a:endCxn id="53" idx="0"/>
            </p:cNvCxnSpPr>
            <p:nvPr/>
          </p:nvCxnSpPr>
          <p:spPr>
            <a:xfrm>
              <a:off x="1601807" y="2335499"/>
              <a:ext cx="0" cy="237855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8BAC1614-0CCA-4E5E-A3F2-5FA4A1126A81}"/>
                </a:ext>
              </a:extLst>
            </p:cNvPr>
            <p:cNvCxnSpPr>
              <a:cxnSpLocks/>
              <a:stCxn id="53" idx="4"/>
              <a:endCxn id="54" idx="0"/>
            </p:cNvCxnSpPr>
            <p:nvPr/>
          </p:nvCxnSpPr>
          <p:spPr>
            <a:xfrm>
              <a:off x="1601807" y="3044608"/>
              <a:ext cx="0" cy="237855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7D6C2F7D-CFD8-4E0B-BE89-E7CC1D7ACD4E}"/>
                </a:ext>
              </a:extLst>
            </p:cNvPr>
            <p:cNvCxnSpPr>
              <a:cxnSpLocks/>
              <a:stCxn id="54" idx="4"/>
              <a:endCxn id="56" idx="0"/>
            </p:cNvCxnSpPr>
            <p:nvPr/>
          </p:nvCxnSpPr>
          <p:spPr>
            <a:xfrm>
              <a:off x="1601807" y="3753717"/>
              <a:ext cx="0" cy="235627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3C632143-770E-4CB7-87EB-CA694A0962D5}"/>
                </a:ext>
              </a:extLst>
            </p:cNvPr>
            <p:cNvSpPr/>
            <p:nvPr/>
          </p:nvSpPr>
          <p:spPr>
            <a:xfrm>
              <a:off x="5953136" y="2692280"/>
              <a:ext cx="471600" cy="471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accent1">
                      <a:lumMod val="50000"/>
                    </a:schemeClr>
                  </a:solidFill>
                </a:rPr>
                <a:t>a</a:t>
              </a:r>
            </a:p>
          </p:txBody>
        </p:sp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1B5EC20F-7EC6-4A86-B773-27618A02F115}"/>
                </a:ext>
              </a:extLst>
            </p:cNvPr>
            <p:cNvCxnSpPr>
              <a:cxnSpLocks/>
              <a:stCxn id="17" idx="0"/>
              <a:endCxn id="78" idx="2"/>
            </p:cNvCxnSpPr>
            <p:nvPr/>
          </p:nvCxnSpPr>
          <p:spPr>
            <a:xfrm flipH="1" flipV="1">
              <a:off x="6188936" y="3163535"/>
              <a:ext cx="1950" cy="558974"/>
            </a:xfrm>
            <a:prstGeom prst="straightConnector1">
              <a:avLst/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Verbinder: gewinkelt 82">
              <a:extLst>
                <a:ext uri="{FF2B5EF4-FFF2-40B4-BE49-F238E27FC236}">
                  <a16:creationId xmlns:a16="http://schemas.microsoft.com/office/drawing/2014/main" id="{D4CC870C-AF24-4537-A916-267459BF4143}"/>
                </a:ext>
              </a:extLst>
            </p:cNvPr>
            <p:cNvCxnSpPr>
              <a:cxnSpLocks/>
              <a:stCxn id="11" idx="0"/>
              <a:endCxn id="50" idx="0"/>
            </p:cNvCxnSpPr>
            <p:nvPr/>
          </p:nvCxnSpPr>
          <p:spPr>
            <a:xfrm rot="16200000" flipV="1">
              <a:off x="536673" y="1036154"/>
              <a:ext cx="2563799" cy="2808913"/>
            </a:xfrm>
            <a:prstGeom prst="bentConnector3">
              <a:avLst>
                <a:gd name="adj1" fmla="val 113746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513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77613C2-93EE-4CDB-BB1B-3A2D1BEA9167}"/>
              </a:ext>
            </a:extLst>
          </p:cNvPr>
          <p:cNvGrpSpPr/>
          <p:nvPr/>
        </p:nvGrpSpPr>
        <p:grpSpPr>
          <a:xfrm>
            <a:off x="348172" y="1210669"/>
            <a:ext cx="10961331" cy="4635420"/>
            <a:chOff x="135106" y="1210669"/>
            <a:chExt cx="10961331" cy="463542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D1ED9249-C072-4C8F-905C-85E248881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6758" y="1210669"/>
              <a:ext cx="5804978" cy="4436662"/>
            </a:xfrm>
            <a:prstGeom prst="rect">
              <a:avLst/>
            </a:prstGeom>
          </p:spPr>
        </p:pic>
        <p:sp>
          <p:nvSpPr>
            <p:cNvPr id="6" name="Pfeil: nach rechts 5">
              <a:extLst>
                <a:ext uri="{FF2B5EF4-FFF2-40B4-BE49-F238E27FC236}">
                  <a16:creationId xmlns:a16="http://schemas.microsoft.com/office/drawing/2014/main" id="{AD566271-7BC6-4FAF-B9E4-CF266445E4E0}"/>
                </a:ext>
              </a:extLst>
            </p:cNvPr>
            <p:cNvSpPr/>
            <p:nvPr/>
          </p:nvSpPr>
          <p:spPr>
            <a:xfrm>
              <a:off x="301840" y="3189303"/>
              <a:ext cx="710213" cy="479394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Input 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988A1A1E-72BF-46EE-9459-9655058FB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89219" y="3407756"/>
              <a:ext cx="2795821" cy="2205154"/>
            </a:xfrm>
            <a:prstGeom prst="rect">
              <a:avLst/>
            </a:prstGeom>
          </p:spPr>
        </p:pic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39BB09E-BB37-4B3E-AE4C-B31214247EFA}"/>
                </a:ext>
              </a:extLst>
            </p:cNvPr>
            <p:cNvSpPr/>
            <p:nvPr/>
          </p:nvSpPr>
          <p:spPr>
            <a:xfrm>
              <a:off x="5291459" y="3109404"/>
              <a:ext cx="665458" cy="63919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6F45C76E-5E91-40FB-AA9C-182A293925EB}"/>
                </a:ext>
              </a:extLst>
            </p:cNvPr>
            <p:cNvSpPr/>
            <p:nvPr/>
          </p:nvSpPr>
          <p:spPr>
            <a:xfrm>
              <a:off x="8089220" y="3154882"/>
              <a:ext cx="2795820" cy="269120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00752864-4B28-4E76-B079-B61DFAB0A744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5956917" y="3429000"/>
              <a:ext cx="2132303" cy="10714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46F9A536-6681-43C6-9A83-771DD682D59B}"/>
                </a:ext>
              </a:extLst>
            </p:cNvPr>
            <p:cNvSpPr txBox="1"/>
            <p:nvPr/>
          </p:nvSpPr>
          <p:spPr>
            <a:xfrm>
              <a:off x="135106" y="3668697"/>
              <a:ext cx="1189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bg2">
                      <a:lumMod val="50000"/>
                    </a:schemeClr>
                  </a:solidFill>
                </a:rPr>
                <a:t>(&amp; software)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37035180-F919-4FF9-9F6E-810491D6FAE5}"/>
                </a:ext>
              </a:extLst>
            </p:cNvPr>
            <p:cNvSpPr txBox="1"/>
            <p:nvPr/>
          </p:nvSpPr>
          <p:spPr>
            <a:xfrm>
              <a:off x="7982037" y="2508055"/>
              <a:ext cx="31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 single multiplier of the processor:</a:t>
              </a: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ABB50168-E132-4246-8E60-F81424085BD6}"/>
              </a:ext>
            </a:extLst>
          </p:cNvPr>
          <p:cNvSpPr txBox="1"/>
          <p:nvPr/>
        </p:nvSpPr>
        <p:spPr>
          <a:xfrm>
            <a:off x="0" y="-2259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921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BBF217A-2804-4133-95F4-E5B7E113D031}"/>
              </a:ext>
            </a:extLst>
          </p:cNvPr>
          <p:cNvGrpSpPr/>
          <p:nvPr/>
        </p:nvGrpSpPr>
        <p:grpSpPr>
          <a:xfrm>
            <a:off x="1376034" y="790575"/>
            <a:ext cx="9620485" cy="5276850"/>
            <a:chOff x="1376034" y="790575"/>
            <a:chExt cx="9620485" cy="5276850"/>
          </a:xfrm>
        </p:grpSpPr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BD289AC9-5547-451D-A595-4B5504903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3044" y="790575"/>
              <a:ext cx="8753475" cy="5276850"/>
            </a:xfrm>
            <a:prstGeom prst="rect">
              <a:avLst/>
            </a:prstGeom>
          </p:spPr>
        </p:pic>
        <p:sp>
          <p:nvSpPr>
            <p:cNvPr id="3" name="Pfeil: nach rechts 2">
              <a:extLst>
                <a:ext uri="{FF2B5EF4-FFF2-40B4-BE49-F238E27FC236}">
                  <a16:creationId xmlns:a16="http://schemas.microsoft.com/office/drawing/2014/main" id="{C9F5F414-B7DC-4DD4-8DE4-EDC1A5F5F1D1}"/>
                </a:ext>
              </a:extLst>
            </p:cNvPr>
            <p:cNvSpPr/>
            <p:nvPr/>
          </p:nvSpPr>
          <p:spPr>
            <a:xfrm>
              <a:off x="1376037" y="1014274"/>
              <a:ext cx="710213" cy="479394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Input 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Pfeil: nach rechts 3">
              <a:extLst>
                <a:ext uri="{FF2B5EF4-FFF2-40B4-BE49-F238E27FC236}">
                  <a16:creationId xmlns:a16="http://schemas.microsoft.com/office/drawing/2014/main" id="{07B508CD-978B-4EA9-A333-CBDDB308E37C}"/>
                </a:ext>
              </a:extLst>
            </p:cNvPr>
            <p:cNvSpPr/>
            <p:nvPr/>
          </p:nvSpPr>
          <p:spPr>
            <a:xfrm>
              <a:off x="1376037" y="1814743"/>
              <a:ext cx="710213" cy="479394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Input 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Pfeil: nach rechts 4">
              <a:extLst>
                <a:ext uri="{FF2B5EF4-FFF2-40B4-BE49-F238E27FC236}">
                  <a16:creationId xmlns:a16="http://schemas.microsoft.com/office/drawing/2014/main" id="{78DF9F67-F684-4D3B-8E04-9B75C880DC1B}"/>
                </a:ext>
              </a:extLst>
            </p:cNvPr>
            <p:cNvSpPr/>
            <p:nvPr/>
          </p:nvSpPr>
          <p:spPr>
            <a:xfrm>
              <a:off x="1376036" y="2615212"/>
              <a:ext cx="710213" cy="479394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Input 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Pfeil: nach rechts 5">
              <a:extLst>
                <a:ext uri="{FF2B5EF4-FFF2-40B4-BE49-F238E27FC236}">
                  <a16:creationId xmlns:a16="http://schemas.microsoft.com/office/drawing/2014/main" id="{C6FB6F3F-3CA7-4EEB-97DF-2D70DC80A09E}"/>
                </a:ext>
              </a:extLst>
            </p:cNvPr>
            <p:cNvSpPr/>
            <p:nvPr/>
          </p:nvSpPr>
          <p:spPr>
            <a:xfrm>
              <a:off x="1376035" y="3424559"/>
              <a:ext cx="710213" cy="479394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Input 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Pfeil: nach rechts 6">
              <a:extLst>
                <a:ext uri="{FF2B5EF4-FFF2-40B4-BE49-F238E27FC236}">
                  <a16:creationId xmlns:a16="http://schemas.microsoft.com/office/drawing/2014/main" id="{73BD4142-EDA9-4D22-8BC6-306E0CD2A6B1}"/>
                </a:ext>
              </a:extLst>
            </p:cNvPr>
            <p:cNvSpPr/>
            <p:nvPr/>
          </p:nvSpPr>
          <p:spPr>
            <a:xfrm>
              <a:off x="1376034" y="4225028"/>
              <a:ext cx="710213" cy="479394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Input 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E64A4CB6-AE58-411E-80FB-E96037782DA3}"/>
              </a:ext>
            </a:extLst>
          </p:cNvPr>
          <p:cNvSpPr txBox="1"/>
          <p:nvPr/>
        </p:nvSpPr>
        <p:spPr>
          <a:xfrm>
            <a:off x="0" y="-2259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TPU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295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1030</Words>
  <Application>Microsoft Office PowerPoint</Application>
  <PresentationFormat>Breitbild</PresentationFormat>
  <Paragraphs>398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</dc:creator>
  <cp:lastModifiedBy>Anna D</cp:lastModifiedBy>
  <cp:revision>90</cp:revision>
  <dcterms:created xsi:type="dcterms:W3CDTF">2020-06-03T18:11:01Z</dcterms:created>
  <dcterms:modified xsi:type="dcterms:W3CDTF">2020-07-08T20:09:23Z</dcterms:modified>
</cp:coreProperties>
</file>