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304" r:id="rId3"/>
    <p:sldId id="263" r:id="rId4"/>
    <p:sldId id="264" r:id="rId5"/>
    <p:sldId id="282" r:id="rId6"/>
    <p:sldId id="267" r:id="rId7"/>
    <p:sldId id="268" r:id="rId8"/>
    <p:sldId id="293" r:id="rId9"/>
    <p:sldId id="284" r:id="rId10"/>
    <p:sldId id="285" r:id="rId11"/>
    <p:sldId id="287" r:id="rId12"/>
    <p:sldId id="289" r:id="rId13"/>
    <p:sldId id="306" r:id="rId14"/>
    <p:sldId id="299" r:id="rId15"/>
    <p:sldId id="300" r:id="rId16"/>
    <p:sldId id="286" r:id="rId17"/>
    <p:sldId id="294" r:id="rId18"/>
    <p:sldId id="295" r:id="rId19"/>
    <p:sldId id="305" r:id="rId20"/>
    <p:sldId id="265" r:id="rId21"/>
    <p:sldId id="281" r:id="rId22"/>
    <p:sldId id="266" r:id="rId23"/>
    <p:sldId id="269" r:id="rId24"/>
    <p:sldId id="270" r:id="rId25"/>
    <p:sldId id="271" r:id="rId26"/>
    <p:sldId id="283" r:id="rId27"/>
    <p:sldId id="291" r:id="rId28"/>
    <p:sldId id="273" r:id="rId29"/>
    <p:sldId id="296" r:id="rId30"/>
    <p:sldId id="276" r:id="rId31"/>
    <p:sldId id="275" r:id="rId32"/>
    <p:sldId id="277" r:id="rId33"/>
    <p:sldId id="278" r:id="rId34"/>
    <p:sldId id="279" r:id="rId35"/>
    <p:sldId id="302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1">
          <p15:clr>
            <a:srgbClr val="A4A3A4"/>
          </p15:clr>
        </p15:guide>
        <p15:guide id="2" orient="horz" pos="1570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476">
          <p15:clr>
            <a:srgbClr val="A4A3A4"/>
          </p15:clr>
        </p15:guide>
        <p15:guide id="5" pos="53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D" initials="AD" lastIdx="1" clrIdx="0">
    <p:extLst>
      <p:ext uri="{19B8F6BF-5375-455C-9EA6-DF929625EA0E}">
        <p15:presenceInfo xmlns:p15="http://schemas.microsoft.com/office/powerpoint/2012/main" userId="S::Anna.D@bwedu.de::6b1cd6f6-447c-4ff0-b593-06610c497c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918" autoAdjust="0"/>
  </p:normalViewPr>
  <p:slideViewPr>
    <p:cSldViewPr showGuides="1">
      <p:cViewPr varScale="1">
        <p:scale>
          <a:sx n="86" d="100"/>
          <a:sy n="86" d="100"/>
        </p:scale>
        <p:origin x="1354" y="58"/>
      </p:cViewPr>
      <p:guideLst>
        <p:guide orient="horz" pos="951"/>
        <p:guide orient="horz" pos="1570"/>
        <p:guide orient="horz" pos="3793"/>
        <p:guide pos="47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Landmann" userId="982135f1fc96b212" providerId="LiveId" clId="{3549E836-3B30-44FB-B7DC-339449227EBA}"/>
    <pc:docChg chg="modSld">
      <pc:chgData name="Marius Landmann" userId="982135f1fc96b212" providerId="LiveId" clId="{3549E836-3B30-44FB-B7DC-339449227EBA}" dt="2020-07-08T23:19:04.880" v="149" actId="20577"/>
      <pc:docMkLst>
        <pc:docMk/>
      </pc:docMkLst>
      <pc:sldChg chg="modSp">
        <pc:chgData name="Marius Landmann" userId="982135f1fc96b212" providerId="LiveId" clId="{3549E836-3B30-44FB-B7DC-339449227EBA}" dt="2020-07-08T23:07:08.153" v="5" actId="20577"/>
        <pc:sldMkLst>
          <pc:docMk/>
          <pc:sldMk cId="1862609943" sldId="263"/>
        </pc:sldMkLst>
        <pc:spChg chg="mod">
          <ac:chgData name="Marius Landmann" userId="982135f1fc96b212" providerId="LiveId" clId="{3549E836-3B30-44FB-B7DC-339449227EBA}" dt="2020-07-08T23:07:08.153" v="5" actId="20577"/>
          <ac:spMkLst>
            <pc:docMk/>
            <pc:sldMk cId="1862609943" sldId="263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08:46.206" v="31" actId="20577"/>
        <pc:sldMkLst>
          <pc:docMk/>
          <pc:sldMk cId="4098518493" sldId="267"/>
        </pc:sldMkLst>
        <pc:spChg chg="mod">
          <ac:chgData name="Marius Landmann" userId="982135f1fc96b212" providerId="LiveId" clId="{3549E836-3B30-44FB-B7DC-339449227EBA}" dt="2020-07-08T23:08:46.206" v="31" actId="20577"/>
          <ac:spMkLst>
            <pc:docMk/>
            <pc:sldMk cId="4098518493" sldId="267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09:10.860" v="32" actId="20577"/>
        <pc:sldMkLst>
          <pc:docMk/>
          <pc:sldMk cId="3997027745" sldId="268"/>
        </pc:sldMkLst>
        <pc:spChg chg="mod">
          <ac:chgData name="Marius Landmann" userId="982135f1fc96b212" providerId="LiveId" clId="{3549E836-3B30-44FB-B7DC-339449227EBA}" dt="2020-07-08T23:09:10.860" v="32" actId="20577"/>
          <ac:spMkLst>
            <pc:docMk/>
            <pc:sldMk cId="3997027745" sldId="268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5:46.902" v="111" actId="20577"/>
        <pc:sldMkLst>
          <pc:docMk/>
          <pc:sldMk cId="1972945749" sldId="270"/>
        </pc:sldMkLst>
        <pc:spChg chg="mod">
          <ac:chgData name="Marius Landmann" userId="982135f1fc96b212" providerId="LiveId" clId="{3549E836-3B30-44FB-B7DC-339449227EBA}" dt="2020-07-08T23:15:46.902" v="111" actId="20577"/>
          <ac:spMkLst>
            <pc:docMk/>
            <pc:sldMk cId="1972945749" sldId="270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6:20.100" v="120" actId="20577"/>
        <pc:sldMkLst>
          <pc:docMk/>
          <pc:sldMk cId="3579485741" sldId="271"/>
        </pc:sldMkLst>
        <pc:spChg chg="mod">
          <ac:chgData name="Marius Landmann" userId="982135f1fc96b212" providerId="LiveId" clId="{3549E836-3B30-44FB-B7DC-339449227EBA}" dt="2020-07-08T23:16:20.100" v="120" actId="20577"/>
          <ac:spMkLst>
            <pc:docMk/>
            <pc:sldMk cId="3579485741" sldId="271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9:04.880" v="149" actId="20577"/>
        <pc:sldMkLst>
          <pc:docMk/>
          <pc:sldMk cId="3944126928" sldId="277"/>
        </pc:sldMkLst>
        <pc:spChg chg="mod">
          <ac:chgData name="Marius Landmann" userId="982135f1fc96b212" providerId="LiveId" clId="{3549E836-3B30-44FB-B7DC-339449227EBA}" dt="2020-07-08T23:19:04.880" v="149" actId="20577"/>
          <ac:spMkLst>
            <pc:docMk/>
            <pc:sldMk cId="3944126928" sldId="277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08:36.990" v="27" actId="20577"/>
        <pc:sldMkLst>
          <pc:docMk/>
          <pc:sldMk cId="2997154609" sldId="282"/>
        </pc:sldMkLst>
        <pc:spChg chg="mod">
          <ac:chgData name="Marius Landmann" userId="982135f1fc96b212" providerId="LiveId" clId="{3549E836-3B30-44FB-B7DC-339449227EBA}" dt="2020-07-08T23:08:36.990" v="27" actId="20577"/>
          <ac:spMkLst>
            <pc:docMk/>
            <pc:sldMk cId="2997154609" sldId="282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6:30.443" v="128" actId="20577"/>
        <pc:sldMkLst>
          <pc:docMk/>
          <pc:sldMk cId="3252557496" sldId="283"/>
        </pc:sldMkLst>
        <pc:spChg chg="mod">
          <ac:chgData name="Marius Landmann" userId="982135f1fc96b212" providerId="LiveId" clId="{3549E836-3B30-44FB-B7DC-339449227EBA}" dt="2020-07-08T23:16:30.443" v="128" actId="20577"/>
          <ac:spMkLst>
            <pc:docMk/>
            <pc:sldMk cId="3252557496" sldId="283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1:11.345" v="67" actId="20577"/>
        <pc:sldMkLst>
          <pc:docMk/>
          <pc:sldMk cId="2698300637" sldId="284"/>
        </pc:sldMkLst>
        <pc:spChg chg="mod">
          <ac:chgData name="Marius Landmann" userId="982135f1fc96b212" providerId="LiveId" clId="{3549E836-3B30-44FB-B7DC-339449227EBA}" dt="2020-07-08T23:11:11.345" v="67" actId="20577"/>
          <ac:spMkLst>
            <pc:docMk/>
            <pc:sldMk cId="2698300637" sldId="284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2:39.180" v="79" actId="20577"/>
        <pc:sldMkLst>
          <pc:docMk/>
          <pc:sldMk cId="407638902" sldId="286"/>
        </pc:sldMkLst>
        <pc:spChg chg="mod">
          <ac:chgData name="Marius Landmann" userId="982135f1fc96b212" providerId="LiveId" clId="{3549E836-3B30-44FB-B7DC-339449227EBA}" dt="2020-07-08T23:12:39.180" v="79" actId="20577"/>
          <ac:spMkLst>
            <pc:docMk/>
            <pc:sldMk cId="407638902" sldId="286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7:05.780" v="136" actId="20577"/>
        <pc:sldMkLst>
          <pc:docMk/>
          <pc:sldMk cId="1882754850" sldId="291"/>
        </pc:sldMkLst>
        <pc:spChg chg="mod">
          <ac:chgData name="Marius Landmann" userId="982135f1fc96b212" providerId="LiveId" clId="{3549E836-3B30-44FB-B7DC-339449227EBA}" dt="2020-07-08T23:17:05.780" v="136" actId="20577"/>
          <ac:spMkLst>
            <pc:docMk/>
            <pc:sldMk cId="1882754850" sldId="291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0:46.452" v="57" actId="20577"/>
        <pc:sldMkLst>
          <pc:docMk/>
          <pc:sldMk cId="55620368" sldId="293"/>
        </pc:sldMkLst>
        <pc:spChg chg="mod">
          <ac:chgData name="Marius Landmann" userId="982135f1fc96b212" providerId="LiveId" clId="{3549E836-3B30-44FB-B7DC-339449227EBA}" dt="2020-07-08T23:10:46.452" v="57" actId="20577"/>
          <ac:spMkLst>
            <pc:docMk/>
            <pc:sldMk cId="55620368" sldId="293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3:47.847" v="84" actId="20577"/>
        <pc:sldMkLst>
          <pc:docMk/>
          <pc:sldMk cId="3080638142" sldId="294"/>
        </pc:sldMkLst>
        <pc:spChg chg="mod">
          <ac:chgData name="Marius Landmann" userId="982135f1fc96b212" providerId="LiveId" clId="{3549E836-3B30-44FB-B7DC-339449227EBA}" dt="2020-07-08T23:13:47.847" v="84" actId="20577"/>
          <ac:spMkLst>
            <pc:docMk/>
            <pc:sldMk cId="3080638142" sldId="294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4:15.449" v="105" actId="20577"/>
        <pc:sldMkLst>
          <pc:docMk/>
          <pc:sldMk cId="571864020" sldId="295"/>
        </pc:sldMkLst>
        <pc:spChg chg="mod">
          <ac:chgData name="Marius Landmann" userId="982135f1fc96b212" providerId="LiveId" clId="{3549E836-3B30-44FB-B7DC-339449227EBA}" dt="2020-07-08T23:14:15.449" v="105" actId="20577"/>
          <ac:spMkLst>
            <pc:docMk/>
            <pc:sldMk cId="571864020" sldId="295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12:25.664" v="75" actId="20577"/>
        <pc:sldMkLst>
          <pc:docMk/>
          <pc:sldMk cId="3024454642" sldId="300"/>
        </pc:sldMkLst>
        <pc:spChg chg="mod">
          <ac:chgData name="Marius Landmann" userId="982135f1fc96b212" providerId="LiveId" clId="{3549E836-3B30-44FB-B7DC-339449227EBA}" dt="2020-07-08T23:12:25.664" v="75" actId="20577"/>
          <ac:spMkLst>
            <pc:docMk/>
            <pc:sldMk cId="3024454642" sldId="300"/>
            <ac:spMk id="3" creationId="{00000000-0000-0000-0000-000000000000}"/>
          </ac:spMkLst>
        </pc:spChg>
      </pc:sldChg>
      <pc:sldChg chg="modSp">
        <pc:chgData name="Marius Landmann" userId="982135f1fc96b212" providerId="LiveId" clId="{3549E836-3B30-44FB-B7DC-339449227EBA}" dt="2020-07-08T23:06:16.567" v="0" actId="20577"/>
        <pc:sldMkLst>
          <pc:docMk/>
          <pc:sldMk cId="3608337375" sldId="304"/>
        </pc:sldMkLst>
        <pc:spChg chg="mod">
          <ac:chgData name="Marius Landmann" userId="982135f1fc96b212" providerId="LiveId" clId="{3549E836-3B30-44FB-B7DC-339449227EBA}" dt="2020-07-08T23:06:16.567" v="0" actId="20577"/>
          <ac:spMkLst>
            <pc:docMk/>
            <pc:sldMk cId="3608337375" sldId="304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4E72D-377C-49DC-80EE-57C273741BE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2DB3-ECC1-404A-BCF5-6540C2BEC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719931" y="332656"/>
            <a:ext cx="7704138" cy="278448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" name="Grafik 6" descr="PPT_Logo_Un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6867541" y="5837812"/>
            <a:ext cx="2014890" cy="5391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Untertitel 2"/>
          <p:cNvSpPr txBox="1">
            <a:spLocks/>
          </p:cNvSpPr>
          <p:nvPr userDrawn="1"/>
        </p:nvSpPr>
        <p:spPr bwMode="gray">
          <a:xfrm>
            <a:off x="755650" y="6490800"/>
            <a:ext cx="7602564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r>
              <a:rPr lang="de-DE" sz="9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Vorname Nachname, Funktion, Bereich, Hochschule Reutlingen, </a:t>
            </a:r>
            <a:r>
              <a:rPr lang="de-DE" sz="900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Alteburgstraße</a:t>
            </a:r>
            <a:r>
              <a:rPr lang="de-DE" sz="9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150, 72762 Reutlingen, www.reutlingen-university.de,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r>
              <a:rPr lang="de-DE" sz="9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 +49 (0)7121 271-Durchwahl, F. +49 (0)7121 271-Durchwahl, vorname.nachname@reutlingen-university.de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55650" y="404776"/>
            <a:ext cx="7704138" cy="1008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56294" y="1442116"/>
            <a:ext cx="7704138" cy="4723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55650" y="404776"/>
            <a:ext cx="7704138" cy="1008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1441276"/>
            <a:ext cx="3744912" cy="35719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3"/>
          </p:nvPr>
        </p:nvSpPr>
        <p:spPr bwMode="gray">
          <a:xfrm>
            <a:off x="4714876" y="1441276"/>
            <a:ext cx="3744912" cy="35719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55650" y="404776"/>
            <a:ext cx="7704138" cy="1008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PT_Silhouette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 bwMode="gray">
          <a:xfrm>
            <a:off x="-259" y="6172219"/>
            <a:ext cx="9144259" cy="3594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755650" y="332656"/>
            <a:ext cx="7704138" cy="10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719801" y="1514124"/>
            <a:ext cx="7704138" cy="4723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9" name="Grafik 8" descr="PPT_Logo_TEC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 userDrawn="1"/>
        </p:nvSpPr>
        <p:spPr>
          <a:xfrm>
            <a:off x="8459788" y="6490800"/>
            <a:ext cx="401334" cy="2243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fld id="{5E2356BA-065A-437E-969F-4FB6661140FF}" type="slidenum">
              <a:rPr lang="de-DE" sz="90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>
                  <a:tab pos="180975" algn="l"/>
                  <a:tab pos="361950" algn="l"/>
                </a:tabLst>
                <a:defRPr/>
              </a:pPr>
              <a:t>‹Nr.›</a:t>
            </a:fld>
            <a:endParaRPr lang="de-DE" sz="90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itchFamily="34" charset="0"/>
        <a:buNone/>
        <a:tabLst>
          <a:tab pos="180975" algn="l"/>
          <a:tab pos="36195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sktop.github.com/" TargetMode="External"/><Relationship Id="rId3" Type="http://schemas.openxmlformats.org/officeDocument/2006/relationships/hyperlink" Target="https://www.realvnc.com/de/connect/download/viewer/" TargetMode="External"/><Relationship Id="rId7" Type="http://schemas.openxmlformats.org/officeDocument/2006/relationships/hyperlink" Target="https://git-scm.com/downloads" TargetMode="External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products/individual" TargetMode="External"/><Relationship Id="rId5" Type="http://schemas.openxmlformats.org/officeDocument/2006/relationships/hyperlink" Target="https://www.arduino.cc/en/main/software)" TargetMode="External"/><Relationship Id="rId4" Type="http://schemas.openxmlformats.org/officeDocument/2006/relationships/hyperlink" Target="https://www.putty.org/" TargetMode="External"/><Relationship Id="rId9" Type="http://schemas.openxmlformats.org/officeDocument/2006/relationships/hyperlink" Target="https://colab.research.google.com/notebooks/intro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1385880"/>
            <a:ext cx="7704138" cy="3195247"/>
          </a:xfrm>
        </p:spPr>
        <p:txBody>
          <a:bodyPr anchor="t">
            <a:normAutofit/>
          </a:bodyPr>
          <a:lstStyle/>
          <a:p>
            <a:r>
              <a:rPr lang="en-US" sz="3600" cap="all" dirty="0"/>
              <a:t>Convolutional</a:t>
            </a:r>
            <a:r>
              <a:rPr lang="de-DE" sz="3600" cap="all" dirty="0"/>
              <a:t> Neuronal </a:t>
            </a:r>
            <a:br>
              <a:rPr lang="de-DE" sz="3600" cap="all" dirty="0"/>
            </a:br>
            <a:r>
              <a:rPr lang="en-US" sz="3600" cap="all" dirty="0"/>
              <a:t>networks</a:t>
            </a:r>
            <a:r>
              <a:rPr lang="de-DE" sz="3600" cap="all" dirty="0"/>
              <a:t> 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Practice part</a:t>
            </a:r>
            <a:endParaRPr lang="de-DE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3.2.1 Installation of basic libraries</a:t>
            </a:r>
          </a:p>
          <a:p>
            <a:pPr lvl="1"/>
            <a:r>
              <a:rPr lang="en-GB" dirty="0"/>
              <a:t>Install the basic libraries as for example TensorFlow or NumPy</a:t>
            </a:r>
          </a:p>
          <a:p>
            <a:pPr marL="180975" lvl="1" indent="0">
              <a:buNone/>
            </a:pPr>
            <a:endParaRPr lang="en-GB" dirty="0"/>
          </a:p>
          <a:p>
            <a:pPr lvl="1"/>
            <a:r>
              <a:rPr lang="en-GB" u="sng" dirty="0"/>
              <a:t>Helpful additions</a:t>
            </a:r>
            <a:r>
              <a:rPr lang="en-GB" dirty="0"/>
              <a:t>:</a:t>
            </a:r>
            <a:r>
              <a:rPr lang="en-GB" sz="1200" dirty="0"/>
              <a:t> </a:t>
            </a:r>
          </a:p>
          <a:p>
            <a:pPr marL="361950" lvl="2" indent="0">
              <a:buNone/>
            </a:pPr>
            <a:r>
              <a:rPr lang="en-GB" dirty="0"/>
              <a:t>!pip install --upgrade deeplearning2020 </a:t>
            </a:r>
            <a:endParaRPr lang="en-GB" sz="1200" dirty="0"/>
          </a:p>
          <a:p>
            <a:pPr marL="361950" lvl="2" indent="0">
              <a:buNone/>
            </a:pPr>
            <a:r>
              <a:rPr lang="en-GB" dirty="0"/>
              <a:t>from deeplearning2020 import helpers</a:t>
            </a:r>
            <a:endParaRPr lang="en-GB" sz="1200" dirty="0"/>
          </a:p>
          <a:p>
            <a:pPr marL="361950" lvl="2" indent="0">
              <a:buNone/>
            </a:pPr>
            <a:r>
              <a:rPr lang="en-GB" dirty="0"/>
              <a:t>import gzip</a:t>
            </a:r>
            <a:endParaRPr lang="en-GB" sz="1200" dirty="0"/>
          </a:p>
          <a:p>
            <a:pPr marL="361950" lvl="2" indent="0">
              <a:buNone/>
            </a:pPr>
            <a:r>
              <a:rPr lang="en-GB" dirty="0"/>
              <a:t>!pip install h5py pyyaml</a:t>
            </a:r>
            <a:endParaRPr lang="en-GB" sz="1200" dirty="0"/>
          </a:p>
          <a:p>
            <a:pPr marL="361950" lvl="2" indent="0">
              <a:buNone/>
            </a:pPr>
            <a:r>
              <a:rPr lang="en-GB" dirty="0"/>
              <a:t>from_future_importabsolute_import, division, print_function</a:t>
            </a:r>
            <a:endParaRPr lang="en-GB" sz="1200" dirty="0"/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060ACC-273A-4FD8-9BC5-43C350495D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5157" y="1326740"/>
            <a:ext cx="5715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3.2.2 Fork and clone the repository </a:t>
            </a:r>
          </a:p>
          <a:p>
            <a:pPr marL="647700" lvl="1" indent="-285750"/>
            <a:r>
              <a:rPr lang="en-GB" dirty="0"/>
              <a:t>Clone it in order to access it </a:t>
            </a:r>
          </a:p>
          <a:p>
            <a:pPr marL="647700" lvl="1" indent="-285750"/>
            <a:r>
              <a:rPr lang="en-GB" dirty="0"/>
              <a:t>Clone your own repository to be able to work with it </a:t>
            </a:r>
          </a:p>
          <a:p>
            <a:pPr marL="647700" lvl="1" indent="-285750"/>
            <a:r>
              <a:rPr lang="en-GB" dirty="0"/>
              <a:t>Clone other repositories to work with their codes, data, and results</a:t>
            </a:r>
          </a:p>
          <a:p>
            <a:pPr marL="647700" lvl="1" indent="-285750"/>
            <a:r>
              <a:rPr lang="en-GB" dirty="0"/>
              <a:t>Example:</a:t>
            </a:r>
          </a:p>
          <a:p>
            <a:pPr lvl="2" indent="0">
              <a:buNone/>
            </a:pP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97B9CD-7946-46AE-AB2A-A2D6325AEE33}"/>
              </a:ext>
            </a:extLst>
          </p:cNvPr>
          <p:cNvSpPr txBox="1"/>
          <p:nvPr/>
        </p:nvSpPr>
        <p:spPr>
          <a:xfrm>
            <a:off x="1403648" y="2996952"/>
            <a:ext cx="5904656" cy="2059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 indent="-190500">
              <a:lnSpc>
                <a:spcPct val="107000"/>
              </a:lnSpc>
            </a:pPr>
            <a:r>
              <a:rPr lang="en-GB" sz="1200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Forked repository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2" indent="-190500">
              <a:lnSpc>
                <a:spcPct val="107000"/>
              </a:lnSpc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repo_url = 'https://github.com/MariusLandmann/SmartSystems_CNN_TrafficLightDetection'</a:t>
            </a:r>
          </a:p>
          <a:p>
            <a:pPr marL="0" lvl="2" indent="-190500">
              <a:lnSpc>
                <a:spcPct val="107000"/>
              </a:lnSpc>
            </a:pPr>
            <a:r>
              <a:rPr lang="en-GB" sz="1200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#Clone repository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2" indent="-190500">
              <a:lnSpc>
                <a:spcPct val="107000"/>
              </a:lnSpc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os</a:t>
            </a:r>
          </a:p>
          <a:p>
            <a:pPr marL="0" lvl="2" indent="-190500">
              <a:lnSpc>
                <a:spcPct val="107000"/>
              </a:lnSpc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%cd /content</a:t>
            </a:r>
          </a:p>
          <a:p>
            <a:pPr marL="0" lvl="2" indent="-190500">
              <a:lnSpc>
                <a:spcPct val="107000"/>
              </a:lnSpc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repo_dir_path = os.path.abspath(os.path.join('.', os.path.basename(repo_url)))</a:t>
            </a:r>
          </a:p>
          <a:p>
            <a:pPr marL="0" lvl="2" indent="-190500">
              <a:lnSpc>
                <a:spcPct val="107000"/>
              </a:lnSpc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!git clone {repo_url}</a:t>
            </a:r>
          </a:p>
          <a:p>
            <a:pPr marL="0" lvl="2" indent="-190500">
              <a:lnSpc>
                <a:spcPct val="107000"/>
              </a:lnSpc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%cd {repo_dir_path}</a:t>
            </a:r>
          </a:p>
          <a:p>
            <a:pPr marL="0" lvl="2" indent="-190500">
              <a:lnSpc>
                <a:spcPct val="107000"/>
              </a:lnSpc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print('Pull it so that we have the latest code/data')</a:t>
            </a:r>
          </a:p>
          <a:p>
            <a:pPr marL="0" lvl="2" indent="-190500">
              <a:lnSpc>
                <a:spcPct val="107000"/>
              </a:lnSpc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!git pull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389BEA-41EA-4045-BCC7-4C95C886D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04" y="1277521"/>
            <a:ext cx="1633870" cy="47552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AF1E8D-3203-4973-9E20-2E90CF90F9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25157" y="1326740"/>
            <a:ext cx="571500" cy="400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8935AF-5F4E-4F2F-A696-86D4B5B7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657" y="1346745"/>
            <a:ext cx="123706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2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3.2.3 Load the data set </a:t>
            </a:r>
          </a:p>
          <a:p>
            <a:pPr marL="647700" lvl="1" indent="-285750"/>
            <a:r>
              <a:rPr lang="en-GB" dirty="0"/>
              <a:t>Load the data set to the environment of your neural network</a:t>
            </a:r>
          </a:p>
          <a:p>
            <a:pPr marL="647700" lvl="1" indent="-285750"/>
            <a:r>
              <a:rPr lang="en-GB" dirty="0"/>
              <a:t>Do not forget to unzip compressed data</a:t>
            </a:r>
          </a:p>
          <a:p>
            <a:pPr marL="647700" lvl="1" indent="-285750"/>
            <a:r>
              <a:rPr lang="en-GB" dirty="0"/>
              <a:t>Example:</a:t>
            </a:r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F59E01-15F6-4D2D-88DF-4C863551F6CC}"/>
              </a:ext>
            </a:extLst>
          </p:cNvPr>
          <p:cNvSpPr txBox="1"/>
          <p:nvPr/>
        </p:nvSpPr>
        <p:spPr>
          <a:xfrm>
            <a:off x="4896469" y="2708920"/>
            <a:ext cx="3996011" cy="1727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gzip.open(images_path, '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rb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 as imgpath: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images = np.frombuffer(imgpath.read(), dtype=np.uint8,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offset=16).reshape(len(labels), 784)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return images, labels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#Loading the data with Python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X_train, y_train = load_mnist('dataset_FASHION', kind='train')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X_test, y_test = load_mnist('dataset_FASHION', kind='t10k')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X: images; y: labels</a:t>
            </a:r>
            <a:endParaRPr lang="en-GB" sz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740EB6-7D22-497F-8CF7-FAECB50621BD}"/>
              </a:ext>
            </a:extLst>
          </p:cNvPr>
          <p:cNvSpPr txBox="1"/>
          <p:nvPr/>
        </p:nvSpPr>
        <p:spPr>
          <a:xfrm>
            <a:off x="827584" y="2708920"/>
            <a:ext cx="3888432" cy="2455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#mnist_reader 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load_mnist(path, kind='train'):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"""Load MNIST data from `path`"""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labels_path = os.path.join(path,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'%s-labels-idx1-ubyte.gz'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% kind)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images_path = os.path.join(path,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'%s-images-idx3-ubyte.gz'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% kind)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with gzip.open(labels_path, '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rb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 as lbpath: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labels = np.frombuffer(lbpath.read(), dtype=np.uint8,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offset=8)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11AB05-C7B6-482C-9E2A-191D88E0ED92}"/>
              </a:ext>
            </a:extLst>
          </p:cNvPr>
          <p:cNvSpPr txBox="1"/>
          <p:nvPr/>
        </p:nvSpPr>
        <p:spPr>
          <a:xfrm>
            <a:off x="4427984" y="2712124"/>
            <a:ext cx="288032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  <a:endParaRPr lang="en-GB" sz="11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FA70FB-B20F-46E5-81D8-CCC7CF127A47}"/>
              </a:ext>
            </a:extLst>
          </p:cNvPr>
          <p:cNvSpPr txBox="1"/>
          <p:nvPr/>
        </p:nvSpPr>
        <p:spPr>
          <a:xfrm>
            <a:off x="8604448" y="2712124"/>
            <a:ext cx="288032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2</a:t>
            </a:r>
            <a:endParaRPr lang="en-GB" sz="11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F2622F-E1B8-48D1-9B9D-87C5D619E1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5157" y="1326740"/>
            <a:ext cx="571500" cy="4000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BBE6B63-DF76-4C2E-B136-236F76ABC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657" y="1346745"/>
            <a:ext cx="123706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6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5545AFD-CE99-4484-A4CB-B628896B95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40352" y="1323490"/>
            <a:ext cx="571500" cy="400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AF7535-0198-475E-B7A3-351D3DCC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2" y="1568242"/>
            <a:ext cx="1452411" cy="4455064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C46CF75-984A-46D3-9B0E-876C9B1CD1D5}"/>
              </a:ext>
            </a:extLst>
          </p:cNvPr>
          <p:cNvSpPr/>
          <p:nvPr/>
        </p:nvSpPr>
        <p:spPr>
          <a:xfrm>
            <a:off x="2203611" y="1600052"/>
            <a:ext cx="5032685" cy="63662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GB" sz="1400" dirty="0"/>
              <a:t>Follow the described steps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3894C95-F40B-4840-92F0-E24CFECCAA2A}"/>
              </a:ext>
            </a:extLst>
          </p:cNvPr>
          <p:cNvSpPr/>
          <p:nvPr/>
        </p:nvSpPr>
        <p:spPr>
          <a:xfrm>
            <a:off x="2193745" y="2538435"/>
            <a:ext cx="5032685" cy="63662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GB" sz="1400" dirty="0"/>
              <a:t>Reshape, shuffle, and normalize the pixel values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GB" sz="1400" dirty="0"/>
              <a:t>Convert the labels to a vector if necessary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AAE6FD9-5E49-419E-B2ED-FFEE415CDAF0}"/>
              </a:ext>
            </a:extLst>
          </p:cNvPr>
          <p:cNvSpPr/>
          <p:nvPr/>
        </p:nvSpPr>
        <p:spPr>
          <a:xfrm>
            <a:off x="2193746" y="3493368"/>
            <a:ext cx="5032685" cy="63662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GB" sz="1400" dirty="0"/>
              <a:t>Create a basic layer structure for your neural network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GB" sz="1400" dirty="0"/>
              <a:t>Test different optimizers and chose the best fitting one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283230-C451-4F94-A212-F8908F27258C}"/>
              </a:ext>
            </a:extLst>
          </p:cNvPr>
          <p:cNvSpPr/>
          <p:nvPr/>
        </p:nvSpPr>
        <p:spPr>
          <a:xfrm>
            <a:off x="2203611" y="4431751"/>
            <a:ext cx="5032685" cy="63662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GB" sz="1400" dirty="0"/>
              <a:t>Train your neural network in 12 epochs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5B3276B-CC37-475C-AA35-FB89AE0101B1}"/>
              </a:ext>
            </a:extLst>
          </p:cNvPr>
          <p:cNvSpPr/>
          <p:nvPr/>
        </p:nvSpPr>
        <p:spPr>
          <a:xfrm>
            <a:off x="2202624" y="5386684"/>
            <a:ext cx="5032685" cy="63662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GB" sz="1400" dirty="0"/>
              <a:t>Evaluate the network with your test data set </a:t>
            </a:r>
          </a:p>
        </p:txBody>
      </p:sp>
    </p:spTree>
    <p:extLst>
      <p:ext uri="{BB962C8B-B14F-4D97-AF65-F5344CB8AC3E}">
        <p14:creationId xmlns:p14="http://schemas.microsoft.com/office/powerpoint/2010/main" val="36099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GB" dirty="0"/>
              <a:t>3.4 Save the neural network</a:t>
            </a:r>
          </a:p>
          <a:p>
            <a:pPr lvl="1"/>
            <a:r>
              <a:rPr lang="en-GB" dirty="0"/>
              <a:t>Save it in your cloned repository</a:t>
            </a:r>
          </a:p>
          <a:p>
            <a:pPr lvl="1"/>
            <a:r>
              <a:rPr lang="en-GB" dirty="0"/>
              <a:t>Example saving:</a:t>
            </a: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sz="300" dirty="0"/>
          </a:p>
          <a:p>
            <a:pPr lvl="1"/>
            <a:r>
              <a:rPr lang="en-GB" dirty="0"/>
              <a:t>Recreate the network if necessary</a:t>
            </a:r>
          </a:p>
          <a:p>
            <a:pPr lvl="1"/>
            <a:r>
              <a:rPr lang="en-GB" dirty="0"/>
              <a:t>Example recreating: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  <a:tab pos="361950" algn="l"/>
              </a:tabLst>
            </a:pPr>
            <a:endParaRPr lang="en-GB" sz="1600" dirty="0"/>
          </a:p>
          <a:p>
            <a:pPr>
              <a:spcAft>
                <a:spcPts val="0"/>
              </a:spcAft>
            </a:pPr>
            <a:r>
              <a:rPr lang="en-GB" dirty="0"/>
              <a:t>3.5 Save the data in your GitHub repository  </a:t>
            </a:r>
          </a:p>
          <a:p>
            <a:pPr lvl="1"/>
            <a:r>
              <a:rPr lang="en-GB" dirty="0"/>
              <a:t>Download the previously saved model into your locally created repository</a:t>
            </a:r>
          </a:p>
          <a:p>
            <a:pPr lvl="1"/>
            <a:r>
              <a:rPr lang="en-GB" dirty="0"/>
              <a:t>Afterwards push it</a:t>
            </a:r>
          </a:p>
          <a:p>
            <a:pPr lvl="1"/>
            <a:r>
              <a:rPr lang="en-GB" dirty="0"/>
              <a:t>Example for download:</a:t>
            </a: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25BC44-7F48-440D-A051-ADCAF853AC17}"/>
              </a:ext>
            </a:extLst>
          </p:cNvPr>
          <p:cNvSpPr txBox="1"/>
          <p:nvPr/>
        </p:nvSpPr>
        <p:spPr>
          <a:xfrm>
            <a:off x="1143244" y="2276872"/>
            <a:ext cx="6093052" cy="2880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model.save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('./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trained_CNN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fashion_MNIST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/my_model_adam.h5')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BD4C99-7F1F-4594-A4B8-FD7464C9792E}"/>
              </a:ext>
            </a:extLst>
          </p:cNvPr>
          <p:cNvSpPr txBox="1"/>
          <p:nvPr/>
        </p:nvSpPr>
        <p:spPr>
          <a:xfrm>
            <a:off x="1143244" y="3124531"/>
            <a:ext cx="6093052" cy="6764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#Recreate whole model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new_model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keras.models.load_model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('./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trained_CNN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fashion_MNIST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/my_model_adam.h5')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new_model.summary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1316D8-D84E-4F34-9014-6ECE5AB04D52}"/>
              </a:ext>
            </a:extLst>
          </p:cNvPr>
          <p:cNvSpPr txBox="1"/>
          <p:nvPr/>
        </p:nvSpPr>
        <p:spPr>
          <a:xfrm>
            <a:off x="1143244" y="5133990"/>
            <a:ext cx="6093052" cy="874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DOWNLOAD created files (in this case the model created previously) 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google.colab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files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files.download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('./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trained_CNN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fashion_MNIST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/my_model_adam.h5')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Push </a:t>
            </a:r>
            <a:r>
              <a:rPr lang="en-GB" sz="1200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Anzeigen</a:t>
            </a:r>
            <a:r>
              <a:rPr lang="en-GB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en-GB" sz="1200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Inhalt</a:t>
            </a:r>
            <a:r>
              <a:rPr lang="en-GB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files can display everything that download all generated 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BBB6376-CF1D-44E9-8D5B-52401C4E1B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5157" y="1326740"/>
            <a:ext cx="571500" cy="400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D3D10E7-B207-4920-BDBD-936816AE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657" y="1346745"/>
            <a:ext cx="123706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GB" dirty="0"/>
              <a:t>3.6 Unzip a data set</a:t>
            </a:r>
          </a:p>
          <a:p>
            <a:pPr lvl="1"/>
            <a:r>
              <a:rPr lang="en-GB" dirty="0"/>
              <a:t>Download the data set from the repository (https://github.com/MariusLandmann/SmartSystems_CNN_TrafficLightDetection/tree/master/dataset_FASHION/in_csv) to your local workspace</a:t>
            </a:r>
          </a:p>
          <a:p>
            <a:pPr lvl="1"/>
            <a:r>
              <a:rPr lang="en-GB" dirty="0"/>
              <a:t>Then load it to your repository</a:t>
            </a:r>
          </a:p>
          <a:p>
            <a:pPr lvl="1"/>
            <a:r>
              <a:rPr lang="en-GB" dirty="0"/>
              <a:t>Unzip the compressed data in </a:t>
            </a:r>
            <a:r>
              <a:rPr lang="en-GB" dirty="0" err="1"/>
              <a:t>Colab</a:t>
            </a:r>
            <a:endParaRPr lang="en-GB" dirty="0"/>
          </a:p>
          <a:p>
            <a:pPr lvl="1"/>
            <a:r>
              <a:rPr lang="en-GB" dirty="0"/>
              <a:t>Example for unzip:</a:t>
            </a:r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1316D8-D84E-4F34-9014-6ECE5AB04D52}"/>
              </a:ext>
            </a:extLst>
          </p:cNvPr>
          <p:cNvSpPr txBox="1"/>
          <p:nvPr/>
        </p:nvSpPr>
        <p:spPr>
          <a:xfrm>
            <a:off x="1043608" y="3243635"/>
            <a:ext cx="7056784" cy="18621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Unzip CSV data and assign a variable to it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zipfile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zipfile.ZipFile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('/content/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SmartSystems_CNN_TrafficLightDetection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dataset_FASHION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in_csv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/train_compressed_fashion-mnist_train.csv.zip', 'r') as 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zip_ref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zip_ref.extractall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('/content/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SmartSystems_CNN_TrafficLightDetection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dataset_FASHION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in_csv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train_csv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='/content/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SmartSystems_CNN_TrafficLightDetection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dataset_FASHION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in_csv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/fashion-mnist_train.csv'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#!cat {</a:t>
            </a:r>
            <a:r>
              <a:rPr lang="en-GB" sz="1200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train_csv</a:t>
            </a:r>
            <a:r>
              <a:rPr lang="en-GB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E3A8DEF-642D-4333-A00C-811BFD9EA7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5157" y="1326740"/>
            <a:ext cx="5715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5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4. Simple CNN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</a:p>
          <a:p>
            <a:pPr lvl="1"/>
            <a:r>
              <a:rPr lang="en-GB" dirty="0"/>
              <a:t>You can set up your own CNN </a:t>
            </a:r>
          </a:p>
          <a:p>
            <a:pPr lvl="1"/>
            <a:r>
              <a:rPr lang="en-GB" dirty="0"/>
              <a:t>You can establish your approach at the CNN creation</a:t>
            </a:r>
          </a:p>
          <a:p>
            <a:pPr lvl="1"/>
            <a:r>
              <a:rPr lang="en-GB" dirty="0"/>
              <a:t>You can explain your CNN to others </a:t>
            </a:r>
          </a:p>
          <a:p>
            <a:pPr lvl="1"/>
            <a:r>
              <a:rPr lang="en-GB" dirty="0"/>
              <a:t>You can integrate a data set in </a:t>
            </a:r>
            <a:r>
              <a:rPr lang="en-GB" dirty="0" err="1"/>
              <a:t>Colab</a:t>
            </a:r>
            <a:endParaRPr lang="en-GB" dirty="0"/>
          </a:p>
          <a:p>
            <a:pPr lvl="1"/>
            <a:r>
              <a:rPr lang="en-GB" dirty="0"/>
              <a:t>You know how to save a trained network</a:t>
            </a:r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3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4. Simple CNN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Set up a neural network that is able to distinguish between ten different dog breeds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Use the fashion </a:t>
            </a:r>
            <a:r>
              <a:rPr lang="en-GB" dirty="0" err="1"/>
              <a:t>ImageWoof</a:t>
            </a:r>
            <a:r>
              <a:rPr lang="en-GB" dirty="0"/>
              <a:t> data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accuracy should be at least 50%</a:t>
            </a:r>
          </a:p>
          <a:p>
            <a:pPr marL="180975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At first you should download the data set from deeplearning2020 and integrate it in </a:t>
            </a:r>
            <a:r>
              <a:rPr lang="en-GB" dirty="0" err="1"/>
              <a:t>Colab</a:t>
            </a:r>
            <a:r>
              <a:rPr lang="en-GB" dirty="0"/>
              <a:t>. </a:t>
            </a:r>
            <a:endParaRPr lang="en-GB" sz="1200" dirty="0"/>
          </a:p>
          <a:p>
            <a:pPr marL="180975" lvl="1" indent="0">
              <a:buNone/>
            </a:pPr>
            <a:r>
              <a:rPr lang="en-GB" dirty="0"/>
              <a:t>Example: </a:t>
            </a:r>
            <a:endParaRPr lang="en-GB" sz="1200" dirty="0"/>
          </a:p>
          <a:p>
            <a:pPr marL="180975" lvl="1" indent="0">
              <a:buNone/>
            </a:pPr>
            <a:r>
              <a:rPr lang="en-GB" dirty="0"/>
              <a:t>!pip install --upgrade deeplearning2020 </a:t>
            </a:r>
            <a:endParaRPr lang="en-GB" sz="1200" dirty="0"/>
          </a:p>
          <a:p>
            <a:pPr marL="180975" lvl="1" indent="0">
              <a:buNone/>
            </a:pPr>
            <a:r>
              <a:rPr lang="en-GB" dirty="0"/>
              <a:t>from deeplearning2020.datasets import </a:t>
            </a:r>
            <a:r>
              <a:rPr lang="en-GB" dirty="0" err="1"/>
              <a:t>ImageWoof</a:t>
            </a:r>
            <a:endParaRPr lang="en-GB" sz="1200" dirty="0"/>
          </a:p>
          <a:p>
            <a:pPr marL="180975" lvl="1" indent="0">
              <a:buNone/>
            </a:pPr>
            <a:r>
              <a:rPr lang="en-GB" dirty="0" err="1"/>
              <a:t>train_data</a:t>
            </a:r>
            <a:r>
              <a:rPr lang="en-GB" dirty="0"/>
              <a:t>, </a:t>
            </a:r>
            <a:r>
              <a:rPr lang="en-GB" dirty="0" err="1"/>
              <a:t>test_data</a:t>
            </a:r>
            <a:r>
              <a:rPr lang="en-GB" dirty="0"/>
              <a:t>, classes= </a:t>
            </a:r>
            <a:r>
              <a:rPr lang="en-GB" dirty="0" err="1"/>
              <a:t>ImageWoof.load_data</a:t>
            </a:r>
            <a:r>
              <a:rPr lang="en-GB" dirty="0"/>
              <a:t>()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8063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4. Simple CNN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 the described steps for the creation of a neural network. For a detailed description look into the task you have done before.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2B46E4-519D-4B9C-BA0B-8CB1C0A88D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508" y="2060848"/>
            <a:ext cx="885698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76C0A-75A1-43C1-B262-0F0C264A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4. Simple CNN creation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018C5-1787-40DB-8472-65D2C65E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the CNN was created answer the following questions:</a:t>
            </a:r>
          </a:p>
          <a:p>
            <a:pPr lvl="1"/>
            <a:r>
              <a:rPr lang="en-GB" dirty="0"/>
              <a:t>What are the main differences in the layer structure between the exercises of chapters 3 and 4? </a:t>
            </a:r>
          </a:p>
          <a:p>
            <a:pPr lvl="1"/>
            <a:r>
              <a:rPr lang="en-GB" dirty="0"/>
              <a:t>Which CNN is faster? </a:t>
            </a:r>
          </a:p>
          <a:p>
            <a:pPr lvl="1"/>
            <a:r>
              <a:rPr lang="en-GB" dirty="0"/>
              <a:t>Why is one CNN faster than the other?</a:t>
            </a:r>
          </a:p>
          <a:p>
            <a:pPr lvl="1"/>
            <a:r>
              <a:rPr lang="en-GB" dirty="0"/>
              <a:t>What had the most influence on increasing the accuracy of the CNN?</a:t>
            </a:r>
          </a:p>
          <a:p>
            <a:pPr lvl="1"/>
            <a:r>
              <a:rPr lang="en-GB" dirty="0"/>
              <a:t>Were there any surprising findings for you? If yes, which ones?</a:t>
            </a:r>
          </a:p>
          <a:p>
            <a:pPr lvl="1"/>
            <a:r>
              <a:rPr lang="en-GB" dirty="0"/>
              <a:t>Which part was most problematic for you?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9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Lab roadmap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  <a:endParaRPr lang="de-DE" dirty="0"/>
          </a:p>
          <a:p>
            <a:pPr lvl="1"/>
            <a:r>
              <a:rPr lang="en-GB" dirty="0"/>
              <a:t>You know the different projects that you will carry out during the lab</a:t>
            </a: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r>
              <a:rPr lang="en-US" dirty="0"/>
              <a:t>Frame conditions of this project</a:t>
            </a:r>
          </a:p>
          <a:p>
            <a:pPr lvl="1"/>
            <a:r>
              <a:rPr lang="en-GB" dirty="0"/>
              <a:t>Requires roughly 60 hours of work</a:t>
            </a:r>
          </a:p>
          <a:p>
            <a:pPr lvl="1"/>
            <a:r>
              <a:rPr lang="en-GB" dirty="0"/>
              <a:t>You will deal with the following topics:</a:t>
            </a:r>
          </a:p>
          <a:p>
            <a:pPr lvl="1"/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6A0339-ACE0-4CC7-A179-2B60C10A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3789040"/>
            <a:ext cx="8964488" cy="7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37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Truck project</a:t>
            </a:r>
            <a:endParaRPr lang="de-DE" dirty="0">
              <a:highlight>
                <a:srgbClr val="00FFFF"/>
              </a:highligh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</a:p>
          <a:p>
            <a:pPr lvl="1"/>
            <a:r>
              <a:rPr lang="en-GB" dirty="0"/>
              <a:t>You can explain the “Smart Truck” project that will be implemented during the laboratory sessions </a:t>
            </a:r>
          </a:p>
          <a:p>
            <a:pPr lvl="1"/>
            <a:r>
              <a:rPr lang="en-GB" dirty="0"/>
              <a:t>You know the hardware and software design of the truck</a:t>
            </a:r>
          </a:p>
          <a:p>
            <a:pPr lvl="1"/>
            <a:r>
              <a:rPr lang="en-GB" dirty="0"/>
              <a:t>You can explain how to set up a connection between your computer and the truck (Raspberry Pi)</a:t>
            </a: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AE1387-B8A8-493F-B8CC-B724B91A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2792937"/>
            <a:ext cx="8820472" cy="15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Truck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650" y="1441276"/>
            <a:ext cx="3744912" cy="3427884"/>
          </a:xfrm>
        </p:spPr>
        <p:txBody>
          <a:bodyPr/>
          <a:lstStyle/>
          <a:p>
            <a:r>
              <a:rPr lang="en-GB" dirty="0"/>
              <a:t> 5.1 Introduction to the truck project</a:t>
            </a:r>
            <a:endParaRPr lang="en-US" dirty="0"/>
          </a:p>
          <a:p>
            <a:r>
              <a:rPr lang="en-US" b="1" dirty="0"/>
              <a:t> Smart Truck CNN task</a:t>
            </a:r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sz="1600" dirty="0"/>
          </a:p>
          <a:p>
            <a:pPr lvl="1"/>
            <a:r>
              <a:rPr lang="en-US" dirty="0"/>
              <a:t>Detection of the traffic light and the correct </a:t>
            </a:r>
            <a:r>
              <a:rPr lang="en-GB" dirty="0"/>
              <a:t>colour</a:t>
            </a:r>
            <a:r>
              <a:rPr lang="en-US" dirty="0"/>
              <a:t>.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Action </a:t>
            </a:r>
            <a:r>
              <a:rPr lang="en-US" dirty="0">
                <a:sym typeface="Wingdings" panose="05000000000000000000" pitchFamily="2" charset="2"/>
              </a:rPr>
              <a:t>according to the traffic light status (e.g. stop at red, start/continue at green)</a:t>
            </a:r>
            <a:r>
              <a:rPr lang="en-GB" dirty="0"/>
              <a:t>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4714876" y="1441276"/>
            <a:ext cx="3744912" cy="3355876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Possible traffic light status</a:t>
            </a:r>
            <a:endParaRPr lang="de-DE" b="1" dirty="0"/>
          </a:p>
          <a:p>
            <a:endParaRPr lang="de-DE" sz="1050" dirty="0"/>
          </a:p>
          <a:p>
            <a:endParaRPr lang="de-DE" sz="1050" dirty="0"/>
          </a:p>
          <a:p>
            <a:endParaRPr lang="de-DE" sz="1050" dirty="0"/>
          </a:p>
          <a:p>
            <a:endParaRPr lang="de-DE" sz="1100" dirty="0"/>
          </a:p>
          <a:p>
            <a:endParaRPr lang="de-DE" sz="32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8CA8C-0875-4E0D-BF34-DF35C0F9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76872"/>
            <a:ext cx="3449103" cy="15121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5BDE06-DBF4-4C48-8631-1EA236B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285998"/>
            <a:ext cx="4140423" cy="152774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D3C131B-1A2E-4DAB-9646-C5C7FD3D2909}"/>
              </a:ext>
            </a:extLst>
          </p:cNvPr>
          <p:cNvSpPr txBox="1"/>
          <p:nvPr/>
        </p:nvSpPr>
        <p:spPr>
          <a:xfrm>
            <a:off x="863625" y="4955433"/>
            <a:ext cx="7992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Task: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Please read chapters 1 till 2.2 in the “Smart Truck Manual” for more detailed instructions to the truck itself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53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Truck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5.2 First truck connection</a:t>
            </a:r>
          </a:p>
          <a:p>
            <a:r>
              <a:rPr lang="en-GB" b="1" dirty="0"/>
              <a:t>Task: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Please read the description in the “Smart Truck Manual” in chapter 3.1 and set up the connection between the Raspberry Pi and your computer</a:t>
            </a:r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663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</a:p>
          <a:p>
            <a:pPr lvl="1"/>
            <a:r>
              <a:rPr lang="en-GB" dirty="0"/>
              <a:t>You can explain and set up the single steps that are necessary to create a data set </a:t>
            </a:r>
            <a:endParaRPr lang="en-GB" sz="1200" dirty="0"/>
          </a:p>
          <a:p>
            <a:pPr lvl="1"/>
            <a:r>
              <a:rPr lang="en-GB" dirty="0"/>
              <a:t>You can explain and justify the requirements of a proper data set  </a:t>
            </a:r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D3C837-6DFB-444D-B6E6-DF944376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2564904"/>
            <a:ext cx="8892480" cy="27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42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0975"/>
            <a:r>
              <a:rPr lang="en-GB" b="1" dirty="0"/>
              <a:t>Task: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Create your own data set by following the given instructions. The data set should contain 300 pictures of the traffic light that will be used in the project.</a:t>
            </a:r>
          </a:p>
          <a:p>
            <a:pPr marL="180975" lvl="1" indent="0">
              <a:buNone/>
            </a:pPr>
            <a:endParaRPr lang="en-GB" dirty="0"/>
          </a:p>
          <a:p>
            <a:r>
              <a:rPr lang="en-GB" dirty="0"/>
              <a:t>6.1 Image creation</a:t>
            </a:r>
          </a:p>
          <a:p>
            <a:pPr lvl="1"/>
            <a:r>
              <a:rPr lang="en-GB" dirty="0"/>
              <a:t>take images of the things that should be identified</a:t>
            </a:r>
          </a:p>
          <a:p>
            <a:pPr lvl="1"/>
            <a:r>
              <a:rPr lang="en-GB" dirty="0"/>
              <a:t>use the same device as in the truck project</a:t>
            </a:r>
          </a:p>
          <a:p>
            <a:pPr lvl="1"/>
            <a:r>
              <a:rPr lang="en-GB" dirty="0"/>
              <a:t>use a special program for the Arduino Nano (each colour interval should have a duration of 10 seconds)</a:t>
            </a:r>
          </a:p>
          <a:p>
            <a:pPr lvl="1"/>
            <a:r>
              <a:rPr lang="en-GB" dirty="0"/>
              <a:t>follow the Arduino Nano change instructions (6.1.2) to set the longer interval</a:t>
            </a:r>
          </a:p>
          <a:p>
            <a:pPr lvl="1"/>
            <a:r>
              <a:rPr lang="en-GB" dirty="0"/>
              <a:t>follow the instructions for image taking (6.1.2)</a:t>
            </a:r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945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6.1.1 Changing the Arduino Nano program </a:t>
            </a:r>
          </a:p>
          <a:p>
            <a:pPr lvl="1"/>
            <a:r>
              <a:rPr lang="en-GB" dirty="0"/>
              <a:t>Open Arduino IDE </a:t>
            </a:r>
          </a:p>
          <a:p>
            <a:pPr lvl="1"/>
            <a:r>
              <a:rPr lang="en-GB" dirty="0"/>
              <a:t>Configure as follows (just at the first time necessary): </a:t>
            </a:r>
          </a:p>
          <a:p>
            <a:pPr lvl="2"/>
            <a:r>
              <a:rPr lang="en-GB" dirty="0"/>
              <a:t>Open the tab “Werkzeuge”</a:t>
            </a:r>
          </a:p>
          <a:p>
            <a:pPr lvl="3"/>
            <a:r>
              <a:rPr lang="en-GB" dirty="0"/>
              <a:t>Chose the category “Board” and set </a:t>
            </a:r>
            <a:r>
              <a:rPr lang="en-GB" i="1" dirty="0"/>
              <a:t>Arduino Nano</a:t>
            </a:r>
          </a:p>
          <a:p>
            <a:pPr lvl="3"/>
            <a:r>
              <a:rPr lang="en-GB" dirty="0"/>
              <a:t>Chose the category “Prozessor” and set </a:t>
            </a:r>
            <a:r>
              <a:rPr lang="en-GB" i="1" dirty="0"/>
              <a:t>ATmega328P (Old Bootoloader)</a:t>
            </a:r>
          </a:p>
          <a:p>
            <a:pPr lvl="3"/>
            <a:r>
              <a:rPr lang="en-GB" dirty="0"/>
              <a:t>Chose the category “Port” and set </a:t>
            </a:r>
            <a:r>
              <a:rPr lang="en-GB" i="1" dirty="0"/>
              <a:t>COM4</a:t>
            </a:r>
          </a:p>
          <a:p>
            <a:pPr lvl="3"/>
            <a:r>
              <a:rPr lang="en-GB" dirty="0"/>
              <a:t>Chose “Programmer” and set </a:t>
            </a:r>
            <a:r>
              <a:rPr lang="en-GB" i="1" dirty="0"/>
              <a:t>USBap</a:t>
            </a:r>
          </a:p>
          <a:p>
            <a:pPr marL="542925" lvl="3" indent="0">
              <a:buNone/>
            </a:pPr>
            <a:endParaRPr lang="en-GB" i="1" dirty="0"/>
          </a:p>
          <a:p>
            <a:pPr lvl="1"/>
            <a:r>
              <a:rPr lang="en-GB" dirty="0"/>
              <a:t>Now open the code “traffic_light_image” that you want to load to the Arduino Nano</a:t>
            </a:r>
          </a:p>
          <a:p>
            <a:pPr marL="180975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66A25E-3701-4A2B-9D8A-CD0EDB28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8720FB2-D7E0-4B1C-80B3-CF89D07D8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475448"/>
              </p:ext>
            </p:extLst>
          </p:nvPr>
        </p:nvGraphicFramePr>
        <p:xfrm>
          <a:off x="971600" y="4293096"/>
          <a:ext cx="11985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kt-Manager-Shellobjekt" showAsIcon="1" r:id="rId3" imgW="1193400" imgH="437400" progId="Package">
                  <p:embed/>
                </p:oleObj>
              </mc:Choice>
              <mc:Fallback>
                <p:oleObj name="Objekt-Manager-Shellobjekt" showAsIcon="1" r:id="rId3" imgW="1193400" imgH="437400" progId="Package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08720FB2-D7E0-4B1C-80B3-CF89D07D83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93096"/>
                        <a:ext cx="11985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485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6.1.1 Changing the Arduino Nano program </a:t>
            </a:r>
          </a:p>
          <a:p>
            <a:pPr lvl="1"/>
            <a:r>
              <a:rPr lang="en-GB" dirty="0"/>
              <a:t> Now push the arrow in the circle to transfer the code to the Arduino Nano</a:t>
            </a: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lvl="1"/>
            <a:r>
              <a:rPr lang="en-GB" dirty="0"/>
              <a:t>Follow the same process to transfer the original program “traffic_light” back to the Arduino Nano</a:t>
            </a:r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D46EF2-ADEE-4BD0-9E9C-6FD10C76F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37" y="2132856"/>
            <a:ext cx="1395155" cy="36004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366A25E-3701-4A2B-9D8A-CD0EDB28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97B7C0-0EA3-4D9B-A910-4B7B04CD2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89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36601B3A-1C4E-4AB9-B246-5C22F2BAF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77549"/>
              </p:ext>
            </p:extLst>
          </p:nvPr>
        </p:nvGraphicFramePr>
        <p:xfrm>
          <a:off x="894640" y="2996589"/>
          <a:ext cx="10064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Objekt-Manager-Shellobjekt" showAsIcon="1" r:id="rId4" imgW="971640" imgH="635400" progId="Package">
                  <p:embed/>
                </p:oleObj>
              </mc:Choice>
              <mc:Fallback>
                <p:oleObj name="Objekt-Manager-Shellobjekt" showAsIcon="1" r:id="rId4" imgW="971640" imgH="635400" progId="Package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36601B3A-1C4E-4AB9-B246-5C22F2BAF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640" y="2996589"/>
                        <a:ext cx="10064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557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6.1.2 Image taking </a:t>
            </a:r>
          </a:p>
          <a:p>
            <a:pPr lvl="1"/>
            <a:r>
              <a:rPr lang="en-GB" dirty="0"/>
              <a:t>Open the program “take pictures” with the VNC viewer</a:t>
            </a:r>
          </a:p>
          <a:p>
            <a:pPr lvl="1"/>
            <a:r>
              <a:rPr lang="en-GB" dirty="0"/>
              <a:t>A picture always gets taken if you push space</a:t>
            </a:r>
          </a:p>
          <a:p>
            <a:pPr lvl="1"/>
            <a:r>
              <a:rPr lang="en-GB" dirty="0"/>
              <a:t>Take pictures of each phase for each set up to get a balanced data set</a:t>
            </a:r>
          </a:p>
          <a:p>
            <a:pPr lvl="1"/>
            <a:r>
              <a:rPr lang="en-GB" dirty="0"/>
              <a:t>Get a high variety of pictures:</a:t>
            </a:r>
          </a:p>
          <a:p>
            <a:pPr lvl="2"/>
            <a:r>
              <a:rPr lang="en-GB" dirty="0"/>
              <a:t>take different picture backgrounds and image sections </a:t>
            </a:r>
          </a:p>
          <a:p>
            <a:pPr marL="361950" lvl="2" indent="0">
              <a:buNone/>
            </a:pPr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traffic light in the middle/left/right</a:t>
            </a:r>
          </a:p>
          <a:p>
            <a:pPr lvl="2"/>
            <a:r>
              <a:rPr lang="en-GB" dirty="0"/>
              <a:t>take pictures at different light conditions</a:t>
            </a:r>
          </a:p>
          <a:p>
            <a:pPr marL="361950" lvl="2" indent="0">
              <a:buNone/>
            </a:pPr>
            <a:r>
              <a:rPr lang="en-GB" dirty="0"/>
              <a:t> 	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light from the front/side/back and different light conditions </a:t>
            </a:r>
          </a:p>
          <a:p>
            <a:pPr marL="361950" lvl="2" indent="0">
              <a:buNone/>
            </a:pPr>
            <a:r>
              <a:rPr lang="en-GB" dirty="0"/>
              <a:t>	     as daylight/twilight/night light</a:t>
            </a:r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754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6.2 Image labelling</a:t>
            </a:r>
          </a:p>
          <a:p>
            <a:r>
              <a:rPr lang="en-GB" b="1" dirty="0"/>
              <a:t>Tasks: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Install “labelimg” with support of the process description (6.2.1)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Label the images with “labelimg” (6.2.2)</a:t>
            </a:r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340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650" y="1196752"/>
            <a:ext cx="7704138" cy="4652020"/>
          </a:xfrm>
        </p:spPr>
        <p:txBody>
          <a:bodyPr/>
          <a:lstStyle/>
          <a:p>
            <a:r>
              <a:rPr lang="en-GB" dirty="0"/>
              <a:t>6.2.1 Install labelimg</a:t>
            </a:r>
          </a:p>
          <a:p>
            <a:pPr marL="180975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91B332-258B-43A5-8502-02916689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41" y="1994639"/>
            <a:ext cx="7740352" cy="1834512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8D2E5E0A-2629-4E98-B34F-15501C4954DD}"/>
              </a:ext>
            </a:extLst>
          </p:cNvPr>
          <p:cNvSpPr/>
          <p:nvPr/>
        </p:nvSpPr>
        <p:spPr>
          <a:xfrm>
            <a:off x="554741" y="1532531"/>
            <a:ext cx="8643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 Install “labelimg” with support of the process description in the script (6.2.1)</a:t>
            </a:r>
          </a:p>
        </p:txBody>
      </p:sp>
    </p:spTree>
    <p:extLst>
      <p:ext uri="{BB962C8B-B14F-4D97-AF65-F5344CB8AC3E}">
        <p14:creationId xmlns:p14="http://schemas.microsoft.com/office/powerpoint/2010/main" val="137499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Software set 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</a:p>
          <a:p>
            <a:pPr lvl="1"/>
            <a:r>
              <a:rPr lang="en-GB" dirty="0"/>
              <a:t>You know which programs and accounts are needed for the project</a:t>
            </a:r>
          </a:p>
          <a:p>
            <a:pPr lvl="1"/>
            <a:r>
              <a:rPr lang="en-GB" dirty="0"/>
              <a:t>You installed and set up all important platforms</a:t>
            </a:r>
          </a:p>
          <a:p>
            <a:pPr lvl="1"/>
            <a:endParaRPr lang="en-GB" dirty="0"/>
          </a:p>
          <a:p>
            <a:pPr indent="-180975"/>
            <a:r>
              <a:rPr lang="en-GB" dirty="0"/>
              <a:t>The diagram below shows which platforms are necessary</a:t>
            </a: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FA63222-5569-417F-9477-E37D730F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7" y="2996952"/>
            <a:ext cx="8886566" cy="170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9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6.2.2 Label with labelimg – program overview</a:t>
            </a:r>
          </a:p>
          <a:p>
            <a:pPr lvl="1"/>
            <a:r>
              <a:rPr lang="en-GB" dirty="0"/>
              <a:t>1 – Open a new image</a:t>
            </a:r>
          </a:p>
          <a:p>
            <a:pPr lvl="1"/>
            <a:r>
              <a:rPr lang="en-GB" dirty="0"/>
              <a:t>2 – Save the labelled image</a:t>
            </a:r>
          </a:p>
          <a:p>
            <a:pPr lvl="1"/>
            <a:r>
              <a:rPr lang="en-GB" dirty="0"/>
              <a:t>3 – Chose the storage format (VOC)</a:t>
            </a:r>
          </a:p>
          <a:p>
            <a:pPr lvl="2"/>
            <a:r>
              <a:rPr lang="en-GB" dirty="0"/>
              <a:t>VOC is used if the label should be a xml file</a:t>
            </a:r>
          </a:p>
          <a:p>
            <a:pPr lvl="2"/>
            <a:r>
              <a:rPr lang="en-GB" dirty="0"/>
              <a:t>YOLO is used if the label should be a txt file</a:t>
            </a:r>
          </a:p>
          <a:p>
            <a:pPr lvl="1"/>
            <a:r>
              <a:rPr lang="en-GB" dirty="0"/>
              <a:t>4 – Start the labelling process </a:t>
            </a:r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E34FA0-0F06-4942-8E6B-AC499C28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12776"/>
            <a:ext cx="1152128" cy="32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54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650" y="1412776"/>
            <a:ext cx="4104382" cy="3571900"/>
          </a:xfrm>
        </p:spPr>
        <p:txBody>
          <a:bodyPr/>
          <a:lstStyle/>
          <a:p>
            <a:r>
              <a:rPr lang="en-GB" dirty="0"/>
              <a:t>6.2.2 Label with labelimg – </a:t>
            </a:r>
            <a:r>
              <a:rPr lang="en-GB" dirty="0" err="1"/>
              <a:t>labeling</a:t>
            </a:r>
            <a:r>
              <a:rPr lang="en-GB" dirty="0"/>
              <a:t> description</a:t>
            </a:r>
          </a:p>
          <a:p>
            <a:pPr lvl="1"/>
            <a:r>
              <a:rPr lang="en-GB" dirty="0"/>
              <a:t>Start (4) by pushing the “Create\</a:t>
            </a:r>
            <a:r>
              <a:rPr lang="en-GB" dirty="0" err="1"/>
              <a:t>nRectBox</a:t>
            </a:r>
            <a:r>
              <a:rPr lang="en-GB" dirty="0"/>
              <a:t>” button</a:t>
            </a:r>
          </a:p>
          <a:p>
            <a:pPr lvl="1"/>
            <a:r>
              <a:rPr lang="en-GB" dirty="0"/>
              <a:t>Draw a rectangular around the traffic light that should be labelled</a:t>
            </a:r>
          </a:p>
          <a:p>
            <a:pPr lvl="1"/>
            <a:r>
              <a:rPr lang="en-GB" dirty="0"/>
              <a:t>Set the label according the traffic light status (red traffic light, yellow traffic light, green traffic light, red-yellow traffic light)</a:t>
            </a:r>
          </a:p>
          <a:p>
            <a:pPr lvl="1"/>
            <a:r>
              <a:rPr lang="en-GB" dirty="0"/>
              <a:t>After labelling save your image in the right format (VOC)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D86C0A-6DA5-4A9E-B1C4-35C407764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91"/>
          <a:stretch/>
        </p:blipFill>
        <p:spPr>
          <a:xfrm>
            <a:off x="5327725" y="1412776"/>
            <a:ext cx="3060625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2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Data 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6.3 Creation of test and training data set</a:t>
            </a:r>
          </a:p>
          <a:p>
            <a:pPr lvl="1"/>
            <a:r>
              <a:rPr lang="en-GB" dirty="0"/>
              <a:t>Split the data in two groups and save them in different folders</a:t>
            </a:r>
          </a:p>
          <a:p>
            <a:pPr lvl="1"/>
            <a:r>
              <a:rPr lang="en-GB" dirty="0"/>
              <a:t>Training data set should be 70% of all images</a:t>
            </a:r>
          </a:p>
          <a:p>
            <a:pPr lvl="1"/>
            <a:r>
              <a:rPr lang="en-GB" dirty="0"/>
              <a:t>Test data set should be 30% of all images </a:t>
            </a:r>
          </a:p>
          <a:p>
            <a:pPr lvl="1"/>
            <a:r>
              <a:rPr lang="en-GB"/>
              <a:t>Always store the </a:t>
            </a:r>
            <a:r>
              <a:rPr lang="en-GB" dirty="0"/>
              <a:t>image and the related labelling file</a:t>
            </a: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80975" algn="l"/>
                <a:tab pos="361950" algn="l"/>
              </a:tabLst>
            </a:pPr>
            <a:r>
              <a:rPr lang="en-GB" sz="1600" dirty="0"/>
              <a:t>6.4 Integration of the data set into a repository</a:t>
            </a:r>
          </a:p>
          <a:p>
            <a:pPr lvl="1">
              <a:lnSpc>
                <a:spcPct val="110000"/>
              </a:lnSpc>
              <a:tabLst>
                <a:tab pos="180975" algn="l"/>
                <a:tab pos="361950" algn="l"/>
              </a:tabLst>
            </a:pPr>
            <a:r>
              <a:rPr lang="en-GB" dirty="0"/>
              <a:t>Load both folders (test and training data set) into the project structure of your repository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80975" algn="l"/>
                <a:tab pos="361950" algn="l"/>
              </a:tabLst>
            </a:pPr>
            <a:endParaRPr lang="en-GB" sz="1600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80975" algn="l"/>
                <a:tab pos="361950" algn="l"/>
              </a:tabLst>
            </a:pPr>
            <a:endParaRPr lang="en-GB" sz="1600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26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7. CNN for traffic light detection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</a:p>
          <a:p>
            <a:pPr lvl="1"/>
            <a:r>
              <a:rPr lang="en-GB" dirty="0"/>
              <a:t>You can explain the current structure of the truck CNN for traffic light detection</a:t>
            </a:r>
          </a:p>
          <a:p>
            <a:pPr lvl="1"/>
            <a:r>
              <a:rPr lang="en-GB" dirty="0"/>
              <a:t>You know why the structure and the environment have a certain structure </a:t>
            </a: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80975" algn="l"/>
                <a:tab pos="361950" algn="l"/>
              </a:tabLst>
            </a:pPr>
            <a:endParaRPr lang="en-GB" sz="1600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80975" algn="l"/>
                <a:tab pos="361950" algn="l"/>
              </a:tabLst>
            </a:pPr>
            <a:endParaRPr lang="en-GB" sz="1600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54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7. CNN for traffic light detection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Explanation of the existing CNN structure</a:t>
            </a:r>
          </a:p>
          <a:p>
            <a:pPr lvl="1"/>
            <a:r>
              <a:rPr lang="en-GB" dirty="0" err="1"/>
              <a:t>xxxx</a:t>
            </a: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80975" algn="l"/>
                <a:tab pos="361950" algn="l"/>
              </a:tabLst>
            </a:pPr>
            <a:endParaRPr lang="en-GB" sz="1600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80975" algn="l"/>
                <a:tab pos="361950" algn="l"/>
              </a:tabLst>
            </a:pPr>
            <a:endParaRPr lang="en-GB" sz="1600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067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lvl="1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[1]	GitHub, GitHub (logo). [Online]. Available: https://​github.com​/​</a:t>
            </a:r>
          </a:p>
          <a:p>
            <a:pPr marL="180975" lvl="1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[2]	Google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Colaboratory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, Google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Colaboratoy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(logo). [Online]. Available: 	https://​colab.research.google.com​/​notebooks/​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intro.ipynb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80975" algn="l"/>
                <a:tab pos="361950" algn="l"/>
              </a:tabLst>
            </a:pPr>
            <a:endParaRPr lang="en-GB" sz="1600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80975" algn="l"/>
                <a:tab pos="361950" algn="l"/>
              </a:tabLst>
            </a:pPr>
            <a:endParaRPr lang="en-GB" sz="1600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44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Software set 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Task: </a:t>
            </a:r>
            <a:r>
              <a:rPr lang="en-GB" dirty="0"/>
              <a:t>Please set up the platforms in the table below</a:t>
            </a:r>
          </a:p>
          <a:p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C03D3D8-5F7C-4FE2-9040-E089C6B21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74906"/>
              </p:ext>
            </p:extLst>
          </p:nvPr>
        </p:nvGraphicFramePr>
        <p:xfrm>
          <a:off x="395251" y="1947639"/>
          <a:ext cx="8424935" cy="2962721"/>
        </p:xfrm>
        <a:graphic>
          <a:graphicData uri="http://schemas.openxmlformats.org/drawingml/2006/table">
            <a:tbl>
              <a:tblPr firstRow="1" firstCol="1" bandRow="1"/>
              <a:tblGrid>
                <a:gridCol w="1152128">
                  <a:extLst>
                    <a:ext uri="{9D8B030D-6E8A-4147-A177-3AD203B41FA5}">
                      <a16:colId xmlns:a16="http://schemas.microsoft.com/office/drawing/2014/main" val="87741139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22879447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25176078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1114392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Platform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Platform address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Account needed?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Download needed?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32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WinSCP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2"/>
                        </a:rPr>
                        <a:t>https://winscp.net/eng/download.php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4628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VNC Viewer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3"/>
                        </a:rPr>
                        <a:t>https://www.realvnc.com/de/connect/download/viewer/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816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PuTTY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4"/>
                        </a:rPr>
                        <a:t>https://www.putty.org/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3185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Arduino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5"/>
                        </a:rPr>
                        <a:t>https://www.arduino.cc/en/main/software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50506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Anaconda prompt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6"/>
                        </a:rPr>
                        <a:t>https://www.anaconda.com/products/individual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7349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7"/>
                        </a:rPr>
                        <a:t>https://git-scm.com/downloads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7304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GitHub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8"/>
                        </a:rPr>
                        <a:t>https://desktop.github.com/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394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Google Colab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9"/>
                        </a:rPr>
                        <a:t>https://colab.research.google.com/notebooks/intro.ipynb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89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28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Software set 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it necessary to install and set up some programs and accounts?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WinSCP; VNC viewer: needed to transfer data between your computer and the local computer of the 		   truck (the Raspberry Pi)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PuTTY: 		   is the console of WinSCP and is needed to send commands to the Raspberry Pi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Arduino:	   needed to make adaptions at the Arduino Nano that controls the traffic lights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Anaconda prompt:	   will be needed for data set creation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Git, GitHub, </a:t>
            </a:r>
          </a:p>
          <a:p>
            <a:pPr marL="180975" lvl="1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Google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	   are needed for some exercises and the truck project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5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</a:p>
          <a:p>
            <a:pPr lvl="1"/>
            <a:r>
              <a:rPr lang="en-GB" dirty="0"/>
              <a:t>Neural network skills:</a:t>
            </a:r>
          </a:p>
          <a:p>
            <a:pPr lvl="2"/>
            <a:r>
              <a:rPr lang="en-GB" dirty="0"/>
              <a:t>You can set up your own neural network </a:t>
            </a:r>
            <a:endParaRPr lang="en-GB" sz="1200" dirty="0"/>
          </a:p>
          <a:p>
            <a:pPr lvl="2"/>
            <a:r>
              <a:rPr lang="en-GB" dirty="0"/>
              <a:t>You can establish your approach at the neural network creation</a:t>
            </a:r>
            <a:endParaRPr lang="en-GB" sz="1200" dirty="0"/>
          </a:p>
          <a:p>
            <a:pPr lvl="2"/>
            <a:r>
              <a:rPr lang="en-GB" dirty="0"/>
              <a:t>You can explain your neural network to others </a:t>
            </a:r>
          </a:p>
          <a:p>
            <a:pPr marL="361950" lvl="2" indent="0">
              <a:buNone/>
            </a:pPr>
            <a:endParaRPr lang="en-GB" dirty="0"/>
          </a:p>
          <a:p>
            <a:pPr lvl="1"/>
            <a:r>
              <a:rPr lang="en-GB" dirty="0"/>
              <a:t>Software skills:</a:t>
            </a:r>
          </a:p>
          <a:p>
            <a:pPr lvl="2"/>
            <a:r>
              <a:rPr lang="en-GB" dirty="0"/>
              <a:t>You know how to save a trained network</a:t>
            </a:r>
            <a:endParaRPr lang="en-GB" sz="1200" dirty="0"/>
          </a:p>
          <a:p>
            <a:pPr lvl="2"/>
            <a:r>
              <a:rPr lang="en-GB" dirty="0"/>
              <a:t>You can set up a connection between </a:t>
            </a:r>
            <a:r>
              <a:rPr lang="en-GB" dirty="0" err="1"/>
              <a:t>Colab</a:t>
            </a:r>
            <a:r>
              <a:rPr lang="en-GB" dirty="0"/>
              <a:t> and GitHub</a:t>
            </a:r>
          </a:p>
          <a:p>
            <a:pPr lvl="2"/>
            <a:r>
              <a:rPr lang="en-GB" dirty="0"/>
              <a:t>You can unzip files in the network</a:t>
            </a:r>
          </a:p>
          <a:p>
            <a:pPr lvl="2"/>
            <a:endParaRPr lang="en-GB" sz="1200" dirty="0">
              <a:highlight>
                <a:srgbClr val="FFFF00"/>
              </a:highlight>
            </a:endParaRPr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5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Set up a neural network that is able to distinguish between different types of clothes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Use the fashion MNIST data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accuracy should be at least 90%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data set contains 60.000 training pictures and 10.000 test pictures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creation of a neural network follow the described steps. A detailed description is available in chapter 3 of the script.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D42284-B2C2-4131-A9F2-8952594D95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243" y="2204864"/>
            <a:ext cx="856895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Simple neural network </a:t>
            </a:r>
            <a:br>
              <a:rPr lang="en-GB" b="1" dirty="0"/>
            </a:br>
            <a:r>
              <a:rPr lang="en-GB" b="1" dirty="0"/>
              <a:t>    creation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3.1 GitHub set up</a:t>
            </a:r>
          </a:p>
          <a:p>
            <a:pPr lvl="1"/>
            <a:r>
              <a:rPr lang="en-GB" dirty="0"/>
              <a:t>Create a GitHub folder structure for the repository</a:t>
            </a:r>
          </a:p>
          <a:p>
            <a:pPr lvl="1"/>
            <a:r>
              <a:rPr lang="en-GB" dirty="0"/>
              <a:t>Then load the fashion MNIST data set into the repository</a:t>
            </a:r>
          </a:p>
          <a:p>
            <a:endParaRPr lang="en-GB" dirty="0"/>
          </a:p>
          <a:p>
            <a:r>
              <a:rPr lang="en-GB" dirty="0"/>
              <a:t>3.2 Neural network environment </a:t>
            </a:r>
          </a:p>
          <a:p>
            <a:pPr lvl="1"/>
            <a:r>
              <a:rPr lang="en-GB" dirty="0"/>
              <a:t>environment set up includes:</a:t>
            </a:r>
          </a:p>
          <a:p>
            <a:pPr lvl="2"/>
            <a:r>
              <a:rPr lang="en-GB" dirty="0"/>
              <a:t>installation of basic libraries</a:t>
            </a:r>
          </a:p>
          <a:p>
            <a:pPr lvl="2"/>
            <a:r>
              <a:rPr lang="en-GB" dirty="0"/>
              <a:t>cloning and forking the repository</a:t>
            </a:r>
          </a:p>
          <a:p>
            <a:pPr lvl="2"/>
            <a:r>
              <a:rPr lang="en-GB" dirty="0"/>
              <a:t>implementation of the data set</a:t>
            </a:r>
          </a:p>
          <a:p>
            <a:pPr marL="180975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180975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The single process steps are described in the next section</a:t>
            </a:r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5C9BE0-418B-4B67-86D3-8D7781D5A5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16104" y="2914599"/>
            <a:ext cx="571500" cy="4000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61BB69D-0C86-41F7-A501-F7ED45002222}"/>
              </a:ext>
            </a:extLst>
          </p:cNvPr>
          <p:cNvSpPr txBox="1"/>
          <p:nvPr/>
        </p:nvSpPr>
        <p:spPr>
          <a:xfrm>
            <a:off x="7516104" y="1673547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8FDCD5-F874-49BC-A804-F9E4AD1D28C6}"/>
              </a:ext>
            </a:extLst>
          </p:cNvPr>
          <p:cNvSpPr txBox="1"/>
          <p:nvPr/>
        </p:nvSpPr>
        <p:spPr>
          <a:xfrm>
            <a:off x="7514135" y="3256677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[2]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6D8276-2FB1-4FDC-BA7F-396D8385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657" y="1346745"/>
            <a:ext cx="123706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00637"/>
      </p:ext>
    </p:extLst>
  </p:cSld>
  <p:clrMapOvr>
    <a:masterClrMapping/>
  </p:clrMapOvr>
</p:sld>
</file>

<file path=ppt/theme/theme1.xml><?xml version="1.0" encoding="utf-8"?>
<a:theme xmlns:a="http://schemas.openxmlformats.org/drawingml/2006/main" name="TEC">
  <a:themeElements>
    <a:clrScheme name="TEC">
      <a:dk1>
        <a:sysClr val="windowText" lastClr="000000"/>
      </a:dk1>
      <a:lt1>
        <a:sysClr val="window" lastClr="FFFFFF"/>
      </a:lt1>
      <a:dk2>
        <a:srgbClr val="707173"/>
      </a:dk2>
      <a:lt2>
        <a:srgbClr val="FFFFFF"/>
      </a:lt2>
      <a:accent1>
        <a:srgbClr val="0076BD"/>
      </a:accent1>
      <a:accent2>
        <a:srgbClr val="4A96CD"/>
      </a:accent2>
      <a:accent3>
        <a:srgbClr val="94B6DD"/>
      </a:accent3>
      <a:accent4>
        <a:srgbClr val="0056AD"/>
      </a:accent4>
      <a:accent5>
        <a:srgbClr val="00369D"/>
      </a:accent5>
      <a:accent6>
        <a:srgbClr val="707173"/>
      </a:accent6>
      <a:hlink>
        <a:srgbClr val="000000"/>
      </a:hlink>
      <a:folHlink>
        <a:srgbClr val="000000"/>
      </a:folHlink>
    </a:clrScheme>
    <a:fontScheme name="Hochschule Reutlinge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2323</Words>
  <Application>Microsoft Office PowerPoint</Application>
  <PresentationFormat>Bildschirmpräsentation (4:3)</PresentationFormat>
  <Paragraphs>357</Paragraphs>
  <Slides>35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Arial</vt:lpstr>
      <vt:lpstr>Calibri</vt:lpstr>
      <vt:lpstr>Franklin Gothic Book</vt:lpstr>
      <vt:lpstr>Franklin Gothic Demi</vt:lpstr>
      <vt:lpstr>Wingdings</vt:lpstr>
      <vt:lpstr>TEC</vt:lpstr>
      <vt:lpstr>Objekt-Manager-Shellobjekt</vt:lpstr>
      <vt:lpstr>Convolutional Neuronal  networks   Practice part</vt:lpstr>
      <vt:lpstr>1. Lab roadmap</vt:lpstr>
      <vt:lpstr>2. Software set up</vt:lpstr>
      <vt:lpstr>2. Software set up</vt:lpstr>
      <vt:lpstr>2. Software set up</vt:lpstr>
      <vt:lpstr>3. Simple neural network      creation </vt:lpstr>
      <vt:lpstr>3. Simple neural network      creation </vt:lpstr>
      <vt:lpstr>3. Simple neural network      creation </vt:lpstr>
      <vt:lpstr>3. Simple neural network      creation </vt:lpstr>
      <vt:lpstr>3. Simple neural network      creation </vt:lpstr>
      <vt:lpstr>3. Simple neural network      creation </vt:lpstr>
      <vt:lpstr>3. Simple neural network      creation </vt:lpstr>
      <vt:lpstr>3. Simple neural network      creation </vt:lpstr>
      <vt:lpstr>3. Simple neural network      creation </vt:lpstr>
      <vt:lpstr>3. Simple neural network      creation </vt:lpstr>
      <vt:lpstr>4. Simple CNN creation </vt:lpstr>
      <vt:lpstr>4. Simple CNN creation </vt:lpstr>
      <vt:lpstr>4. Simple CNN creation </vt:lpstr>
      <vt:lpstr>4. Simple CNN creation </vt:lpstr>
      <vt:lpstr>5. Truck project</vt:lpstr>
      <vt:lpstr>5. Truck project</vt:lpstr>
      <vt:lpstr>5. Truck project</vt:lpstr>
      <vt:lpstr>6. Data set creation</vt:lpstr>
      <vt:lpstr>6. Data set creation</vt:lpstr>
      <vt:lpstr>6. Data set creation</vt:lpstr>
      <vt:lpstr>6. Data set creation</vt:lpstr>
      <vt:lpstr>6. Data set creation</vt:lpstr>
      <vt:lpstr>6. Data set creation</vt:lpstr>
      <vt:lpstr>6. Data set creation</vt:lpstr>
      <vt:lpstr>6. Data set creation</vt:lpstr>
      <vt:lpstr>6. Data set creation</vt:lpstr>
      <vt:lpstr>6. Data set creation</vt:lpstr>
      <vt:lpstr>7. CNN for traffic light detection</vt:lpstr>
      <vt:lpstr>7. CNN for traffic light detection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an der  Hochschule Reutlingen</dc:title>
  <dc:creator>Anna D</dc:creator>
  <cp:lastModifiedBy>Marius Landmann</cp:lastModifiedBy>
  <cp:revision>71</cp:revision>
  <dcterms:created xsi:type="dcterms:W3CDTF">2020-07-02T11:50:14Z</dcterms:created>
  <dcterms:modified xsi:type="dcterms:W3CDTF">2020-07-08T23:19:12Z</dcterms:modified>
</cp:coreProperties>
</file>