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9" r:id="rId2"/>
    <p:sldId id="262" r:id="rId3"/>
    <p:sldId id="261" r:id="rId4"/>
    <p:sldId id="271" r:id="rId5"/>
    <p:sldId id="313" r:id="rId6"/>
    <p:sldId id="269" r:id="rId7"/>
    <p:sldId id="264" r:id="rId8"/>
    <p:sldId id="265" r:id="rId9"/>
    <p:sldId id="314" r:id="rId10"/>
    <p:sldId id="272" r:id="rId11"/>
    <p:sldId id="312" r:id="rId12"/>
    <p:sldId id="267" r:id="rId13"/>
    <p:sldId id="275" r:id="rId14"/>
    <p:sldId id="277" r:id="rId15"/>
    <p:sldId id="278" r:id="rId16"/>
    <p:sldId id="295" r:id="rId17"/>
    <p:sldId id="280" r:id="rId18"/>
    <p:sldId id="315" r:id="rId19"/>
    <p:sldId id="282" r:id="rId20"/>
    <p:sldId id="283" r:id="rId21"/>
    <p:sldId id="285" r:id="rId22"/>
    <p:sldId id="281" r:id="rId23"/>
    <p:sldId id="286" r:id="rId24"/>
    <p:sldId id="287" r:id="rId25"/>
    <p:sldId id="288" r:id="rId26"/>
    <p:sldId id="317" r:id="rId27"/>
    <p:sldId id="289" r:id="rId28"/>
    <p:sldId id="291" r:id="rId29"/>
    <p:sldId id="306" r:id="rId30"/>
    <p:sldId id="292" r:id="rId31"/>
    <p:sldId id="307" r:id="rId32"/>
    <p:sldId id="297" r:id="rId33"/>
    <p:sldId id="308" r:id="rId34"/>
    <p:sldId id="309" r:id="rId35"/>
    <p:sldId id="299" r:id="rId36"/>
    <p:sldId id="311" r:id="rId37"/>
    <p:sldId id="310" r:id="rId38"/>
    <p:sldId id="302" r:id="rId39"/>
    <p:sldId id="318" r:id="rId40"/>
    <p:sldId id="319" r:id="rId4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1">
          <p15:clr>
            <a:srgbClr val="A4A3A4"/>
          </p15:clr>
        </p15:guide>
        <p15:guide id="2" orient="horz" pos="1570">
          <p15:clr>
            <a:srgbClr val="A4A3A4"/>
          </p15:clr>
        </p15:guide>
        <p15:guide id="3" orient="horz" pos="3793">
          <p15:clr>
            <a:srgbClr val="A4A3A4"/>
          </p15:clr>
        </p15:guide>
        <p15:guide id="4" pos="476">
          <p15:clr>
            <a:srgbClr val="A4A3A4"/>
          </p15:clr>
        </p15:guide>
        <p15:guide id="5" pos="53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918" autoAdjust="0"/>
  </p:normalViewPr>
  <p:slideViewPr>
    <p:cSldViewPr showGuides="1">
      <p:cViewPr varScale="1">
        <p:scale>
          <a:sx n="86" d="100"/>
          <a:sy n="86" d="100"/>
        </p:scale>
        <p:origin x="1354" y="58"/>
      </p:cViewPr>
      <p:guideLst>
        <p:guide orient="horz" pos="951"/>
        <p:guide orient="horz" pos="1570"/>
        <p:guide orient="horz" pos="3793"/>
        <p:guide pos="476"/>
        <p:guide pos="53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us Landmann" userId="982135f1fc96b212" providerId="LiveId" clId="{D1A0AFD1-D65A-4A0B-9775-1AC85B7666E1}"/>
    <pc:docChg chg="modSld">
      <pc:chgData name="Marius Landmann" userId="982135f1fc96b212" providerId="LiveId" clId="{D1A0AFD1-D65A-4A0B-9775-1AC85B7666E1}" dt="2020-07-08T23:33:08.750" v="78" actId="20577"/>
      <pc:docMkLst>
        <pc:docMk/>
      </pc:docMkLst>
      <pc:sldChg chg="modSp">
        <pc:chgData name="Marius Landmann" userId="982135f1fc96b212" providerId="LiveId" clId="{D1A0AFD1-D65A-4A0B-9775-1AC85B7666E1}" dt="2020-07-08T23:20:25.968" v="0" actId="20577"/>
        <pc:sldMkLst>
          <pc:docMk/>
          <pc:sldMk cId="656000207" sldId="261"/>
        </pc:sldMkLst>
        <pc:spChg chg="mod">
          <ac:chgData name="Marius Landmann" userId="982135f1fc96b212" providerId="LiveId" clId="{D1A0AFD1-D65A-4A0B-9775-1AC85B7666E1}" dt="2020-07-08T23:20:25.968" v="0" actId="20577"/>
          <ac:spMkLst>
            <pc:docMk/>
            <pc:sldMk cId="656000207" sldId="261"/>
            <ac:spMk id="3" creationId="{00000000-0000-0000-0000-000000000000}"/>
          </ac:spMkLst>
        </pc:spChg>
      </pc:sldChg>
      <pc:sldChg chg="modSp">
        <pc:chgData name="Marius Landmann" userId="982135f1fc96b212" providerId="LiveId" clId="{D1A0AFD1-D65A-4A0B-9775-1AC85B7666E1}" dt="2020-07-08T23:21:32.707" v="18" actId="20577"/>
        <pc:sldMkLst>
          <pc:docMk/>
          <pc:sldMk cId="4249408114" sldId="264"/>
        </pc:sldMkLst>
        <pc:spChg chg="mod">
          <ac:chgData name="Marius Landmann" userId="982135f1fc96b212" providerId="LiveId" clId="{D1A0AFD1-D65A-4A0B-9775-1AC85B7666E1}" dt="2020-07-08T23:21:32.707" v="18" actId="20577"/>
          <ac:spMkLst>
            <pc:docMk/>
            <pc:sldMk cId="4249408114" sldId="264"/>
            <ac:spMk id="3" creationId="{00000000-0000-0000-0000-000000000000}"/>
          </ac:spMkLst>
        </pc:spChg>
      </pc:sldChg>
      <pc:sldChg chg="modSp">
        <pc:chgData name="Marius Landmann" userId="982135f1fc96b212" providerId="LiveId" clId="{D1A0AFD1-D65A-4A0B-9775-1AC85B7666E1}" dt="2020-07-08T23:22:18.609" v="21" actId="20577"/>
        <pc:sldMkLst>
          <pc:docMk/>
          <pc:sldMk cId="3086814169" sldId="265"/>
        </pc:sldMkLst>
        <pc:spChg chg="mod">
          <ac:chgData name="Marius Landmann" userId="982135f1fc96b212" providerId="LiveId" clId="{D1A0AFD1-D65A-4A0B-9775-1AC85B7666E1}" dt="2020-07-08T23:22:18.609" v="21" actId="20577"/>
          <ac:spMkLst>
            <pc:docMk/>
            <pc:sldMk cId="3086814169" sldId="265"/>
            <ac:spMk id="3" creationId="{00000000-0000-0000-0000-000000000000}"/>
          </ac:spMkLst>
        </pc:spChg>
      </pc:sldChg>
      <pc:sldChg chg="modSp">
        <pc:chgData name="Marius Landmann" userId="982135f1fc96b212" providerId="LiveId" clId="{D1A0AFD1-D65A-4A0B-9775-1AC85B7666E1}" dt="2020-07-08T23:23:33.781" v="59" actId="20577"/>
        <pc:sldMkLst>
          <pc:docMk/>
          <pc:sldMk cId="3720985871" sldId="272"/>
        </pc:sldMkLst>
        <pc:spChg chg="mod">
          <ac:chgData name="Marius Landmann" userId="982135f1fc96b212" providerId="LiveId" clId="{D1A0AFD1-D65A-4A0B-9775-1AC85B7666E1}" dt="2020-07-08T23:22:29.488" v="24" actId="20577"/>
          <ac:spMkLst>
            <pc:docMk/>
            <pc:sldMk cId="3720985871" sldId="272"/>
            <ac:spMk id="3" creationId="{00000000-0000-0000-0000-000000000000}"/>
          </ac:spMkLst>
        </pc:spChg>
        <pc:spChg chg="mod">
          <ac:chgData name="Marius Landmann" userId="982135f1fc96b212" providerId="LiveId" clId="{D1A0AFD1-D65A-4A0B-9775-1AC85B7666E1}" dt="2020-07-08T23:23:33.781" v="59" actId="20577"/>
          <ac:spMkLst>
            <pc:docMk/>
            <pc:sldMk cId="3720985871" sldId="272"/>
            <ac:spMk id="5" creationId="{00000000-0000-0000-0000-000000000000}"/>
          </ac:spMkLst>
        </pc:spChg>
      </pc:sldChg>
      <pc:sldChg chg="modSp">
        <pc:chgData name="Marius Landmann" userId="982135f1fc96b212" providerId="LiveId" clId="{D1A0AFD1-D65A-4A0B-9775-1AC85B7666E1}" dt="2020-07-08T23:29:04.159" v="64" actId="20577"/>
        <pc:sldMkLst>
          <pc:docMk/>
          <pc:sldMk cId="3884449168" sldId="281"/>
        </pc:sldMkLst>
        <pc:spChg chg="mod">
          <ac:chgData name="Marius Landmann" userId="982135f1fc96b212" providerId="LiveId" clId="{D1A0AFD1-D65A-4A0B-9775-1AC85B7666E1}" dt="2020-07-08T23:29:04.159" v="64" actId="20577"/>
          <ac:spMkLst>
            <pc:docMk/>
            <pc:sldMk cId="3884449168" sldId="281"/>
            <ac:spMk id="3" creationId="{00000000-0000-0000-0000-000000000000}"/>
          </ac:spMkLst>
        </pc:spChg>
      </pc:sldChg>
      <pc:sldChg chg="modSp">
        <pc:chgData name="Marius Landmann" userId="982135f1fc96b212" providerId="LiveId" clId="{D1A0AFD1-D65A-4A0B-9775-1AC85B7666E1}" dt="2020-07-08T23:30:26.437" v="68" actId="20577"/>
        <pc:sldMkLst>
          <pc:docMk/>
          <pc:sldMk cId="4254763069" sldId="289"/>
        </pc:sldMkLst>
        <pc:spChg chg="mod">
          <ac:chgData name="Marius Landmann" userId="982135f1fc96b212" providerId="LiveId" clId="{D1A0AFD1-D65A-4A0B-9775-1AC85B7666E1}" dt="2020-07-08T23:30:26.437" v="68" actId="20577"/>
          <ac:spMkLst>
            <pc:docMk/>
            <pc:sldMk cId="4254763069" sldId="289"/>
            <ac:spMk id="3" creationId="{00000000-0000-0000-0000-000000000000}"/>
          </ac:spMkLst>
        </pc:spChg>
      </pc:sldChg>
      <pc:sldChg chg="modSp">
        <pc:chgData name="Marius Landmann" userId="982135f1fc96b212" providerId="LiveId" clId="{D1A0AFD1-D65A-4A0B-9775-1AC85B7666E1}" dt="2020-07-08T23:26:41.207" v="63" actId="20577"/>
        <pc:sldMkLst>
          <pc:docMk/>
          <pc:sldMk cId="2539936454" sldId="295"/>
        </pc:sldMkLst>
        <pc:spChg chg="mod">
          <ac:chgData name="Marius Landmann" userId="982135f1fc96b212" providerId="LiveId" clId="{D1A0AFD1-D65A-4A0B-9775-1AC85B7666E1}" dt="2020-07-08T23:26:41.207" v="63" actId="20577"/>
          <ac:spMkLst>
            <pc:docMk/>
            <pc:sldMk cId="2539936454" sldId="295"/>
            <ac:spMk id="3" creationId="{00000000-0000-0000-0000-000000000000}"/>
          </ac:spMkLst>
        </pc:spChg>
      </pc:sldChg>
      <pc:sldChg chg="modSp">
        <pc:chgData name="Marius Landmann" userId="982135f1fc96b212" providerId="LiveId" clId="{D1A0AFD1-D65A-4A0B-9775-1AC85B7666E1}" dt="2020-07-08T23:32:40.544" v="73" actId="20577"/>
        <pc:sldMkLst>
          <pc:docMk/>
          <pc:sldMk cId="2962700726" sldId="297"/>
        </pc:sldMkLst>
        <pc:spChg chg="mod">
          <ac:chgData name="Marius Landmann" userId="982135f1fc96b212" providerId="LiveId" clId="{D1A0AFD1-D65A-4A0B-9775-1AC85B7666E1}" dt="2020-07-08T23:32:40.544" v="73" actId="20577"/>
          <ac:spMkLst>
            <pc:docMk/>
            <pc:sldMk cId="2962700726" sldId="297"/>
            <ac:spMk id="3" creationId="{00000000-0000-0000-0000-000000000000}"/>
          </ac:spMkLst>
        </pc:spChg>
      </pc:sldChg>
      <pc:sldChg chg="modSp">
        <pc:chgData name="Marius Landmann" userId="982135f1fc96b212" providerId="LiveId" clId="{D1A0AFD1-D65A-4A0B-9775-1AC85B7666E1}" dt="2020-07-08T23:33:08.750" v="78" actId="20577"/>
        <pc:sldMkLst>
          <pc:docMk/>
          <pc:sldMk cId="2653373269" sldId="302"/>
        </pc:sldMkLst>
        <pc:spChg chg="mod">
          <ac:chgData name="Marius Landmann" userId="982135f1fc96b212" providerId="LiveId" clId="{D1A0AFD1-D65A-4A0B-9775-1AC85B7666E1}" dt="2020-07-08T23:33:08.750" v="78" actId="20577"/>
          <ac:spMkLst>
            <pc:docMk/>
            <pc:sldMk cId="2653373269" sldId="30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4E72D-377C-49DC-80EE-57C273741BE0}" type="datetimeFigureOut">
              <a:rPr lang="de-DE" smtClean="0"/>
              <a:pPr/>
              <a:t>09.07.2020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42DB3-ECC1-404A-BCF5-6540C2BEC6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755650" y="1358896"/>
            <a:ext cx="7704138" cy="278448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7" name="Grafik 6" descr="PPT_Logo_Uni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6867541" y="5837812"/>
            <a:ext cx="2014890" cy="53919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Untertitel 2"/>
          <p:cNvSpPr txBox="1">
            <a:spLocks/>
          </p:cNvSpPr>
          <p:nvPr userDrawn="1"/>
        </p:nvSpPr>
        <p:spPr bwMode="gray">
          <a:xfrm>
            <a:off x="755650" y="6490800"/>
            <a:ext cx="7602564" cy="32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80975" algn="l"/>
                <a:tab pos="361950" algn="l"/>
              </a:tabLst>
              <a:defRPr/>
            </a:pPr>
            <a:r>
              <a:rPr lang="de-DE" sz="9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Vorname Nachname, Funktion, Bereich, Hochschule Reutlingen, </a:t>
            </a:r>
            <a:r>
              <a:rPr lang="de-DE" sz="900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Alteburgstraße</a:t>
            </a:r>
            <a:r>
              <a:rPr lang="de-DE" sz="9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150, 72762 Reutlingen, www.reutlingen-university.de, 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80975" algn="l"/>
                <a:tab pos="361950" algn="l"/>
              </a:tabLst>
              <a:defRPr/>
            </a:pPr>
            <a:r>
              <a:rPr lang="de-DE" sz="9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 +49 (0)7121 271-Durchwahl, F. +49 (0)7121 271-Durchwahl, vorname.nachname@reutlingen-university.de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719801" y="1549562"/>
            <a:ext cx="7704138" cy="461574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755650" y="1484784"/>
            <a:ext cx="3744912" cy="446449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3"/>
          </p:nvPr>
        </p:nvSpPr>
        <p:spPr bwMode="gray">
          <a:xfrm>
            <a:off x="4714876" y="1484784"/>
            <a:ext cx="3744912" cy="446449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PT_Silhouette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 bwMode="gray">
          <a:xfrm>
            <a:off x="-259" y="6172219"/>
            <a:ext cx="9144259" cy="35946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755650" y="440874"/>
            <a:ext cx="7704138" cy="10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719801" y="1549563"/>
            <a:ext cx="7704138" cy="35719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9" name="Grafik 8" descr="PPT_Logo_TEC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6748478" y="328591"/>
            <a:ext cx="1727950" cy="53919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feld 7"/>
          <p:cNvSpPr txBox="1"/>
          <p:nvPr userDrawn="1"/>
        </p:nvSpPr>
        <p:spPr>
          <a:xfrm>
            <a:off x="8459788" y="6490800"/>
            <a:ext cx="401334" cy="2243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80975" algn="l"/>
                <a:tab pos="361950" algn="l"/>
              </a:tabLst>
              <a:defRPr/>
            </a:pPr>
            <a:fld id="{5E2356BA-065A-437E-969F-4FB6661140FF}" type="slidenum">
              <a:rPr lang="de-DE" sz="900" kern="1200" noProof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>
                  <a:tab pos="180975" algn="l"/>
                  <a:tab pos="361950" algn="l"/>
                </a:tabLst>
                <a:defRPr/>
              </a:pPr>
              <a:t>‹Nr.›</a:t>
            </a:fld>
            <a:endParaRPr lang="de-DE" sz="900" kern="12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itchFamily="34" charset="0"/>
        <a:buNone/>
        <a:tabLst>
          <a:tab pos="180975" algn="l"/>
          <a:tab pos="361950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spcBef>
          <a:spcPts val="300"/>
        </a:spcBef>
        <a:spcAft>
          <a:spcPts val="0"/>
        </a:spcAft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defTabSz="914400" rtl="0" eaLnBrk="1" latinLnBrk="0" hangingPunct="1">
        <a:spcBef>
          <a:spcPts val="300"/>
        </a:spcBef>
        <a:spcAft>
          <a:spcPts val="0"/>
        </a:spcAft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4375" indent="-171450" algn="l" defTabSz="914400" rtl="0" eaLnBrk="1" latinLnBrk="0" hangingPunct="1">
        <a:spcBef>
          <a:spcPts val="300"/>
        </a:spcBef>
        <a:spcAft>
          <a:spcPts val="0"/>
        </a:spcAft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5350" indent="-180975" algn="l" defTabSz="914400" rtl="0" eaLnBrk="1" latinLnBrk="0" hangingPunct="1">
        <a:spcBef>
          <a:spcPts val="300"/>
        </a:spcBef>
        <a:spcAft>
          <a:spcPts val="0"/>
        </a:spcAft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all" dirty="0"/>
              <a:t>Convolutional</a:t>
            </a:r>
            <a:r>
              <a:rPr lang="de-DE" cap="all" dirty="0"/>
              <a:t> Neuronal </a:t>
            </a:r>
            <a:r>
              <a:rPr lang="en-US" cap="all" dirty="0"/>
              <a:t>networks</a:t>
            </a:r>
            <a:r>
              <a:rPr lang="de-DE" cap="all" dirty="0"/>
              <a:t>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Theory part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E8900DF-2EC5-4FCA-9661-2DB52B287CDA}"/>
              </a:ext>
            </a:extLst>
          </p:cNvPr>
          <p:cNvSpPr/>
          <p:nvPr/>
        </p:nvSpPr>
        <p:spPr bwMode="gray">
          <a:xfrm>
            <a:off x="755650" y="6525344"/>
            <a:ext cx="6624662" cy="33265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400" dirty="0" err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3. Important hardware </a:t>
            </a:r>
            <a:br>
              <a:rPr lang="en-GB" b="1" dirty="0"/>
            </a:br>
            <a:r>
              <a:rPr lang="en-GB" b="1" dirty="0"/>
              <a:t>    and software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55650" y="1484784"/>
            <a:ext cx="3528318" cy="4464496"/>
          </a:xfrm>
        </p:spPr>
        <p:txBody>
          <a:bodyPr/>
          <a:lstStyle/>
          <a:p>
            <a:r>
              <a:rPr lang="de-DE" dirty="0"/>
              <a:t>Raspberry Pi 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en-GB" dirty="0"/>
              <a:t>Affordable small computer </a:t>
            </a:r>
          </a:p>
          <a:p>
            <a:pPr lvl="1"/>
            <a:r>
              <a:rPr lang="en-GB" dirty="0"/>
              <a:t>Has two USB ports, an HDMI port, can connect to a monitor, keyboard, and mouse</a:t>
            </a:r>
          </a:p>
          <a:p>
            <a:pPr lvl="1"/>
            <a:r>
              <a:rPr lang="en-US" dirty="0"/>
              <a:t>Special USB Port for the webcam of the truck project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Arduino Nano 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en-US" dirty="0"/>
              <a:t>Small microcontroller </a:t>
            </a:r>
          </a:p>
          <a:p>
            <a:pPr lvl="1"/>
            <a:r>
              <a:rPr lang="en-US" dirty="0"/>
              <a:t>Information gets converted as binary code to the Arduino Nano (just „one direction transfer“ possible)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F4355F1-335A-42D8-8E14-B5D76673B4A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844824"/>
            <a:ext cx="2259965" cy="1506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fik 6" descr="Arduino Nano">
            <a:extLst>
              <a:ext uri="{FF2B5EF4-FFF2-40B4-BE49-F238E27FC236}">
                <a16:creationId xmlns:a16="http://schemas.microsoft.com/office/drawing/2014/main" id="{C08E09A2-346F-48C6-97B5-157CAF42E98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813" y="1844824"/>
            <a:ext cx="2362835" cy="1498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0C2C7DF-F278-4302-B0DB-D823619CDB6A}"/>
              </a:ext>
            </a:extLst>
          </p:cNvPr>
          <p:cNvSpPr txBox="1"/>
          <p:nvPr/>
        </p:nvSpPr>
        <p:spPr>
          <a:xfrm>
            <a:off x="684212" y="3343424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solidFill>
                  <a:schemeClr val="tx2">
                    <a:lumMod val="75000"/>
                  </a:schemeClr>
                </a:solidFill>
              </a:rPr>
              <a:t>[3]</a:t>
            </a:r>
            <a:endParaRPr lang="en-GB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54DFEBE-0D25-4581-A241-4B7D8C1E3FCE}"/>
              </a:ext>
            </a:extLst>
          </p:cNvPr>
          <p:cNvSpPr txBox="1"/>
          <p:nvPr/>
        </p:nvSpPr>
        <p:spPr>
          <a:xfrm>
            <a:off x="4714876" y="3298195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solidFill>
                  <a:schemeClr val="tx2">
                    <a:lumMod val="75000"/>
                  </a:schemeClr>
                </a:solidFill>
              </a:rPr>
              <a:t>[4]</a:t>
            </a:r>
            <a:endParaRPr lang="en-GB" sz="105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985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3. Important hardware </a:t>
            </a:r>
            <a:br>
              <a:rPr lang="en-GB" b="1" dirty="0"/>
            </a:br>
            <a:r>
              <a:rPr lang="en-GB" b="1" dirty="0"/>
              <a:t>    and software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55650" y="1484784"/>
            <a:ext cx="3528318" cy="4464496"/>
          </a:xfrm>
        </p:spPr>
        <p:txBody>
          <a:bodyPr/>
          <a:lstStyle/>
          <a:p>
            <a:r>
              <a:rPr lang="en-GB" dirty="0" err="1"/>
              <a:t>Jupyter</a:t>
            </a:r>
            <a:r>
              <a:rPr lang="en-GB" dirty="0"/>
              <a:t> Notebook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en-GB" dirty="0"/>
              <a:t>Open source application with possibilities to code, create visualizations, do machine learning, share created content</a:t>
            </a:r>
          </a:p>
          <a:p>
            <a:pPr marL="180975" lvl="1" indent="0">
              <a:buNone/>
            </a:pPr>
            <a:endParaRPr lang="en-GB" dirty="0"/>
          </a:p>
          <a:p>
            <a:pPr marL="180975" lvl="1" indent="0">
              <a:buNone/>
            </a:pPr>
            <a:endParaRPr lang="en-GB" dirty="0"/>
          </a:p>
          <a:p>
            <a:pPr marL="180975" lvl="1" indent="0">
              <a:buNone/>
            </a:pPr>
            <a:endParaRPr lang="en-GB" dirty="0"/>
          </a:p>
          <a:p>
            <a:r>
              <a:rPr lang="en-GB" dirty="0"/>
              <a:t>TensorFlow</a:t>
            </a:r>
            <a:endParaRPr lang="de-DE" dirty="0"/>
          </a:p>
          <a:p>
            <a:pPr lvl="1"/>
            <a:r>
              <a:rPr lang="en-GB" dirty="0"/>
              <a:t>Open source machine learning library</a:t>
            </a:r>
          </a:p>
          <a:p>
            <a:pPr lvl="1"/>
            <a:r>
              <a:rPr lang="en-GB" dirty="0"/>
              <a:t>often used for image and video recognition and deep learning</a:t>
            </a:r>
          </a:p>
          <a:p>
            <a:pPr lvl="1"/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/>
              <a:t>Open CV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en-GB" dirty="0"/>
              <a:t>Open source software library </a:t>
            </a:r>
            <a:r>
              <a:rPr lang="de-DE" dirty="0"/>
              <a:t>Code</a:t>
            </a:r>
          </a:p>
          <a:p>
            <a:pPr lvl="1"/>
            <a:r>
              <a:rPr lang="en-GB" dirty="0"/>
              <a:t>often used for image and video recognition and deep learning</a:t>
            </a:r>
          </a:p>
          <a:p>
            <a:pPr lvl="1"/>
            <a:endParaRPr lang="de-DE" dirty="0"/>
          </a:p>
          <a:p>
            <a:pPr lvl="1"/>
            <a:endParaRPr lang="de-DE" sz="1000" dirty="0"/>
          </a:p>
          <a:p>
            <a:pPr lvl="1"/>
            <a:endParaRPr lang="de-DE" dirty="0"/>
          </a:p>
          <a:p>
            <a:r>
              <a:rPr lang="en-GB" dirty="0"/>
              <a:t>Google </a:t>
            </a:r>
            <a:r>
              <a:rPr lang="en-GB" dirty="0" err="1"/>
              <a:t>Colab</a:t>
            </a:r>
            <a:endParaRPr lang="de-DE" dirty="0"/>
          </a:p>
          <a:p>
            <a:pPr lvl="1"/>
            <a:r>
              <a:rPr lang="en-GB" dirty="0"/>
              <a:t>cloud-based platform </a:t>
            </a:r>
          </a:p>
          <a:p>
            <a:pPr lvl="1"/>
            <a:r>
              <a:rPr lang="en-GB" dirty="0"/>
              <a:t>machine learning with tensor flow possible</a:t>
            </a:r>
          </a:p>
          <a:p>
            <a:pPr lvl="1"/>
            <a:r>
              <a:rPr lang="en-GB" dirty="0"/>
              <a:t>GPU and TPU can be used for free</a:t>
            </a:r>
          </a:p>
          <a:p>
            <a:pPr marL="180975" lvl="1" indent="0">
              <a:buNone/>
            </a:pP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82678D5-BB15-4505-BCFD-501020D2B3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87824" y="1443198"/>
            <a:ext cx="1346200" cy="45212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599E486-5813-4792-9FFB-78952916B8D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443198"/>
            <a:ext cx="410339" cy="452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B0F0B62-6D60-4CB6-A4C4-E747AF6719F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722875" y="3556312"/>
            <a:ext cx="1561093" cy="32143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315BEFB-0946-4818-BC5D-A110DD52B87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452320" y="3517006"/>
            <a:ext cx="571500" cy="40005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023D761D-4F85-4AB3-93AE-C509F95D342A}"/>
              </a:ext>
            </a:extLst>
          </p:cNvPr>
          <p:cNvSpPr txBox="1"/>
          <p:nvPr/>
        </p:nvSpPr>
        <p:spPr>
          <a:xfrm>
            <a:off x="2985254" y="1800423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solidFill>
                  <a:schemeClr val="tx2">
                    <a:lumMod val="75000"/>
                  </a:schemeClr>
                </a:solidFill>
              </a:rPr>
              <a:t>[5]</a:t>
            </a:r>
            <a:endParaRPr lang="en-GB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A22F891-A829-4B31-8209-4E8E7C8AE979}"/>
              </a:ext>
            </a:extLst>
          </p:cNvPr>
          <p:cNvSpPr txBox="1"/>
          <p:nvPr/>
        </p:nvSpPr>
        <p:spPr>
          <a:xfrm>
            <a:off x="7380312" y="1867303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solidFill>
                  <a:schemeClr val="tx2">
                    <a:lumMod val="75000"/>
                  </a:schemeClr>
                </a:solidFill>
              </a:rPr>
              <a:t>[6]</a:t>
            </a:r>
            <a:endParaRPr lang="en-GB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09BF01D-51EA-4FAD-A6AF-D8F38D1BB5C5}"/>
              </a:ext>
            </a:extLst>
          </p:cNvPr>
          <p:cNvSpPr txBox="1"/>
          <p:nvPr/>
        </p:nvSpPr>
        <p:spPr>
          <a:xfrm>
            <a:off x="2722875" y="3782856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solidFill>
                  <a:schemeClr val="tx2">
                    <a:lumMod val="75000"/>
                  </a:schemeClr>
                </a:solidFill>
              </a:rPr>
              <a:t>[7]</a:t>
            </a:r>
            <a:endParaRPr lang="en-GB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A222316-6DEF-4BBB-830D-AE8CA16D3502}"/>
              </a:ext>
            </a:extLst>
          </p:cNvPr>
          <p:cNvSpPr txBox="1"/>
          <p:nvPr/>
        </p:nvSpPr>
        <p:spPr>
          <a:xfrm>
            <a:off x="7380312" y="3815462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solidFill>
                  <a:schemeClr val="tx2">
                    <a:lumMod val="75000"/>
                  </a:schemeClr>
                </a:solidFill>
              </a:rPr>
              <a:t>[8]</a:t>
            </a:r>
            <a:endParaRPr lang="en-GB" sz="105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953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/>
              <a:t>3. Important hardware </a:t>
            </a:r>
            <a:br>
              <a:rPr lang="en-GB" b="1" dirty="0"/>
            </a:br>
            <a:r>
              <a:rPr lang="en-GB" b="1" dirty="0"/>
              <a:t>    and software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GPU - Graphical Processing Unit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r>
              <a:rPr lang="en-GB" dirty="0"/>
              <a:t>specialized in processing graphics</a:t>
            </a:r>
          </a:p>
          <a:p>
            <a:pPr lvl="1"/>
            <a:r>
              <a:rPr lang="en-GB" dirty="0"/>
              <a:t>wide range of applications</a:t>
            </a:r>
          </a:p>
          <a:p>
            <a:pPr lvl="1"/>
            <a:r>
              <a:rPr lang="en-GB" dirty="0"/>
              <a:t>processor can do parallel tasks (matrix operations) very efficiently</a:t>
            </a:r>
          </a:p>
          <a:p>
            <a:pPr lvl="1"/>
            <a:r>
              <a:rPr lang="en-GB" dirty="0"/>
              <a:t>after every single calculation intermediate result is read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C0322E1-A104-4F7D-9A42-807EA70141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5305" y="2060848"/>
            <a:ext cx="2429510" cy="173545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4B14D3F-70DE-4B01-8953-2A26D7E118A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854853"/>
            <a:ext cx="5674360" cy="2407920"/>
          </a:xfrm>
          <a:prstGeom prst="rect">
            <a:avLst/>
          </a:prstGeom>
          <a:noFill/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4A2C13F-0160-48AB-840D-325EC70C5D89}"/>
              </a:ext>
            </a:extLst>
          </p:cNvPr>
          <p:cNvSpPr txBox="1"/>
          <p:nvPr/>
        </p:nvSpPr>
        <p:spPr>
          <a:xfrm>
            <a:off x="719801" y="3776339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solidFill>
                  <a:schemeClr val="tx2">
                    <a:lumMod val="75000"/>
                  </a:schemeClr>
                </a:solidFill>
              </a:rPr>
              <a:t>[9]</a:t>
            </a:r>
            <a:endParaRPr lang="en-GB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0DB8EF6-E217-4DDF-AF4C-6D5D3949EE55}"/>
              </a:ext>
            </a:extLst>
          </p:cNvPr>
          <p:cNvSpPr txBox="1"/>
          <p:nvPr/>
        </p:nvSpPr>
        <p:spPr>
          <a:xfrm>
            <a:off x="4067944" y="4103494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solidFill>
                  <a:schemeClr val="tx2">
                    <a:lumMod val="75000"/>
                  </a:schemeClr>
                </a:solidFill>
              </a:rPr>
              <a:t>[10]</a:t>
            </a:r>
            <a:endParaRPr lang="en-GB" sz="105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090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/>
              <a:t>3. Important hardware </a:t>
            </a:r>
            <a:br>
              <a:rPr lang="en-GB" b="1" dirty="0"/>
            </a:br>
            <a:r>
              <a:rPr lang="en-GB" b="1" dirty="0"/>
              <a:t>    and software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TPU - Tensor Processing Unit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specialized on machine learning with </a:t>
            </a:r>
            <a:r>
              <a:rPr lang="en-GB" dirty="0" err="1"/>
              <a:t>Colab</a:t>
            </a:r>
            <a:r>
              <a:rPr lang="en-GB" dirty="0"/>
              <a:t> and TensorFlow</a:t>
            </a:r>
          </a:p>
          <a:p>
            <a:pPr lvl="1"/>
            <a:r>
              <a:rPr lang="en-GB" dirty="0"/>
              <a:t>special matrix processor</a:t>
            </a:r>
          </a:p>
          <a:p>
            <a:pPr lvl="1"/>
            <a:r>
              <a:rPr lang="en-GB" dirty="0"/>
              <a:t>much faster than a GPU for machine learning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EE85EEA-8840-4A5B-8726-3DB7CFE91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2733"/>
            <a:ext cx="2952328" cy="295232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656A531-9EF6-4936-BA97-DD69E1F55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41" y="1842733"/>
            <a:ext cx="5256584" cy="2879262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208C3A4-6093-408B-A663-6C7A364CCB80}"/>
              </a:ext>
            </a:extLst>
          </p:cNvPr>
          <p:cNvSpPr txBox="1"/>
          <p:nvPr/>
        </p:nvSpPr>
        <p:spPr>
          <a:xfrm>
            <a:off x="853211" y="4544553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solidFill>
                  <a:schemeClr val="tx2">
                    <a:lumMod val="75000"/>
                  </a:schemeClr>
                </a:solidFill>
              </a:rPr>
              <a:t>[11]</a:t>
            </a:r>
            <a:endParaRPr lang="en-GB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00D250A-56B1-4A5A-AE4D-B1D6409583A1}"/>
              </a:ext>
            </a:extLst>
          </p:cNvPr>
          <p:cNvSpPr txBox="1"/>
          <p:nvPr/>
        </p:nvSpPr>
        <p:spPr>
          <a:xfrm>
            <a:off x="3450443" y="4691878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solidFill>
                  <a:schemeClr val="tx2">
                    <a:lumMod val="75000"/>
                  </a:schemeClr>
                </a:solidFill>
              </a:rPr>
              <a:t>[10]</a:t>
            </a:r>
            <a:endParaRPr lang="en-GB" sz="105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869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/>
              <a:t>3. Important hardware </a:t>
            </a:r>
            <a:br>
              <a:rPr lang="en-GB" b="1" dirty="0"/>
            </a:br>
            <a:r>
              <a:rPr lang="en-GB" b="1" dirty="0"/>
              <a:t>    and software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GitHub</a:t>
            </a:r>
            <a:endParaRPr lang="de-DE" dirty="0"/>
          </a:p>
          <a:p>
            <a:pPr lvl="1"/>
            <a:r>
              <a:rPr lang="en-GB" dirty="0"/>
              <a:t>GitHub is a platform where people can work together on the same project</a:t>
            </a:r>
          </a:p>
          <a:p>
            <a:pPr lvl="1"/>
            <a:r>
              <a:rPr lang="en-GB" dirty="0"/>
              <a:t>You are able to find several project documentations including there codes</a:t>
            </a:r>
          </a:p>
          <a:p>
            <a:pPr lvl="1"/>
            <a:r>
              <a:rPr lang="en-GB" dirty="0"/>
              <a:t>GitHub will be used as repository</a:t>
            </a:r>
          </a:p>
          <a:p>
            <a:pPr lvl="1"/>
            <a:r>
              <a:rPr lang="en-GB" dirty="0"/>
              <a:t>The most important GitHub commands are shown in the flowing tables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180975" lvl="1" indent="0">
              <a:buNone/>
            </a:pPr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CB7B99C-F8C3-4ACB-8455-38EBB88D3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604" y="1277521"/>
            <a:ext cx="1633870" cy="47552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0D9BF11-ABD4-4BC0-9CEC-4CE3B3D89619}"/>
              </a:ext>
            </a:extLst>
          </p:cNvPr>
          <p:cNvSpPr txBox="1"/>
          <p:nvPr/>
        </p:nvSpPr>
        <p:spPr>
          <a:xfrm>
            <a:off x="6976160" y="1699598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solidFill>
                  <a:schemeClr val="tx2">
                    <a:lumMod val="75000"/>
                  </a:schemeClr>
                </a:solidFill>
              </a:rPr>
              <a:t>[12]</a:t>
            </a:r>
            <a:endParaRPr lang="en-GB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5ACFE9-97B0-40B0-9A09-6A014DFDA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99" y="3212976"/>
            <a:ext cx="5971842" cy="202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55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/>
              <a:t>3. Important hardware </a:t>
            </a:r>
            <a:br>
              <a:rPr lang="en-GB" b="1" dirty="0"/>
            </a:br>
            <a:r>
              <a:rPr lang="en-GB" b="1" dirty="0"/>
              <a:t>    and software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975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marL="180975" lvl="1" indent="0">
              <a:buNone/>
            </a:pPr>
            <a:endParaRPr lang="en-GB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AC3DDB1-06FD-4094-9D2D-0DB4BD0A7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604" y="1277521"/>
            <a:ext cx="1633870" cy="47552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B8691A0-C097-4C86-AAB9-3E25195F3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23" y="1549562"/>
            <a:ext cx="6004560" cy="401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60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/>
              <a:t>4. CNN Optimization approaches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Learning objectives of this chapter:</a:t>
            </a:r>
            <a:endParaRPr lang="de-DE" dirty="0"/>
          </a:p>
          <a:p>
            <a:pPr lvl="1"/>
            <a:r>
              <a:rPr lang="en-GB" dirty="0"/>
              <a:t>You know general approaches for improving CNNs</a:t>
            </a:r>
            <a:endParaRPr lang="en-GB" sz="1200" dirty="0"/>
          </a:p>
          <a:p>
            <a:pPr lvl="1"/>
            <a:r>
              <a:rPr lang="en-GB" dirty="0"/>
              <a:t>You know and can explain optimization methods </a:t>
            </a:r>
            <a:endParaRPr lang="en-GB" sz="1200" dirty="0"/>
          </a:p>
          <a:p>
            <a:pPr lvl="1"/>
            <a:r>
              <a:rPr lang="en-GB" dirty="0"/>
              <a:t>You can explain the difference between HSV and RGB colour space and why the HSV colour space is preferred in the truck project 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39936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/>
              <a:t>4. CNN Optimization approaches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Task:</a:t>
            </a:r>
            <a:endParaRPr lang="de-DE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Name possible solutions to optimize a CNN (besides transfer learning, deep learning).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268640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/>
              <a:t>4. CNN Optimization approaches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978C1B7-B734-48FA-8FF0-F06ADB8BF5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7294" y="1952892"/>
            <a:ext cx="8969411" cy="208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26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4. CNN Optimization approaches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55650" y="1484784"/>
            <a:ext cx="3673475" cy="4464496"/>
          </a:xfrm>
        </p:spPr>
        <p:txBody>
          <a:bodyPr/>
          <a:lstStyle/>
          <a:p>
            <a:r>
              <a:rPr lang="en-GB" dirty="0"/>
              <a:t>Faster R-CNN </a:t>
            </a:r>
          </a:p>
          <a:p>
            <a:endParaRPr lang="de-DE" dirty="0"/>
          </a:p>
          <a:p>
            <a:pPr marL="180975" lvl="1" indent="0">
              <a:buNone/>
            </a:pPr>
            <a:endParaRPr lang="de-DE" dirty="0"/>
          </a:p>
          <a:p>
            <a:pPr marL="180975" lvl="1" indent="0">
              <a:buNone/>
            </a:pPr>
            <a:endParaRPr lang="de-DE" dirty="0"/>
          </a:p>
          <a:p>
            <a:pPr marL="180975" lvl="1" indent="0">
              <a:buNone/>
            </a:pPr>
            <a:endParaRPr lang="de-DE" dirty="0"/>
          </a:p>
          <a:p>
            <a:pPr marL="180975" lvl="1" indent="0">
              <a:buNone/>
            </a:pPr>
            <a:endParaRPr lang="de-DE" dirty="0"/>
          </a:p>
          <a:p>
            <a:pPr marL="180975" lvl="1" indent="0">
              <a:buNone/>
            </a:pPr>
            <a:endParaRPr lang="de-DE" dirty="0"/>
          </a:p>
          <a:p>
            <a:pPr marL="180975" lvl="1" indent="0">
              <a:buNone/>
            </a:pPr>
            <a:endParaRPr lang="de-DE" dirty="0"/>
          </a:p>
          <a:p>
            <a:pPr marL="180975" lvl="1" indent="0">
              <a:buNone/>
            </a:pPr>
            <a:endParaRPr lang="de-DE" dirty="0"/>
          </a:p>
          <a:p>
            <a:pPr marL="180975" lvl="1" indent="0">
              <a:buNone/>
            </a:pPr>
            <a:endParaRPr lang="de-DE" dirty="0"/>
          </a:p>
          <a:p>
            <a:pPr marL="180975" lvl="1" indent="0">
              <a:buNone/>
            </a:pPr>
            <a:endParaRPr lang="de-DE" dirty="0"/>
          </a:p>
          <a:p>
            <a:pPr lvl="1"/>
            <a:r>
              <a:rPr lang="en-GB" dirty="0"/>
              <a:t>faster region-based CNN</a:t>
            </a:r>
          </a:p>
          <a:p>
            <a:pPr lvl="1"/>
            <a:r>
              <a:rPr lang="en-GB" dirty="0"/>
              <a:t>uses Region Proposal Networks (RPN)</a:t>
            </a:r>
          </a:p>
          <a:p>
            <a:pPr lvl="1"/>
            <a:r>
              <a:rPr lang="en-GB" dirty="0"/>
              <a:t>RPN is a neuronal network that splits the image into many different parts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/>
              <a:t>BLOB detection 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180975" lvl="1" indent="0">
              <a:buNone/>
            </a:pPr>
            <a:endParaRPr lang="de-DE" dirty="0"/>
          </a:p>
          <a:p>
            <a:pPr marL="180975" lvl="1" indent="0">
              <a:buNone/>
            </a:pPr>
            <a:endParaRPr lang="de-DE" dirty="0"/>
          </a:p>
          <a:p>
            <a:pPr marL="180975" lvl="1" indent="0">
              <a:buNone/>
            </a:pPr>
            <a:endParaRPr lang="de-DE" dirty="0"/>
          </a:p>
          <a:p>
            <a:pPr marL="180975" lvl="1" indent="0">
              <a:buNone/>
            </a:pPr>
            <a:endParaRPr lang="de-DE" dirty="0"/>
          </a:p>
          <a:p>
            <a:pPr marL="180975" lvl="1" indent="0">
              <a:buNone/>
            </a:pPr>
            <a:endParaRPr lang="de-DE" dirty="0"/>
          </a:p>
          <a:p>
            <a:pPr lvl="1"/>
            <a:r>
              <a:rPr lang="en-GB" dirty="0"/>
              <a:t>has multiple regions of interest and checks if there is a circular shape (in our case a traffic light)</a:t>
            </a:r>
            <a:endParaRPr lang="de-DE" dirty="0"/>
          </a:p>
          <a:p>
            <a:pPr lvl="1"/>
            <a:r>
              <a:rPr lang="en-GB" dirty="0"/>
              <a:t>if there are similarities in brightness a blob is generated</a:t>
            </a:r>
          </a:p>
          <a:p>
            <a:pPr lvl="1"/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590124F-FEE4-450B-8455-6A93DD4BE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844824"/>
            <a:ext cx="2519636" cy="246017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DF79FDF-6F8A-4F51-A6F7-ECB652E3ACC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14876" y="1838166"/>
            <a:ext cx="2377404" cy="216689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2592819-E0A1-438B-A193-43F719C929C1}"/>
              </a:ext>
            </a:extLst>
          </p:cNvPr>
          <p:cNvSpPr txBox="1"/>
          <p:nvPr/>
        </p:nvSpPr>
        <p:spPr>
          <a:xfrm>
            <a:off x="665481" y="4247510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solidFill>
                  <a:schemeClr val="tx2">
                    <a:lumMod val="75000"/>
                  </a:schemeClr>
                </a:solidFill>
              </a:rPr>
              <a:t>[13]</a:t>
            </a:r>
            <a:endParaRPr lang="en-GB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AF07797-A642-46B3-B149-6D80E3526474}"/>
              </a:ext>
            </a:extLst>
          </p:cNvPr>
          <p:cNvSpPr txBox="1"/>
          <p:nvPr/>
        </p:nvSpPr>
        <p:spPr>
          <a:xfrm>
            <a:off x="4704172" y="3985900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solidFill>
                  <a:schemeClr val="tx2">
                    <a:lumMod val="75000"/>
                  </a:schemeClr>
                </a:solidFill>
              </a:rPr>
              <a:t>[14]</a:t>
            </a:r>
            <a:endParaRPr lang="en-GB" sz="105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19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CNN </a:t>
            </a:r>
            <a:r>
              <a:rPr lang="en-US" dirty="0"/>
              <a:t>introduction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of the course: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714BF25-7D4F-4368-B4C4-E3594AECC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230840"/>
            <a:ext cx="8928992" cy="82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11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4. CNN Optimization approaches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Image cropping</a:t>
            </a:r>
            <a:endParaRPr lang="de-DE" dirty="0"/>
          </a:p>
          <a:p>
            <a:pPr marL="180975" lvl="1" indent="0">
              <a:buNone/>
            </a:pPr>
            <a:endParaRPr lang="de-DE" dirty="0"/>
          </a:p>
          <a:p>
            <a:pPr marL="180975" lvl="1" indent="0">
              <a:buNone/>
            </a:pPr>
            <a:endParaRPr lang="de-DE" dirty="0"/>
          </a:p>
          <a:p>
            <a:pPr marL="180975" lvl="1" indent="0">
              <a:buNone/>
            </a:pPr>
            <a:endParaRPr lang="de-DE" dirty="0"/>
          </a:p>
          <a:p>
            <a:pPr marL="180975" lvl="1" indent="0">
              <a:buNone/>
            </a:pPr>
            <a:endParaRPr lang="de-DE" dirty="0"/>
          </a:p>
          <a:p>
            <a:pPr marL="180975" lvl="1" indent="0">
              <a:buNone/>
            </a:pPr>
            <a:endParaRPr lang="de-DE" dirty="0"/>
          </a:p>
          <a:p>
            <a:pPr marL="180975" lvl="1" indent="0">
              <a:buNone/>
            </a:pPr>
            <a:endParaRPr lang="de-DE" dirty="0"/>
          </a:p>
          <a:p>
            <a:pPr lvl="1"/>
            <a:r>
              <a:rPr lang="en-GB" dirty="0"/>
              <a:t>remove the part of the picture that is not needed</a:t>
            </a:r>
          </a:p>
          <a:p>
            <a:pPr lvl="1"/>
            <a:r>
              <a:rPr lang="en-GB" dirty="0"/>
              <a:t>the shrunk picture can be processed faster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/>
              <a:t>Vehicle to infrastructure</a:t>
            </a:r>
          </a:p>
          <a:p>
            <a:pPr marL="180975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180975" lvl="1" indent="0">
              <a:buNone/>
            </a:pPr>
            <a:endParaRPr lang="de-DE" dirty="0"/>
          </a:p>
          <a:p>
            <a:pPr marL="180975" lvl="1" indent="0">
              <a:buNone/>
            </a:pPr>
            <a:endParaRPr lang="de-DE" dirty="0"/>
          </a:p>
          <a:p>
            <a:pPr marL="180975" lvl="1" indent="0">
              <a:buNone/>
            </a:pPr>
            <a:endParaRPr lang="de-DE" dirty="0"/>
          </a:p>
          <a:p>
            <a:pPr lvl="1"/>
            <a:endParaRPr lang="en-GB" dirty="0"/>
          </a:p>
          <a:p>
            <a:pPr lvl="1"/>
            <a:r>
              <a:rPr lang="en-GB" dirty="0"/>
              <a:t>the car communicates with the traffic light and other vehicles to ask for their status</a:t>
            </a:r>
          </a:p>
          <a:p>
            <a:pPr lvl="1"/>
            <a:r>
              <a:rPr lang="en-GB" dirty="0"/>
              <a:t>the traffic light communicates its state to the car </a:t>
            </a:r>
          </a:p>
          <a:p>
            <a:pPr lvl="1"/>
            <a:r>
              <a:rPr lang="en-GB" dirty="0"/>
              <a:t>the car reacts according to the transmitted information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CFD475D-15B1-459D-BEDD-A680F47D0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851" y="1844824"/>
            <a:ext cx="3726414" cy="208823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90FF9B7-6862-4F94-8231-1FB31CE69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1844824"/>
            <a:ext cx="3554276" cy="122540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AC4D376-5472-47EA-A09B-972256D9C1AD}"/>
              </a:ext>
            </a:extLst>
          </p:cNvPr>
          <p:cNvSpPr txBox="1"/>
          <p:nvPr/>
        </p:nvSpPr>
        <p:spPr>
          <a:xfrm>
            <a:off x="755650" y="3106136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solidFill>
                  <a:schemeClr val="tx2">
                    <a:lumMod val="75000"/>
                  </a:schemeClr>
                </a:solidFill>
              </a:rPr>
              <a:t>[15]</a:t>
            </a:r>
            <a:endParaRPr lang="en-GB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3712197-A466-45D2-B890-6B1B37628E7D}"/>
              </a:ext>
            </a:extLst>
          </p:cNvPr>
          <p:cNvSpPr txBox="1"/>
          <p:nvPr/>
        </p:nvSpPr>
        <p:spPr>
          <a:xfrm>
            <a:off x="4714876" y="3958365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solidFill>
                  <a:schemeClr val="tx2">
                    <a:lumMod val="75000"/>
                  </a:schemeClr>
                </a:solidFill>
              </a:rPr>
              <a:t>[16]</a:t>
            </a:r>
            <a:endParaRPr lang="en-GB" sz="105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661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4. CNN Optimization approaches 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RGB Colour Space</a:t>
            </a:r>
          </a:p>
          <a:p>
            <a:pPr marL="180975" lvl="1" indent="0">
              <a:buNone/>
            </a:pPr>
            <a:endParaRPr lang="de-DE" dirty="0"/>
          </a:p>
          <a:p>
            <a:pPr marL="180975" lvl="1" indent="0">
              <a:buNone/>
            </a:pPr>
            <a:endParaRPr lang="de-DE" dirty="0"/>
          </a:p>
          <a:p>
            <a:pPr marL="180975" lvl="1" indent="0">
              <a:buNone/>
            </a:pPr>
            <a:endParaRPr lang="de-DE" dirty="0"/>
          </a:p>
          <a:p>
            <a:pPr marL="180975" lvl="1" indent="0">
              <a:buNone/>
            </a:pPr>
            <a:endParaRPr lang="de-DE" dirty="0"/>
          </a:p>
          <a:p>
            <a:pPr marL="180975" lvl="1" indent="0">
              <a:buNone/>
            </a:pPr>
            <a:endParaRPr lang="de-DE" dirty="0"/>
          </a:p>
          <a:p>
            <a:pPr marL="180975" lvl="1" indent="0">
              <a:buNone/>
            </a:pPr>
            <a:endParaRPr lang="de-DE" dirty="0"/>
          </a:p>
          <a:p>
            <a:pPr lvl="1"/>
            <a:endParaRPr lang="en-GB" dirty="0"/>
          </a:p>
          <a:p>
            <a:pPr lvl="1"/>
            <a:r>
              <a:rPr lang="en-GB" dirty="0"/>
              <a:t>RGB ≙ Red, Green, Blue</a:t>
            </a:r>
          </a:p>
          <a:p>
            <a:pPr lvl="1"/>
            <a:r>
              <a:rPr lang="en-GB" dirty="0"/>
              <a:t>each colour has a value between 0 and 255</a:t>
            </a:r>
          </a:p>
          <a:p>
            <a:pPr lvl="1"/>
            <a:r>
              <a:rPr lang="en-GB" dirty="0"/>
              <a:t>if R,G, and B have a value of 255 the colour is white</a:t>
            </a:r>
          </a:p>
          <a:p>
            <a:pPr lvl="1"/>
            <a:r>
              <a:rPr lang="en-GB" dirty="0"/>
              <a:t>RGB colour space is an additive colour space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/>
              <a:t>HSV Colour Space</a:t>
            </a:r>
          </a:p>
          <a:p>
            <a:pPr marL="180975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180975" lvl="1" indent="0">
              <a:buNone/>
            </a:pPr>
            <a:endParaRPr lang="de-DE" dirty="0"/>
          </a:p>
          <a:p>
            <a:pPr lvl="1"/>
            <a:endParaRPr lang="en-GB" dirty="0"/>
          </a:p>
          <a:p>
            <a:pPr lvl="1"/>
            <a:r>
              <a:rPr lang="en-GB" dirty="0"/>
              <a:t>HSV ≙ Hue, Saturation, Value</a:t>
            </a:r>
          </a:p>
          <a:p>
            <a:pPr lvl="1"/>
            <a:r>
              <a:rPr lang="en-GB" dirty="0"/>
              <a:t>Hue, Saturation, and Value are indicators for the used colour</a:t>
            </a:r>
          </a:p>
          <a:p>
            <a:pPr lvl="1"/>
            <a:r>
              <a:rPr lang="en-GB" dirty="0"/>
              <a:t>H can take values between 0° and 360°</a:t>
            </a:r>
          </a:p>
          <a:p>
            <a:pPr lvl="1"/>
            <a:r>
              <a:rPr lang="en-GB" dirty="0"/>
              <a:t>values for S and V are usually percentages</a:t>
            </a:r>
          </a:p>
          <a:p>
            <a:pPr lvl="1"/>
            <a:r>
              <a:rPr lang="en-GB" dirty="0"/>
              <a:t>HSV colour space makes our traffic light system more invariant to illumination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A290ABD-5E66-4066-8B8B-E5996D465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99" y="1766156"/>
            <a:ext cx="1979216" cy="165618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4EE61CF-6616-4496-AD5C-904971E0F5F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27878" y="1838164"/>
            <a:ext cx="2185273" cy="158417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82C3B33-F284-42F0-B329-8AEAD5AECC2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149" y="3032760"/>
            <a:ext cx="1701170" cy="3962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0E936F8-0D46-4DA8-AD55-94789FDD127F}"/>
              </a:ext>
            </a:extLst>
          </p:cNvPr>
          <p:cNvSpPr txBox="1"/>
          <p:nvPr/>
        </p:nvSpPr>
        <p:spPr>
          <a:xfrm>
            <a:off x="780299" y="3455422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solidFill>
                  <a:schemeClr val="tx2">
                    <a:lumMod val="75000"/>
                  </a:schemeClr>
                </a:solidFill>
              </a:rPr>
              <a:t>[17]</a:t>
            </a:r>
            <a:endParaRPr lang="en-GB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DB75AA7-D62E-4645-8965-AE3F87975DCF}"/>
              </a:ext>
            </a:extLst>
          </p:cNvPr>
          <p:cNvSpPr txBox="1"/>
          <p:nvPr/>
        </p:nvSpPr>
        <p:spPr>
          <a:xfrm>
            <a:off x="4747865" y="3422340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solidFill>
                  <a:schemeClr val="tx2">
                    <a:lumMod val="75000"/>
                  </a:schemeClr>
                </a:solidFill>
              </a:rPr>
              <a:t>[18]</a:t>
            </a:r>
            <a:endParaRPr lang="en-GB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FF02E7A-2E3A-43E8-89CF-8EE3E611281D}"/>
              </a:ext>
            </a:extLst>
          </p:cNvPr>
          <p:cNvSpPr txBox="1"/>
          <p:nvPr/>
        </p:nvSpPr>
        <p:spPr>
          <a:xfrm>
            <a:off x="6900149" y="3442072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solidFill>
                  <a:schemeClr val="tx2">
                    <a:lumMod val="75000"/>
                  </a:schemeClr>
                </a:solidFill>
              </a:rPr>
              <a:t>[19]</a:t>
            </a:r>
            <a:endParaRPr lang="en-GB" sz="105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670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/>
              <a:t>5. Dataset creation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Learning objectives of this chapter:</a:t>
            </a:r>
            <a:endParaRPr lang="de-DE" dirty="0"/>
          </a:p>
          <a:p>
            <a:pPr lvl="1"/>
            <a:r>
              <a:rPr lang="en-GB" dirty="0"/>
              <a:t>You know the main steps to create a data set 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884449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/>
              <a:t>5. Dataset creation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Task: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What steps are necessary for data set creation?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/>
          </a:p>
          <a:p>
            <a:pPr marL="180975" lvl="1" indent="0">
              <a:buNone/>
            </a:pPr>
            <a:endParaRPr lang="en-GB" dirty="0"/>
          </a:p>
          <a:p>
            <a:pPr marL="180975" lvl="1" indent="0">
              <a:buNone/>
            </a:pPr>
            <a:endParaRPr lang="en-GB" dirty="0"/>
          </a:p>
          <a:p>
            <a:pPr indent="-180975"/>
            <a:r>
              <a:rPr lang="en-US" b="1" dirty="0"/>
              <a:t>Overview</a:t>
            </a:r>
          </a:p>
          <a:p>
            <a:pPr marL="180975" lvl="1" indent="0">
              <a:buNone/>
            </a:pPr>
            <a:endParaRPr lang="en-GB" dirty="0"/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highlight>
                <a:srgbClr val="FFFF00"/>
              </a:highlight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A24A428-0DB2-422E-8B2D-C793E9727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25" y="2492896"/>
            <a:ext cx="8861289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597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/>
              <a:t>5. Dataset creation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</a:t>
            </a:r>
            <a:r>
              <a:rPr lang="de-DE" dirty="0"/>
              <a:t> </a:t>
            </a:r>
            <a:r>
              <a:rPr lang="en-US" dirty="0"/>
              <a:t>steps</a:t>
            </a:r>
            <a:r>
              <a:rPr lang="de-DE" dirty="0"/>
              <a:t> </a:t>
            </a:r>
            <a:r>
              <a:rPr lang="en-US" dirty="0"/>
              <a:t>for data set creation: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B8C638-4345-4C7F-9984-FA23009C1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33" y="1889112"/>
            <a:ext cx="7629245" cy="34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93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/>
              <a:t>6. CNN workflow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Learning objectives of this chapter:</a:t>
            </a:r>
            <a:endParaRPr lang="de-DE" dirty="0"/>
          </a:p>
          <a:p>
            <a:pPr lvl="1"/>
            <a:r>
              <a:rPr lang="en-GB" dirty="0"/>
              <a:t>You know a basic CNN workflow </a:t>
            </a:r>
            <a:endParaRPr lang="en-GB" sz="1200" dirty="0"/>
          </a:p>
          <a:p>
            <a:pPr lvl="1"/>
            <a:r>
              <a:rPr lang="en-GB" dirty="0"/>
              <a:t>You know how Transfer learning influences the workflow </a:t>
            </a:r>
            <a:endParaRPr lang="en-GB" sz="1200" dirty="0"/>
          </a:p>
          <a:p>
            <a:pPr lvl="1"/>
            <a:r>
              <a:rPr lang="en-GB" dirty="0"/>
              <a:t>You know how a TPU influences the workflow</a:t>
            </a:r>
            <a:endParaRPr lang="en-GB" sz="1200" dirty="0"/>
          </a:p>
          <a:p>
            <a:pPr lvl="1"/>
            <a:endParaRPr lang="en-GB" dirty="0"/>
          </a:p>
          <a:p>
            <a:pPr marL="180975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9476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/>
              <a:t>6. CNN workflow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  <a:p>
            <a:pPr marL="180975" lvl="1" indent="0">
              <a:buNone/>
            </a:pPr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C72EA14-11E8-4E60-91C5-C7057AC6E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42" y="1844824"/>
            <a:ext cx="8676456" cy="183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84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/>
              <a:t>6. CNN workflow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Task: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Please set up your own flowchart for a simple CNN. The flowchart should include the input and process steps which are necessary for creating a functional CNN. Please also consider the process of data set creation. </a:t>
            </a:r>
          </a:p>
        </p:txBody>
      </p:sp>
    </p:spTree>
    <p:extLst>
      <p:ext uri="{BB962C8B-B14F-4D97-AF65-F5344CB8AC3E}">
        <p14:creationId xmlns:p14="http://schemas.microsoft.com/office/powerpoint/2010/main" val="4254763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/>
              <a:t>6. CNN workflow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Task of the CNN: CNN should detect the correct colour of a traffic light and sent it to the system</a:t>
            </a:r>
          </a:p>
          <a:p>
            <a:pPr lvl="1"/>
            <a:r>
              <a:rPr lang="en-GB" dirty="0"/>
              <a:t>The flow diagrams show the different workflows of the different CNNs including all process steps</a:t>
            </a:r>
          </a:p>
          <a:p>
            <a:pPr lvl="1"/>
            <a:r>
              <a:rPr lang="en-GB" dirty="0"/>
              <a:t>The legend below shows the single elements of the flow diagram </a:t>
            </a:r>
          </a:p>
          <a:p>
            <a:pPr marL="180975" lvl="1" indent="0">
              <a:buNone/>
            </a:pP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711B77A-BE70-49FD-9D57-EA359807A1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51527" y="2564904"/>
            <a:ext cx="6840686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909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/>
              <a:t>6. CNN workflow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D664D24-4247-47E0-9E80-88E6DE9BD15A}"/>
              </a:ext>
            </a:extLst>
          </p:cNvPr>
          <p:cNvSpPr txBox="1"/>
          <p:nvPr/>
        </p:nvSpPr>
        <p:spPr>
          <a:xfrm>
            <a:off x="753666" y="944874"/>
            <a:ext cx="453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 Basic CNN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DD8B950-B480-42CF-99A6-E495787144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9512" y="1314206"/>
            <a:ext cx="8784976" cy="459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8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/>
              <a:t>2. CNN applications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Learning objectives of this chapter:</a:t>
            </a:r>
          </a:p>
          <a:p>
            <a:pPr lvl="1"/>
            <a:r>
              <a:rPr lang="en-GB" dirty="0"/>
              <a:t>You know which general applications exist for CNNs</a:t>
            </a:r>
            <a:endParaRPr lang="en-GB" sz="1200" dirty="0"/>
          </a:p>
          <a:p>
            <a:pPr lvl="1"/>
            <a:r>
              <a:rPr lang="en-GB" dirty="0"/>
              <a:t>You can describe the project conditions of the truck project </a:t>
            </a:r>
            <a:endParaRPr lang="en-GB" sz="1200" dirty="0"/>
          </a:p>
          <a:p>
            <a:pPr lvl="1"/>
            <a:r>
              <a:rPr lang="en-GB" dirty="0"/>
              <a:t>You know what the DeepPiCar project is</a:t>
            </a:r>
            <a:endParaRPr lang="en-GB" sz="1200" dirty="0"/>
          </a:p>
          <a:p>
            <a:pPr marL="180975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6000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/>
              <a:t>6. CNN workflow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1) Basic CNN </a:t>
            </a:r>
            <a:r>
              <a:rPr lang="en-US" dirty="0"/>
              <a:t>workflow</a:t>
            </a:r>
          </a:p>
          <a:p>
            <a:pPr lvl="1"/>
            <a:r>
              <a:rPr lang="en-GB" dirty="0"/>
              <a:t>Advantage: 	+ relatively straightforward </a:t>
            </a:r>
          </a:p>
          <a:p>
            <a:pPr lvl="1"/>
            <a:r>
              <a:rPr lang="en-GB" dirty="0"/>
              <a:t>Disadvantage:	- accuracy of the network will be very low, especially at the beginning</a:t>
            </a:r>
          </a:p>
        </p:txBody>
      </p:sp>
    </p:spTree>
    <p:extLst>
      <p:ext uri="{BB962C8B-B14F-4D97-AF65-F5344CB8AC3E}">
        <p14:creationId xmlns:p14="http://schemas.microsoft.com/office/powerpoint/2010/main" val="111215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/>
              <a:t>6. CNN workflow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8F0D533-D7C9-4BA8-8E76-A5A0B6A6859B}"/>
              </a:ext>
            </a:extLst>
          </p:cNvPr>
          <p:cNvSpPr txBox="1"/>
          <p:nvPr/>
        </p:nvSpPr>
        <p:spPr>
          <a:xfrm>
            <a:off x="753666" y="944874"/>
            <a:ext cx="453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2) CNN with transfer learning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223F88E-CEC9-465B-9447-042F3EF2FA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1520" y="1314206"/>
            <a:ext cx="8640960" cy="464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29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/>
              <a:t>6. CNN workflow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2) </a:t>
            </a:r>
            <a:r>
              <a:rPr lang="en-GB" dirty="0"/>
              <a:t>CNN workflow with Transfer Learning</a:t>
            </a:r>
            <a:endParaRPr lang="en-US" dirty="0"/>
          </a:p>
          <a:p>
            <a:pPr lvl="1"/>
            <a:r>
              <a:rPr lang="en-GB" dirty="0"/>
              <a:t>Advantage: 	+ higher accuracy</a:t>
            </a:r>
          </a:p>
          <a:p>
            <a:pPr marL="180975" lvl="1" indent="0">
              <a:buNone/>
            </a:pPr>
            <a:r>
              <a:rPr lang="en-GB" dirty="0"/>
              <a:t>		+ fast creation</a:t>
            </a:r>
          </a:p>
          <a:p>
            <a:pPr lvl="1"/>
            <a:r>
              <a:rPr lang="en-GB" dirty="0"/>
              <a:t>Disadvantage:	- an already trained system which fits well to the conditions of the truck project 		  is not available yet</a:t>
            </a:r>
          </a:p>
          <a:p>
            <a:pPr marL="180975" lvl="1" indent="0">
              <a:buNone/>
            </a:pPr>
            <a:endParaRPr lang="en-GB" dirty="0"/>
          </a:p>
          <a:p>
            <a:pPr lvl="1"/>
            <a:r>
              <a:rPr lang="en-GB" dirty="0"/>
              <a:t>Note the boxes with a blue background that are new compared to the basic CNN workflow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27007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/>
              <a:t>6. CNN workflow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8F0D533-D7C9-4BA8-8E76-A5A0B6A6859B}"/>
              </a:ext>
            </a:extLst>
          </p:cNvPr>
          <p:cNvSpPr txBox="1"/>
          <p:nvPr/>
        </p:nvSpPr>
        <p:spPr>
          <a:xfrm>
            <a:off x="755650" y="944874"/>
            <a:ext cx="511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3) CNN for TPU requirements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AAA1D1A-60FC-4BB2-8FEE-78AD7B2E85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3508" y="1314206"/>
            <a:ext cx="8856984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253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/>
              <a:t>6. CNN workflow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8F0D533-D7C9-4BA8-8E76-A5A0B6A6859B}"/>
              </a:ext>
            </a:extLst>
          </p:cNvPr>
          <p:cNvSpPr txBox="1"/>
          <p:nvPr/>
        </p:nvSpPr>
        <p:spPr>
          <a:xfrm>
            <a:off x="755650" y="944874"/>
            <a:ext cx="331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3) CNN for TPU requirements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1B057E6-21EF-46AB-B147-294754DBE7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1700808"/>
            <a:ext cx="5616624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235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/>
              <a:t>6. CNN workflow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3) </a:t>
            </a:r>
            <a:r>
              <a:rPr lang="en-GB" dirty="0"/>
              <a:t>Basic CNN workflow adjusted for the TPU</a:t>
            </a:r>
            <a:endParaRPr lang="en-US" dirty="0"/>
          </a:p>
          <a:p>
            <a:pPr lvl="1"/>
            <a:r>
              <a:rPr lang="en-GB" dirty="0"/>
              <a:t>Advantage: 	+ sufficient processing power</a:t>
            </a:r>
          </a:p>
          <a:p>
            <a:pPr marL="180975" lvl="1" indent="0">
              <a:buNone/>
            </a:pPr>
            <a:r>
              <a:rPr lang="en-GB" dirty="0"/>
              <a:t>		+ CNN can process faster</a:t>
            </a:r>
          </a:p>
          <a:p>
            <a:pPr lvl="1"/>
            <a:r>
              <a:rPr lang="en-GB" dirty="0"/>
              <a:t>Disadvantage:	- CNN structure is complex</a:t>
            </a:r>
          </a:p>
          <a:p>
            <a:pPr marL="180975" lvl="1" indent="0">
              <a:buNone/>
            </a:pPr>
            <a:endParaRPr lang="en-GB" dirty="0"/>
          </a:p>
          <a:p>
            <a:pPr lvl="1"/>
            <a:r>
              <a:rPr lang="en-GB" dirty="0"/>
              <a:t>Note the boxes with a blue background that are new compared to the basic CNN workflow</a:t>
            </a:r>
          </a:p>
        </p:txBody>
      </p:sp>
    </p:spTree>
    <p:extLst>
      <p:ext uri="{BB962C8B-B14F-4D97-AF65-F5344CB8AC3E}">
        <p14:creationId xmlns:p14="http://schemas.microsoft.com/office/powerpoint/2010/main" val="30440011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/>
              <a:t>6. CNN workflow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FBA49CD-01FB-49F8-B93E-B5EAF97DC316}"/>
              </a:ext>
            </a:extLst>
          </p:cNvPr>
          <p:cNvSpPr txBox="1"/>
          <p:nvPr/>
        </p:nvSpPr>
        <p:spPr>
          <a:xfrm>
            <a:off x="755650" y="944874"/>
            <a:ext cx="5976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4) CNN for TPU requirements with transfer learning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58040FC-C12C-45C7-8F5E-A7F72AE084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9512" y="1448140"/>
            <a:ext cx="8856984" cy="446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492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/>
              <a:t>6. CNN workflow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8F0D533-D7C9-4BA8-8E76-A5A0B6A6859B}"/>
              </a:ext>
            </a:extLst>
          </p:cNvPr>
          <p:cNvSpPr txBox="1"/>
          <p:nvPr/>
        </p:nvSpPr>
        <p:spPr>
          <a:xfrm>
            <a:off x="755650" y="944874"/>
            <a:ext cx="5976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4) CNN for TPU requirements with transfer learning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1846243-6A18-4061-8899-8275431BD6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1700808"/>
            <a:ext cx="5616624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549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/>
              <a:t>6. CNN workflow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4) </a:t>
            </a:r>
            <a:r>
              <a:rPr lang="en-GB" dirty="0"/>
              <a:t>Basic CNN workflow adjusted for the TPU</a:t>
            </a:r>
            <a:endParaRPr lang="en-US" dirty="0"/>
          </a:p>
          <a:p>
            <a:pPr lvl="1"/>
            <a:r>
              <a:rPr lang="en-GB" dirty="0"/>
              <a:t>Advantage: 	+ higher accuracy</a:t>
            </a:r>
          </a:p>
          <a:p>
            <a:pPr marL="180975" lvl="1" indent="0">
              <a:buNone/>
            </a:pPr>
            <a:r>
              <a:rPr lang="en-GB" dirty="0"/>
              <a:t>		+ fast creation</a:t>
            </a:r>
          </a:p>
          <a:p>
            <a:pPr lvl="1"/>
            <a:r>
              <a:rPr lang="en-GB" dirty="0"/>
              <a:t>Disadvantage:	-  an already trained system which fits well to the conditions of the truck 			   project is not available yet</a:t>
            </a:r>
          </a:p>
          <a:p>
            <a:pPr marL="180975" lvl="1" indent="0">
              <a:buNone/>
            </a:pPr>
            <a:endParaRPr lang="en-GB" dirty="0"/>
          </a:p>
          <a:p>
            <a:pPr lvl="1"/>
            <a:r>
              <a:rPr lang="en-GB" dirty="0"/>
              <a:t>Note the boxes with a blue background that are new compared to the basic CNN workflow</a:t>
            </a:r>
          </a:p>
        </p:txBody>
      </p:sp>
    </p:spTree>
    <p:extLst>
      <p:ext uri="{BB962C8B-B14F-4D97-AF65-F5344CB8AC3E}">
        <p14:creationId xmlns:p14="http://schemas.microsoft.com/office/powerpoint/2010/main" val="26533732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b="1" dirty="0"/>
              <a:t>R</a:t>
            </a:r>
            <a:r>
              <a:rPr lang="en-GB" b="1" dirty="0" err="1"/>
              <a:t>eferences</a:t>
            </a:r>
            <a:endParaRPr lang="en-GB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975" lvl="1" indent="0">
              <a:buNone/>
            </a:pPr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[1]	MAN Truck, </a:t>
            </a:r>
            <a:r>
              <a:rPr lang="en-GB" sz="1200" i="1" dirty="0">
                <a:solidFill>
                  <a:schemeClr val="tx2">
                    <a:lumMod val="75000"/>
                  </a:schemeClr>
                </a:solidFill>
              </a:rPr>
              <a:t>Picture of MAN Truck. 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[Online]. Available: https://​www.lindinger.at​/​at/​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</a:rPr>
              <a:t>fahrzeuge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-​und-	​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</a:rPr>
              <a:t>boote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/​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</a:rPr>
              <a:t>modelle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/​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</a:rPr>
              <a:t>lkw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-​und-​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</a:rPr>
              <a:t>baufahrzeuge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/​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</a:rPr>
              <a:t>tamiya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-​man-​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</a:rPr>
              <a:t>tgx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-​18.540-​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</a:rPr>
              <a:t>blau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-​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</a:rPr>
              <a:t>lackiert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-​1-​14</a:t>
            </a:r>
          </a:p>
          <a:p>
            <a:pPr marL="180975" lvl="1" indent="0">
              <a:buNone/>
            </a:pPr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[2]	D. Tian, </a:t>
            </a:r>
            <a:r>
              <a:rPr lang="en-GB" sz="1200" i="1" dirty="0">
                <a:solidFill>
                  <a:schemeClr val="tx2">
                    <a:lumMod val="75000"/>
                  </a:schemeClr>
                </a:solidFill>
              </a:rPr>
              <a:t>DeepPiCar Series. 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[Online]. Available: https://​towardsdatascience.com​/​tagged/​deep-​pi-​car</a:t>
            </a:r>
          </a:p>
          <a:p>
            <a:pPr marL="180975" lvl="1" indent="0">
              <a:lnSpc>
                <a:spcPct val="107000"/>
              </a:lnSpc>
              <a:buNone/>
              <a:tabLst>
                <a:tab pos="288290" algn="l"/>
              </a:tabLst>
            </a:pPr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[3]	Raspberry Pi, What is a Raspberry Pi? [Online]. Available: 					https://​www.raspberrypi.org​/​help/​what-​%20is-​a-​raspberry-​pi/​</a:t>
            </a:r>
          </a:p>
          <a:p>
            <a:pPr marL="180975" lvl="1" indent="0">
              <a:lnSpc>
                <a:spcPct val="107000"/>
              </a:lnSpc>
              <a:buNone/>
              <a:tabLst>
                <a:tab pos="288290" algn="l"/>
              </a:tabLst>
            </a:pPr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[4]	A. Aqeel, Introduction to Arduino Nano. [Online]. Available: 					https://​www.theengineeringprojects.com​/​2018/​06/​introduction-​to-​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</a:rPr>
              <a:t>arduino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-​nano.html</a:t>
            </a:r>
          </a:p>
          <a:p>
            <a:pPr marL="180975" lvl="1" indent="0">
              <a:lnSpc>
                <a:spcPct val="107000"/>
              </a:lnSpc>
              <a:buNone/>
              <a:tabLst>
                <a:tab pos="288290" algn="l"/>
              </a:tabLst>
            </a:pPr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[5]	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</a:rPr>
              <a:t>Jupyter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</a:rPr>
              <a:t>Jupyter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 Notebook (logo). [Online]. Available: https://​jupyter.org​/​</a:t>
            </a:r>
          </a:p>
          <a:p>
            <a:pPr marL="180975" lvl="1" indent="0">
              <a:lnSpc>
                <a:spcPct val="107000"/>
              </a:lnSpc>
              <a:buNone/>
              <a:tabLst>
                <a:tab pos="288290" algn="l"/>
              </a:tabLst>
            </a:pPr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[6]	OpenCV, Open CV (logo). [Online]. Available: https://​opencv.org​/​</a:t>
            </a:r>
          </a:p>
          <a:p>
            <a:pPr marL="180975" lvl="1" indent="0">
              <a:lnSpc>
                <a:spcPct val="107000"/>
              </a:lnSpc>
              <a:buNone/>
              <a:tabLst>
                <a:tab pos="288290" algn="l"/>
              </a:tabLst>
            </a:pPr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[7]	TensorFlow, TensorFlow (logo). [Online]. Available: https://​www.tensorflow.org​/​</a:t>
            </a:r>
          </a:p>
          <a:p>
            <a:pPr marL="180975" lvl="1" indent="0">
              <a:buNone/>
            </a:pPr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[8]	Google 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</a:rPr>
              <a:t>Colaboratory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, Google 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</a:rPr>
              <a:t>Colaboratoy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 (logo). [Online]. Available: 	https://​colab.research.google.com​/​notebooks/​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</a:rPr>
              <a:t>intro.ipynb</a:t>
            </a:r>
            <a:endParaRPr lang="en-GB" sz="1200" dirty="0">
              <a:solidFill>
                <a:schemeClr val="tx2">
                  <a:lumMod val="75000"/>
                </a:schemeClr>
              </a:solidFill>
            </a:endParaRPr>
          </a:p>
          <a:p>
            <a:pPr marL="288290" indent="-288290">
              <a:lnSpc>
                <a:spcPct val="107000"/>
              </a:lnSpc>
              <a:spcAft>
                <a:spcPts val="0"/>
              </a:spcAft>
              <a:tabLst>
                <a:tab pos="288290" algn="l"/>
              </a:tabLst>
            </a:pPr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    [9]	H. Computer, Picture GPU. [Online]. Available: 		https://​www.computerhope.com​/​jargon/​g/​gpu.htm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  <a:p>
            <a:pPr marL="288290" lvl="1" indent="-288290">
              <a:lnSpc>
                <a:spcPct val="107000"/>
              </a:lnSpc>
              <a:spcBef>
                <a:spcPts val="0"/>
              </a:spcBef>
              <a:buNone/>
              <a:tabLst>
                <a:tab pos="288290" algn="l"/>
              </a:tabLst>
            </a:pPr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    [10]	C. Google, Tensor Processing Unit. [Online]. Available: 	https://​storage.googleapis.com​/​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</a:rPr>
              <a:t>nexttpu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/​index.html</a:t>
            </a:r>
          </a:p>
          <a:p>
            <a:pPr marL="288290" lvl="1" indent="-288290">
              <a:lnSpc>
                <a:spcPct val="107000"/>
              </a:lnSpc>
              <a:spcBef>
                <a:spcPts val="0"/>
              </a:spcBef>
              <a:buNone/>
              <a:tabLst>
                <a:tab pos="288290" algn="l"/>
              </a:tabLst>
            </a:pPr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    [11]	R. 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</a:rPr>
              <a:t>Colab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, Google 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</a:rPr>
              <a:t>Colaboratory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. [Online]. Available: 	https://​colab.research.google.com​/​notebooks/​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</a:rPr>
              <a:t>intro.ipynb</a:t>
            </a:r>
            <a:endParaRPr lang="en-GB" sz="1200" dirty="0">
              <a:solidFill>
                <a:schemeClr val="tx2">
                  <a:lumMod val="75000"/>
                </a:schemeClr>
              </a:solidFill>
            </a:endParaRPr>
          </a:p>
          <a:p>
            <a:pPr marL="288290" lvl="1" indent="-288290">
              <a:lnSpc>
                <a:spcPct val="107000"/>
              </a:lnSpc>
              <a:spcBef>
                <a:spcPts val="0"/>
              </a:spcBef>
              <a:buNone/>
              <a:tabLst>
                <a:tab pos="288290" algn="l"/>
              </a:tabLst>
            </a:pPr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    [12]	GitHub, GitHub (logo). [Online]. Available: https://​github.com​/​</a:t>
            </a:r>
          </a:p>
          <a:p>
            <a:pPr marL="288290" lvl="1" indent="-288290">
              <a:lnSpc>
                <a:spcPct val="107000"/>
              </a:lnSpc>
              <a:spcBef>
                <a:spcPts val="0"/>
              </a:spcBef>
              <a:buNone/>
              <a:tabLst>
                <a:tab pos="288290" algn="l"/>
              </a:tabLst>
            </a:pPr>
            <a:endParaRPr lang="en-GB" sz="1200" dirty="0">
              <a:solidFill>
                <a:schemeClr val="tx2">
                  <a:lumMod val="75000"/>
                </a:schemeClr>
              </a:solidFill>
            </a:endParaRPr>
          </a:p>
          <a:p>
            <a:pPr marL="180975" lvl="1" indent="0">
              <a:buNone/>
            </a:pPr>
            <a:endParaRPr lang="en-GB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27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/>
              <a:t>2. CNN applications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Task: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Please name different CNN applications that are known to you.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3555959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b="1" dirty="0"/>
              <a:t>R</a:t>
            </a:r>
            <a:r>
              <a:rPr lang="en-GB" b="1" dirty="0" err="1"/>
              <a:t>eferences</a:t>
            </a:r>
            <a:endParaRPr lang="en-GB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8290" lvl="1" indent="-288290">
              <a:lnSpc>
                <a:spcPct val="107000"/>
              </a:lnSpc>
              <a:spcBef>
                <a:spcPts val="0"/>
              </a:spcBef>
              <a:buNone/>
              <a:tabLst>
                <a:tab pos="288290" algn="l"/>
              </a:tabLst>
            </a:pPr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    [13]	S. Ren, K. He, R. 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</a:rPr>
              <a:t>Girshick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, and J. Sun, “Faster R-CNN: Towards Real-Time Object Detection with 	Region Proposal Networks,” Jun. 2015. [Online]. 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</a:rPr>
              <a:t>Available:http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://​arxiv.org​/​pdf/​1506.01497v3</a:t>
            </a:r>
          </a:p>
          <a:p>
            <a:pPr marL="288290" lvl="1" indent="-288290">
              <a:lnSpc>
                <a:spcPct val="107000"/>
              </a:lnSpc>
              <a:spcBef>
                <a:spcPts val="0"/>
              </a:spcBef>
              <a:buNone/>
              <a:tabLst>
                <a:tab pos="288290" algn="l"/>
              </a:tabLst>
            </a:pPr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    [14]	M. 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</a:rPr>
              <a:t>Kekoa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, Blob Detection. [Online]. Available: https://​www.slideserve.com​/​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</a:rPr>
              <a:t>maik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/​blob-	​detection-​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</a:rPr>
              <a:t>powerpoint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-​ppt-​presentation</a:t>
            </a:r>
          </a:p>
          <a:p>
            <a:pPr marL="288290" lvl="1" indent="-288290">
              <a:lnSpc>
                <a:spcPct val="107000"/>
              </a:lnSpc>
              <a:spcBef>
                <a:spcPts val="0"/>
              </a:spcBef>
              <a:buNone/>
              <a:tabLst>
                <a:tab pos="288290" algn="l"/>
              </a:tabLst>
            </a:pPr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    [15]	G. 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</a:rPr>
              <a:t>Symeonidis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, P. P. 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</a:rPr>
              <a:t>Groumpos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, and E. 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</a:rPr>
              <a:t>Dermatas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, “Traffic Light Detection and Recognition Using 	Image Processing and Convolution Neural Networks,” in vol. 1084, Creativity in Intelligent 	Technologies and Data Science, A. G. 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</a:rPr>
              <a:t>Kravets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, P. P. 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</a:rPr>
              <a:t>Groumpos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, M. 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</a:rPr>
              <a:t>Shcherbakov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, and M. 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</a:rPr>
              <a:t>Kultsova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, Eds., 	Cham: Springer International Publishing, 2019, pp. 181–190.</a:t>
            </a:r>
          </a:p>
          <a:p>
            <a:pPr marL="288290" lvl="1" indent="-288290">
              <a:lnSpc>
                <a:spcPct val="107000"/>
              </a:lnSpc>
              <a:spcBef>
                <a:spcPts val="0"/>
              </a:spcBef>
              <a:buNone/>
              <a:tabLst>
                <a:tab pos="288290" algn="l"/>
              </a:tabLst>
            </a:pPr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    [16]	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</a:rPr>
              <a:t>Transportationops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, Vehicle to infrastructure. [Online]. Available: 	https://​www.transportationops.org​/​V2I/​V2I-​overview</a:t>
            </a:r>
          </a:p>
          <a:p>
            <a:pPr marL="288290" lvl="1" indent="-288290">
              <a:lnSpc>
                <a:spcPct val="107000"/>
              </a:lnSpc>
              <a:spcBef>
                <a:spcPts val="0"/>
              </a:spcBef>
              <a:buNone/>
              <a:tabLst>
                <a:tab pos="288290" algn="l"/>
              </a:tabLst>
            </a:pPr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    [17]	Wikipedia, RGB colour cube. [Online]. Available: 	https://​de.m.wikipedia.org​/​wiki/​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</a:rPr>
              <a:t>Datei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:​RGB_​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</a:rPr>
              <a:t>color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_​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</a:rPr>
              <a:t>cube.svg</a:t>
            </a:r>
            <a:endParaRPr lang="en-GB" sz="1200" dirty="0">
              <a:solidFill>
                <a:schemeClr val="tx2">
                  <a:lumMod val="75000"/>
                </a:schemeClr>
              </a:solidFill>
            </a:endParaRPr>
          </a:p>
          <a:p>
            <a:pPr marL="288290" lvl="1" indent="-288290">
              <a:lnSpc>
                <a:spcPct val="107000"/>
              </a:lnSpc>
              <a:spcBef>
                <a:spcPts val="0"/>
              </a:spcBef>
              <a:buNone/>
              <a:tabLst>
                <a:tab pos="288290" algn="l"/>
              </a:tabLst>
            </a:pPr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    [18]	V. Popov, M. 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</a:rPr>
              <a:t>Ostarek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, and C. Tenison, “Practices and pitfalls in inferring neural 	representations,” 	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</a:rPr>
              <a:t>NeuroImage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, vol. 174, pp. 340–351, 2018, 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</a:rPr>
              <a:t>doi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: 	10.1016/j.neuroimage.2018.03.041.</a:t>
            </a:r>
          </a:p>
          <a:p>
            <a:pPr marL="288290" lvl="1" indent="-288290">
              <a:lnSpc>
                <a:spcPct val="107000"/>
              </a:lnSpc>
              <a:spcBef>
                <a:spcPts val="0"/>
              </a:spcBef>
              <a:buNone/>
              <a:tabLst>
                <a:tab pos="288290" algn="l"/>
              </a:tabLst>
            </a:pPr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    [19]	Wikipedia, HSV 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</a:rPr>
              <a:t>Farbraum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. [Online]. Available: https://​de.wikipedia.org​/​wiki/​HSV-​	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</a:rPr>
              <a:t>Farbraum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​#/media/Datei:HueScale.svg</a:t>
            </a:r>
          </a:p>
          <a:p>
            <a:pPr marL="180975" lvl="1" indent="0">
              <a:buNone/>
            </a:pP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marL="180975" lvl="1" indent="0">
              <a:buNone/>
            </a:pP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497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/>
              <a:t>2. CNN applications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25CD8A1-46CE-48F5-8889-7B701F7E8B08}"/>
              </a:ext>
            </a:extLst>
          </p:cNvPr>
          <p:cNvSpPr/>
          <p:nvPr/>
        </p:nvSpPr>
        <p:spPr>
          <a:xfrm>
            <a:off x="601788" y="1484784"/>
            <a:ext cx="25300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Different CNN applications: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1E0058F-701B-426C-A4D9-B515C050B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" y="2060848"/>
            <a:ext cx="9107488" cy="28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5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2. CNN applications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Project „CNN Truck“</a:t>
            </a:r>
          </a:p>
          <a:p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Project „DeepPiCar“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DA30E62-8912-4483-A34C-FD189A912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966342"/>
            <a:ext cx="2902818" cy="290281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30F9D33-7CB5-4E76-9FF7-14A9B01110E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40" y="2132856"/>
            <a:ext cx="4177032" cy="231550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11285EC-C254-43FF-AD44-7A4155CE0D0F}"/>
              </a:ext>
            </a:extLst>
          </p:cNvPr>
          <p:cNvSpPr txBox="1"/>
          <p:nvPr/>
        </p:nvSpPr>
        <p:spPr>
          <a:xfrm>
            <a:off x="790166" y="4584757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solidFill>
                  <a:schemeClr val="tx2">
                    <a:lumMod val="75000"/>
                  </a:schemeClr>
                </a:solidFill>
              </a:rPr>
              <a:t>[1]</a:t>
            </a:r>
            <a:endParaRPr lang="en-GB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9F69654-B889-41B4-89A7-A0D5CF1A5BD2}"/>
              </a:ext>
            </a:extLst>
          </p:cNvPr>
          <p:cNvSpPr txBox="1"/>
          <p:nvPr/>
        </p:nvSpPr>
        <p:spPr>
          <a:xfrm>
            <a:off x="4643440" y="4435601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solidFill>
                  <a:schemeClr val="tx2">
                    <a:lumMod val="75000"/>
                  </a:schemeClr>
                </a:solidFill>
              </a:rPr>
              <a:t>[2]</a:t>
            </a:r>
            <a:endParaRPr lang="en-GB" sz="105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28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/>
              <a:t>3. Important hardware </a:t>
            </a:r>
            <a:br>
              <a:rPr lang="en-GB" b="1" dirty="0"/>
            </a:br>
            <a:r>
              <a:rPr lang="en-GB" b="1" dirty="0"/>
              <a:t>    and software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Learning objectives of this chapter:</a:t>
            </a:r>
          </a:p>
          <a:p>
            <a:pPr lvl="1"/>
            <a:r>
              <a:rPr lang="en-GB" dirty="0"/>
              <a:t>You know what the most important soft- and hardware’s for CNN projects are and can list them</a:t>
            </a:r>
          </a:p>
          <a:p>
            <a:pPr marL="180975" lvl="1" indent="0">
              <a:buNone/>
            </a:pPr>
            <a:r>
              <a:rPr lang="en-GB" dirty="0"/>
              <a:t> </a:t>
            </a:r>
          </a:p>
          <a:p>
            <a:pPr lvl="1"/>
            <a:r>
              <a:rPr lang="en-GB" u="sng" dirty="0"/>
              <a:t>Hardware:</a:t>
            </a:r>
          </a:p>
          <a:p>
            <a:pPr lvl="2"/>
            <a:r>
              <a:rPr lang="en-GB" dirty="0"/>
              <a:t>You know what a GPU is and can describe how it works </a:t>
            </a:r>
            <a:endParaRPr lang="en-GB" sz="1200" dirty="0"/>
          </a:p>
          <a:p>
            <a:pPr lvl="2"/>
            <a:r>
              <a:rPr lang="en-GB" dirty="0"/>
              <a:t>You can roughly explain what a TPU is, and how it works</a:t>
            </a:r>
            <a:endParaRPr lang="en-GB" sz="1200" dirty="0"/>
          </a:p>
          <a:p>
            <a:pPr lvl="2"/>
            <a:r>
              <a:rPr lang="en-GB" dirty="0"/>
              <a:t>You know why in CNNs a TPU is more efficient than a GPU</a:t>
            </a:r>
          </a:p>
          <a:p>
            <a:pPr marL="361950" lvl="2" indent="0">
              <a:buNone/>
            </a:pPr>
            <a:r>
              <a:rPr lang="en-GB" dirty="0"/>
              <a:t> </a:t>
            </a:r>
            <a:endParaRPr lang="en-GB" sz="1200" dirty="0"/>
          </a:p>
          <a:p>
            <a:pPr lvl="1"/>
            <a:r>
              <a:rPr lang="en-GB" u="sng" dirty="0"/>
              <a:t>Software:</a:t>
            </a:r>
          </a:p>
          <a:p>
            <a:pPr lvl="2"/>
            <a:r>
              <a:rPr lang="en-GB" dirty="0"/>
              <a:t>You can explain what GitHub is and where it is used</a:t>
            </a:r>
            <a:endParaRPr lang="en-GB" sz="1200" dirty="0"/>
          </a:p>
          <a:p>
            <a:pPr lvl="2"/>
            <a:r>
              <a:rPr lang="en-GB" dirty="0"/>
              <a:t>You know the meanings of important GitHub commands </a:t>
            </a:r>
            <a:endParaRPr lang="en-GB" sz="1200" dirty="0"/>
          </a:p>
          <a:p>
            <a:pPr lvl="2"/>
            <a:r>
              <a:rPr lang="en-GB" dirty="0"/>
              <a:t>You can explain what Google </a:t>
            </a:r>
            <a:r>
              <a:rPr lang="en-GB" dirty="0" err="1"/>
              <a:t>Colab</a:t>
            </a:r>
            <a:r>
              <a:rPr lang="en-GB" dirty="0"/>
              <a:t> is </a:t>
            </a:r>
            <a:endParaRPr lang="en-GB" sz="1200" dirty="0"/>
          </a:p>
          <a:p>
            <a:pPr lvl="2"/>
            <a:endParaRPr lang="en-GB" dirty="0"/>
          </a:p>
          <a:p>
            <a:pPr marL="180975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9408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/>
              <a:t>3. Important hardware </a:t>
            </a:r>
            <a:br>
              <a:rPr lang="en-GB" b="1" dirty="0"/>
            </a:br>
            <a:r>
              <a:rPr lang="en-GB" b="1" dirty="0"/>
              <a:t>    and software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Task: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Please list different soft- and hardware that could be, in your opinion, important for the CNN truck project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681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/>
              <a:t>3. Important hardware </a:t>
            </a:r>
            <a:br>
              <a:rPr lang="en-GB" b="1" dirty="0"/>
            </a:br>
            <a:r>
              <a:rPr lang="en-GB" b="1" dirty="0"/>
              <a:t>    and software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Overview</a:t>
            </a:r>
            <a:r>
              <a:rPr lang="de-DE" b="1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9237672-58DB-4E5D-8710-1E99899843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9605" y="2043596"/>
            <a:ext cx="8856228" cy="181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69603"/>
      </p:ext>
    </p:extLst>
  </p:cSld>
  <p:clrMapOvr>
    <a:masterClrMapping/>
  </p:clrMapOvr>
</p:sld>
</file>

<file path=ppt/theme/theme1.xml><?xml version="1.0" encoding="utf-8"?>
<a:theme xmlns:a="http://schemas.openxmlformats.org/drawingml/2006/main" name="TEC">
  <a:themeElements>
    <a:clrScheme name="TEC">
      <a:dk1>
        <a:sysClr val="windowText" lastClr="000000"/>
      </a:dk1>
      <a:lt1>
        <a:sysClr val="window" lastClr="FFFFFF"/>
      </a:lt1>
      <a:dk2>
        <a:srgbClr val="707173"/>
      </a:dk2>
      <a:lt2>
        <a:srgbClr val="FFFFFF"/>
      </a:lt2>
      <a:accent1>
        <a:srgbClr val="0076BD"/>
      </a:accent1>
      <a:accent2>
        <a:srgbClr val="4A96CD"/>
      </a:accent2>
      <a:accent3>
        <a:srgbClr val="94B6DD"/>
      </a:accent3>
      <a:accent4>
        <a:srgbClr val="0056AD"/>
      </a:accent4>
      <a:accent5>
        <a:srgbClr val="00369D"/>
      </a:accent5>
      <a:accent6>
        <a:srgbClr val="707173"/>
      </a:accent6>
      <a:hlink>
        <a:srgbClr val="000000"/>
      </a:hlink>
      <a:folHlink>
        <a:srgbClr val="000000"/>
      </a:folHlink>
    </a:clrScheme>
    <a:fontScheme name="Hochschule Reutlingen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lIns="0" tIns="0" rIns="0" bIns="0"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HSRT_TEC_PowerPoint2007</Template>
  <TotalTime>0</TotalTime>
  <Words>1130</Words>
  <Application>Microsoft Office PowerPoint</Application>
  <PresentationFormat>Bildschirmpräsentation (4:3)</PresentationFormat>
  <Paragraphs>303</Paragraphs>
  <Slides>40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6" baseType="lpstr">
      <vt:lpstr>Arial</vt:lpstr>
      <vt:lpstr>Calibri</vt:lpstr>
      <vt:lpstr>Franklin Gothic Book</vt:lpstr>
      <vt:lpstr>Franklin Gothic Demi</vt:lpstr>
      <vt:lpstr>Wingdings</vt:lpstr>
      <vt:lpstr>TEC</vt:lpstr>
      <vt:lpstr>Convolutional Neuronal networks   Theory part</vt:lpstr>
      <vt:lpstr>1. CNN introduction</vt:lpstr>
      <vt:lpstr>2. CNN applications</vt:lpstr>
      <vt:lpstr>2. CNN applications</vt:lpstr>
      <vt:lpstr>2. CNN applications</vt:lpstr>
      <vt:lpstr>2. CNN applications</vt:lpstr>
      <vt:lpstr>3. Important hardware      and software</vt:lpstr>
      <vt:lpstr>3. Important hardware      and software</vt:lpstr>
      <vt:lpstr>3. Important hardware      and software</vt:lpstr>
      <vt:lpstr>3. Important hardware      and software</vt:lpstr>
      <vt:lpstr>3. Important hardware      and software</vt:lpstr>
      <vt:lpstr>3. Important hardware      and software</vt:lpstr>
      <vt:lpstr>3. Important hardware      and software</vt:lpstr>
      <vt:lpstr>3. Important hardware      and software</vt:lpstr>
      <vt:lpstr>3. Important hardware      and software</vt:lpstr>
      <vt:lpstr>4. CNN Optimization approaches</vt:lpstr>
      <vt:lpstr>4. CNN Optimization approaches</vt:lpstr>
      <vt:lpstr>4. CNN Optimization approaches</vt:lpstr>
      <vt:lpstr>4. CNN Optimization approaches</vt:lpstr>
      <vt:lpstr>4. CNN Optimization approaches</vt:lpstr>
      <vt:lpstr>4. CNN Optimization approaches  </vt:lpstr>
      <vt:lpstr>5. Dataset creation</vt:lpstr>
      <vt:lpstr>5. Dataset creation</vt:lpstr>
      <vt:lpstr>5. Dataset creation</vt:lpstr>
      <vt:lpstr>6. CNN workflow</vt:lpstr>
      <vt:lpstr>6. CNN workflow</vt:lpstr>
      <vt:lpstr>6. CNN workflow</vt:lpstr>
      <vt:lpstr>6. CNN workflow</vt:lpstr>
      <vt:lpstr>6. CNN workflow</vt:lpstr>
      <vt:lpstr>6. CNN workflow</vt:lpstr>
      <vt:lpstr>6. CNN workflow</vt:lpstr>
      <vt:lpstr>6. CNN workflow</vt:lpstr>
      <vt:lpstr>6. CNN workflow</vt:lpstr>
      <vt:lpstr>6. CNN workflow</vt:lpstr>
      <vt:lpstr>6. CNN workflow</vt:lpstr>
      <vt:lpstr>6. CNN workflow</vt:lpstr>
      <vt:lpstr>6. CNN workflow</vt:lpstr>
      <vt:lpstr>6. CNN workflow</vt:lpstr>
      <vt:lpstr>References</vt:lpstr>
      <vt:lpstr>References</vt:lpstr>
    </vt:vector>
  </TitlesOfParts>
  <Company>Hochschule Reutlingen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Willkommen an der  Hochschule Reutlingen</dc:title>
  <dc:subject>Thema</dc:subject>
  <dc:creator>Anna D</dc:creator>
  <dc:description>Template: 2009-06-23</dc:description>
  <cp:lastModifiedBy>Marius Landmann</cp:lastModifiedBy>
  <cp:revision>93</cp:revision>
  <dcterms:created xsi:type="dcterms:W3CDTF">2020-06-27T08:52:55Z</dcterms:created>
  <dcterms:modified xsi:type="dcterms:W3CDTF">2020-07-08T23:33:14Z</dcterms:modified>
</cp:coreProperties>
</file>