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EBD9B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38199" y="12699"/>
            <a:ext cx="10610850" cy="6845300"/>
          </a:xfrm>
          <a:custGeom>
            <a:avLst/>
            <a:gdLst/>
            <a:ahLst/>
            <a:cxnLst/>
            <a:rect l="l" t="t" r="r" b="b"/>
            <a:pathLst>
              <a:path w="10610850" h="6845300">
                <a:moveTo>
                  <a:pt x="6502887" y="5613400"/>
                </a:moveTo>
                <a:lnTo>
                  <a:pt x="2938984" y="5613400"/>
                </a:lnTo>
                <a:lnTo>
                  <a:pt x="2982070" y="5626100"/>
                </a:lnTo>
                <a:lnTo>
                  <a:pt x="3024947" y="5626100"/>
                </a:lnTo>
                <a:lnTo>
                  <a:pt x="3151212" y="5664200"/>
                </a:lnTo>
                <a:lnTo>
                  <a:pt x="3271603" y="5702300"/>
                </a:lnTo>
                <a:lnTo>
                  <a:pt x="3309912" y="5727700"/>
                </a:lnTo>
                <a:lnTo>
                  <a:pt x="3347124" y="5753100"/>
                </a:lnTo>
                <a:lnTo>
                  <a:pt x="3383130" y="5778500"/>
                </a:lnTo>
                <a:lnTo>
                  <a:pt x="3417819" y="5803900"/>
                </a:lnTo>
                <a:lnTo>
                  <a:pt x="3451079" y="5829300"/>
                </a:lnTo>
                <a:lnTo>
                  <a:pt x="3482801" y="5854700"/>
                </a:lnTo>
                <a:lnTo>
                  <a:pt x="3512872" y="5892800"/>
                </a:lnTo>
                <a:lnTo>
                  <a:pt x="3541184" y="5918200"/>
                </a:lnTo>
                <a:lnTo>
                  <a:pt x="3567624" y="5956300"/>
                </a:lnTo>
                <a:lnTo>
                  <a:pt x="3592081" y="5994400"/>
                </a:lnTo>
                <a:lnTo>
                  <a:pt x="3614446" y="6032500"/>
                </a:lnTo>
                <a:lnTo>
                  <a:pt x="3634608" y="6083300"/>
                </a:lnTo>
                <a:lnTo>
                  <a:pt x="3652455" y="6121400"/>
                </a:lnTo>
                <a:lnTo>
                  <a:pt x="3667876" y="6172200"/>
                </a:lnTo>
                <a:lnTo>
                  <a:pt x="3680762" y="6223000"/>
                </a:lnTo>
                <a:lnTo>
                  <a:pt x="3691001" y="6273800"/>
                </a:lnTo>
                <a:lnTo>
                  <a:pt x="3699536" y="6324600"/>
                </a:lnTo>
                <a:lnTo>
                  <a:pt x="3708686" y="6362700"/>
                </a:lnTo>
                <a:lnTo>
                  <a:pt x="3718623" y="6413500"/>
                </a:lnTo>
                <a:lnTo>
                  <a:pt x="3729524" y="6464300"/>
                </a:lnTo>
                <a:lnTo>
                  <a:pt x="3741563" y="6515100"/>
                </a:lnTo>
                <a:lnTo>
                  <a:pt x="3754914" y="6565900"/>
                </a:lnTo>
                <a:lnTo>
                  <a:pt x="3769751" y="6616700"/>
                </a:lnTo>
                <a:lnTo>
                  <a:pt x="3786251" y="6667500"/>
                </a:lnTo>
                <a:lnTo>
                  <a:pt x="3804586" y="6705600"/>
                </a:lnTo>
                <a:lnTo>
                  <a:pt x="3824933" y="6756400"/>
                </a:lnTo>
                <a:lnTo>
                  <a:pt x="3847465" y="6794500"/>
                </a:lnTo>
                <a:lnTo>
                  <a:pt x="3872357" y="6832600"/>
                </a:lnTo>
                <a:lnTo>
                  <a:pt x="3882517" y="6845300"/>
                </a:lnTo>
                <a:lnTo>
                  <a:pt x="5452999" y="6845300"/>
                </a:lnTo>
                <a:lnTo>
                  <a:pt x="5604805" y="6667500"/>
                </a:lnTo>
                <a:lnTo>
                  <a:pt x="5637388" y="6616700"/>
                </a:lnTo>
                <a:lnTo>
                  <a:pt x="5703060" y="6540500"/>
                </a:lnTo>
                <a:lnTo>
                  <a:pt x="5736362" y="6502400"/>
                </a:lnTo>
                <a:lnTo>
                  <a:pt x="5770118" y="6451600"/>
                </a:lnTo>
                <a:lnTo>
                  <a:pt x="5802775" y="6413500"/>
                </a:lnTo>
                <a:lnTo>
                  <a:pt x="5835060" y="6375400"/>
                </a:lnTo>
                <a:lnTo>
                  <a:pt x="5898772" y="6299200"/>
                </a:lnTo>
                <a:lnTo>
                  <a:pt x="5930329" y="6261100"/>
                </a:lnTo>
                <a:lnTo>
                  <a:pt x="5961775" y="6210300"/>
                </a:lnTo>
                <a:lnTo>
                  <a:pt x="6087743" y="6057900"/>
                </a:lnTo>
                <a:lnTo>
                  <a:pt x="6119607" y="6007100"/>
                </a:lnTo>
                <a:lnTo>
                  <a:pt x="6151750" y="5969000"/>
                </a:lnTo>
                <a:lnTo>
                  <a:pt x="6184238" y="5930900"/>
                </a:lnTo>
                <a:lnTo>
                  <a:pt x="6217136" y="5892800"/>
                </a:lnTo>
                <a:lnTo>
                  <a:pt x="6250508" y="5854700"/>
                </a:lnTo>
                <a:lnTo>
                  <a:pt x="6284420" y="5816600"/>
                </a:lnTo>
                <a:lnTo>
                  <a:pt x="6318938" y="5778500"/>
                </a:lnTo>
                <a:lnTo>
                  <a:pt x="6354126" y="5740400"/>
                </a:lnTo>
                <a:lnTo>
                  <a:pt x="6390050" y="5715000"/>
                </a:lnTo>
                <a:lnTo>
                  <a:pt x="6426774" y="5676900"/>
                </a:lnTo>
                <a:lnTo>
                  <a:pt x="6464365" y="5651500"/>
                </a:lnTo>
                <a:lnTo>
                  <a:pt x="6502887" y="5613400"/>
                </a:lnTo>
                <a:close/>
              </a:path>
              <a:path w="10610850" h="6845300">
                <a:moveTo>
                  <a:pt x="7212970" y="5664200"/>
                </a:moveTo>
                <a:lnTo>
                  <a:pt x="7119204" y="5664200"/>
                </a:lnTo>
                <a:lnTo>
                  <a:pt x="7074226" y="5676900"/>
                </a:lnTo>
                <a:lnTo>
                  <a:pt x="7031579" y="5689600"/>
                </a:lnTo>
                <a:lnTo>
                  <a:pt x="6991674" y="5702300"/>
                </a:lnTo>
                <a:lnTo>
                  <a:pt x="6954924" y="5727700"/>
                </a:lnTo>
                <a:lnTo>
                  <a:pt x="6921738" y="5765800"/>
                </a:lnTo>
                <a:lnTo>
                  <a:pt x="6892529" y="5791200"/>
                </a:lnTo>
                <a:lnTo>
                  <a:pt x="6867708" y="5829300"/>
                </a:lnTo>
                <a:lnTo>
                  <a:pt x="6847687" y="5867400"/>
                </a:lnTo>
                <a:lnTo>
                  <a:pt x="6832877" y="5918200"/>
                </a:lnTo>
                <a:lnTo>
                  <a:pt x="6823689" y="5956300"/>
                </a:lnTo>
                <a:lnTo>
                  <a:pt x="6820535" y="6007100"/>
                </a:lnTo>
                <a:lnTo>
                  <a:pt x="6823689" y="6045200"/>
                </a:lnTo>
                <a:lnTo>
                  <a:pt x="6832877" y="6096000"/>
                </a:lnTo>
                <a:lnTo>
                  <a:pt x="6847687" y="6134100"/>
                </a:lnTo>
                <a:lnTo>
                  <a:pt x="6867708" y="6184900"/>
                </a:lnTo>
                <a:lnTo>
                  <a:pt x="6892529" y="6210300"/>
                </a:lnTo>
                <a:lnTo>
                  <a:pt x="6921738" y="6248400"/>
                </a:lnTo>
                <a:lnTo>
                  <a:pt x="6954924" y="6273800"/>
                </a:lnTo>
                <a:lnTo>
                  <a:pt x="6991674" y="6299200"/>
                </a:lnTo>
                <a:lnTo>
                  <a:pt x="7031579" y="6324600"/>
                </a:lnTo>
                <a:lnTo>
                  <a:pt x="7074226" y="6337300"/>
                </a:lnTo>
                <a:lnTo>
                  <a:pt x="7119204" y="6350000"/>
                </a:lnTo>
                <a:lnTo>
                  <a:pt x="7212970" y="6350000"/>
                </a:lnTo>
                <a:lnTo>
                  <a:pt x="7257924" y="6337300"/>
                </a:lnTo>
                <a:lnTo>
                  <a:pt x="7300551" y="6324600"/>
                </a:lnTo>
                <a:lnTo>
                  <a:pt x="7340440" y="6299200"/>
                </a:lnTo>
                <a:lnTo>
                  <a:pt x="7377178" y="6273800"/>
                </a:lnTo>
                <a:lnTo>
                  <a:pt x="7410355" y="6248400"/>
                </a:lnTo>
                <a:lnTo>
                  <a:pt x="7439557" y="6210300"/>
                </a:lnTo>
                <a:lnTo>
                  <a:pt x="7464373" y="6184900"/>
                </a:lnTo>
                <a:lnTo>
                  <a:pt x="7484392" y="6134100"/>
                </a:lnTo>
                <a:lnTo>
                  <a:pt x="7499200" y="6096000"/>
                </a:lnTo>
                <a:lnTo>
                  <a:pt x="7508388" y="6045200"/>
                </a:lnTo>
                <a:lnTo>
                  <a:pt x="7511542" y="6007100"/>
                </a:lnTo>
                <a:lnTo>
                  <a:pt x="7508388" y="5956300"/>
                </a:lnTo>
                <a:lnTo>
                  <a:pt x="7499200" y="5918200"/>
                </a:lnTo>
                <a:lnTo>
                  <a:pt x="7484392" y="5867400"/>
                </a:lnTo>
                <a:lnTo>
                  <a:pt x="7464373" y="5829300"/>
                </a:lnTo>
                <a:lnTo>
                  <a:pt x="7439557" y="5791200"/>
                </a:lnTo>
                <a:lnTo>
                  <a:pt x="7410355" y="5765800"/>
                </a:lnTo>
                <a:lnTo>
                  <a:pt x="7377178" y="5727700"/>
                </a:lnTo>
                <a:lnTo>
                  <a:pt x="7340440" y="5702300"/>
                </a:lnTo>
                <a:lnTo>
                  <a:pt x="7300551" y="5689600"/>
                </a:lnTo>
                <a:lnTo>
                  <a:pt x="7257924" y="5676900"/>
                </a:lnTo>
                <a:lnTo>
                  <a:pt x="7212970" y="5664200"/>
                </a:lnTo>
                <a:close/>
              </a:path>
              <a:path w="10610850" h="6845300">
                <a:moveTo>
                  <a:pt x="2091099" y="5740400"/>
                </a:moveTo>
                <a:lnTo>
                  <a:pt x="1707317" y="5740400"/>
                </a:lnTo>
                <a:lnTo>
                  <a:pt x="1753528" y="5753100"/>
                </a:lnTo>
                <a:lnTo>
                  <a:pt x="2041387" y="5753100"/>
                </a:lnTo>
                <a:lnTo>
                  <a:pt x="2091099" y="5740400"/>
                </a:lnTo>
                <a:close/>
              </a:path>
              <a:path w="10610850" h="6845300">
                <a:moveTo>
                  <a:pt x="2191982" y="5727700"/>
                </a:moveTo>
                <a:lnTo>
                  <a:pt x="1571770" y="5727700"/>
                </a:lnTo>
                <a:lnTo>
                  <a:pt x="1616434" y="5740400"/>
                </a:lnTo>
                <a:lnTo>
                  <a:pt x="2141298" y="5740400"/>
                </a:lnTo>
                <a:lnTo>
                  <a:pt x="2191982" y="5727700"/>
                </a:lnTo>
                <a:close/>
              </a:path>
              <a:path w="10610850" h="6845300">
                <a:moveTo>
                  <a:pt x="3800396" y="558800"/>
                </a:moveTo>
                <a:lnTo>
                  <a:pt x="3565009" y="558800"/>
                </a:lnTo>
                <a:lnTo>
                  <a:pt x="3475535" y="584200"/>
                </a:lnTo>
                <a:lnTo>
                  <a:pt x="3431817" y="584200"/>
                </a:lnTo>
                <a:lnTo>
                  <a:pt x="3304780" y="622300"/>
                </a:lnTo>
                <a:lnTo>
                  <a:pt x="3263820" y="647700"/>
                </a:lnTo>
                <a:lnTo>
                  <a:pt x="3223559" y="660400"/>
                </a:lnTo>
                <a:lnTo>
                  <a:pt x="3184001" y="685800"/>
                </a:lnTo>
                <a:lnTo>
                  <a:pt x="3145149" y="698500"/>
                </a:lnTo>
                <a:lnTo>
                  <a:pt x="3107007" y="723900"/>
                </a:lnTo>
                <a:lnTo>
                  <a:pt x="3069580" y="749300"/>
                </a:lnTo>
                <a:lnTo>
                  <a:pt x="3032870" y="774700"/>
                </a:lnTo>
                <a:lnTo>
                  <a:pt x="2996882" y="800100"/>
                </a:lnTo>
                <a:lnTo>
                  <a:pt x="2961619" y="825500"/>
                </a:lnTo>
                <a:lnTo>
                  <a:pt x="2927086" y="863600"/>
                </a:lnTo>
                <a:lnTo>
                  <a:pt x="2893286" y="889000"/>
                </a:lnTo>
                <a:lnTo>
                  <a:pt x="2860222" y="927100"/>
                </a:lnTo>
                <a:lnTo>
                  <a:pt x="2827899" y="965200"/>
                </a:lnTo>
                <a:lnTo>
                  <a:pt x="2796320" y="1003300"/>
                </a:lnTo>
                <a:lnTo>
                  <a:pt x="2765489" y="1041400"/>
                </a:lnTo>
                <a:lnTo>
                  <a:pt x="2735409" y="1079500"/>
                </a:lnTo>
                <a:lnTo>
                  <a:pt x="2706086" y="1117600"/>
                </a:lnTo>
                <a:lnTo>
                  <a:pt x="2677522" y="1168400"/>
                </a:lnTo>
                <a:lnTo>
                  <a:pt x="2649720" y="1206500"/>
                </a:lnTo>
                <a:lnTo>
                  <a:pt x="2622686" y="1257300"/>
                </a:lnTo>
                <a:lnTo>
                  <a:pt x="2596423" y="1295400"/>
                </a:lnTo>
                <a:lnTo>
                  <a:pt x="2570934" y="1346200"/>
                </a:lnTo>
                <a:lnTo>
                  <a:pt x="2546223" y="1397000"/>
                </a:lnTo>
                <a:lnTo>
                  <a:pt x="2525511" y="1447800"/>
                </a:lnTo>
                <a:lnTo>
                  <a:pt x="2504616" y="1485900"/>
                </a:lnTo>
                <a:lnTo>
                  <a:pt x="2483344" y="1524000"/>
                </a:lnTo>
                <a:lnTo>
                  <a:pt x="2461498" y="1574800"/>
                </a:lnTo>
                <a:lnTo>
                  <a:pt x="2438883" y="1612900"/>
                </a:lnTo>
                <a:lnTo>
                  <a:pt x="2415303" y="1663700"/>
                </a:lnTo>
                <a:lnTo>
                  <a:pt x="2390563" y="1701800"/>
                </a:lnTo>
                <a:lnTo>
                  <a:pt x="2364467" y="1739900"/>
                </a:lnTo>
                <a:lnTo>
                  <a:pt x="2336819" y="1778000"/>
                </a:lnTo>
                <a:lnTo>
                  <a:pt x="2307425" y="1816100"/>
                </a:lnTo>
                <a:lnTo>
                  <a:pt x="2276088" y="1854200"/>
                </a:lnTo>
                <a:lnTo>
                  <a:pt x="2242612" y="1879600"/>
                </a:lnTo>
                <a:lnTo>
                  <a:pt x="2206803" y="1905000"/>
                </a:lnTo>
                <a:lnTo>
                  <a:pt x="2168465" y="1943100"/>
                </a:lnTo>
                <a:lnTo>
                  <a:pt x="2127402" y="1955800"/>
                </a:lnTo>
                <a:lnTo>
                  <a:pt x="2083418" y="1981200"/>
                </a:lnTo>
                <a:lnTo>
                  <a:pt x="2036318" y="1993900"/>
                </a:lnTo>
                <a:lnTo>
                  <a:pt x="1989147" y="2019300"/>
                </a:lnTo>
                <a:lnTo>
                  <a:pt x="1749932" y="2082800"/>
                </a:lnTo>
                <a:lnTo>
                  <a:pt x="1701523" y="2082800"/>
                </a:lnTo>
                <a:lnTo>
                  <a:pt x="1506508" y="2133600"/>
                </a:lnTo>
                <a:lnTo>
                  <a:pt x="1457486" y="2133600"/>
                </a:lnTo>
                <a:lnTo>
                  <a:pt x="1408387" y="2146300"/>
                </a:lnTo>
                <a:lnTo>
                  <a:pt x="1359226" y="2146300"/>
                </a:lnTo>
                <a:lnTo>
                  <a:pt x="1260780" y="2171700"/>
                </a:lnTo>
                <a:lnTo>
                  <a:pt x="1211525" y="2171700"/>
                </a:lnTo>
                <a:lnTo>
                  <a:pt x="1162269" y="2184400"/>
                </a:lnTo>
                <a:lnTo>
                  <a:pt x="1113028" y="2184400"/>
                </a:lnTo>
                <a:lnTo>
                  <a:pt x="1062743" y="2197100"/>
                </a:lnTo>
                <a:lnTo>
                  <a:pt x="1013122" y="2197100"/>
                </a:lnTo>
                <a:lnTo>
                  <a:pt x="915987" y="2222500"/>
                </a:lnTo>
                <a:lnTo>
                  <a:pt x="730991" y="2273300"/>
                </a:lnTo>
                <a:lnTo>
                  <a:pt x="686849" y="2298700"/>
                </a:lnTo>
                <a:lnTo>
                  <a:pt x="643610" y="2311400"/>
                </a:lnTo>
                <a:lnTo>
                  <a:pt x="601303" y="2336800"/>
                </a:lnTo>
                <a:lnTo>
                  <a:pt x="559959" y="2362200"/>
                </a:lnTo>
                <a:lnTo>
                  <a:pt x="519608" y="2387600"/>
                </a:lnTo>
                <a:lnTo>
                  <a:pt x="480280" y="2413000"/>
                </a:lnTo>
                <a:lnTo>
                  <a:pt x="442004" y="2438400"/>
                </a:lnTo>
                <a:lnTo>
                  <a:pt x="404812" y="2476500"/>
                </a:lnTo>
                <a:lnTo>
                  <a:pt x="368732" y="2514600"/>
                </a:lnTo>
                <a:lnTo>
                  <a:pt x="333419" y="2552700"/>
                </a:lnTo>
                <a:lnTo>
                  <a:pt x="300273" y="2590800"/>
                </a:lnTo>
                <a:lnTo>
                  <a:pt x="269233" y="2628900"/>
                </a:lnTo>
                <a:lnTo>
                  <a:pt x="240241" y="2667000"/>
                </a:lnTo>
                <a:lnTo>
                  <a:pt x="213239" y="2705100"/>
                </a:lnTo>
                <a:lnTo>
                  <a:pt x="188167" y="2743200"/>
                </a:lnTo>
                <a:lnTo>
                  <a:pt x="164967" y="2794000"/>
                </a:lnTo>
                <a:lnTo>
                  <a:pt x="143580" y="2832100"/>
                </a:lnTo>
                <a:lnTo>
                  <a:pt x="123947" y="2870200"/>
                </a:lnTo>
                <a:lnTo>
                  <a:pt x="106010" y="2921000"/>
                </a:lnTo>
                <a:lnTo>
                  <a:pt x="89710" y="2959100"/>
                </a:lnTo>
                <a:lnTo>
                  <a:pt x="74987" y="3009900"/>
                </a:lnTo>
                <a:lnTo>
                  <a:pt x="61784" y="3048000"/>
                </a:lnTo>
                <a:lnTo>
                  <a:pt x="50041" y="3098800"/>
                </a:lnTo>
                <a:lnTo>
                  <a:pt x="39699" y="3136900"/>
                </a:lnTo>
                <a:lnTo>
                  <a:pt x="30701" y="3187700"/>
                </a:lnTo>
                <a:lnTo>
                  <a:pt x="22986" y="3238500"/>
                </a:lnTo>
                <a:lnTo>
                  <a:pt x="16497" y="3276600"/>
                </a:lnTo>
                <a:lnTo>
                  <a:pt x="11174" y="3327400"/>
                </a:lnTo>
                <a:lnTo>
                  <a:pt x="6958" y="3378200"/>
                </a:lnTo>
                <a:lnTo>
                  <a:pt x="3792" y="3429000"/>
                </a:lnTo>
                <a:lnTo>
                  <a:pt x="1616" y="3479800"/>
                </a:lnTo>
                <a:lnTo>
                  <a:pt x="372" y="3530600"/>
                </a:lnTo>
                <a:lnTo>
                  <a:pt x="0" y="3568700"/>
                </a:lnTo>
                <a:lnTo>
                  <a:pt x="441" y="3619500"/>
                </a:lnTo>
                <a:lnTo>
                  <a:pt x="1638" y="3670300"/>
                </a:lnTo>
                <a:lnTo>
                  <a:pt x="6326" y="3721100"/>
                </a:lnTo>
                <a:lnTo>
                  <a:pt x="10034" y="3771900"/>
                </a:lnTo>
                <a:lnTo>
                  <a:pt x="13110" y="3822700"/>
                </a:lnTo>
                <a:lnTo>
                  <a:pt x="15901" y="3873500"/>
                </a:lnTo>
                <a:lnTo>
                  <a:pt x="18753" y="3924300"/>
                </a:lnTo>
                <a:lnTo>
                  <a:pt x="22014" y="3975100"/>
                </a:lnTo>
                <a:lnTo>
                  <a:pt x="26030" y="4025900"/>
                </a:lnTo>
                <a:lnTo>
                  <a:pt x="31148" y="4076700"/>
                </a:lnTo>
                <a:lnTo>
                  <a:pt x="37716" y="4127500"/>
                </a:lnTo>
                <a:lnTo>
                  <a:pt x="46080" y="4178300"/>
                </a:lnTo>
                <a:lnTo>
                  <a:pt x="56586" y="4229100"/>
                </a:lnTo>
                <a:lnTo>
                  <a:pt x="69583" y="4267200"/>
                </a:lnTo>
                <a:lnTo>
                  <a:pt x="84297" y="4318000"/>
                </a:lnTo>
                <a:lnTo>
                  <a:pt x="99686" y="4368800"/>
                </a:lnTo>
                <a:lnTo>
                  <a:pt x="115749" y="4406900"/>
                </a:lnTo>
                <a:lnTo>
                  <a:pt x="132481" y="4457700"/>
                </a:lnTo>
                <a:lnTo>
                  <a:pt x="149880" y="4495800"/>
                </a:lnTo>
                <a:lnTo>
                  <a:pt x="167942" y="4546600"/>
                </a:lnTo>
                <a:lnTo>
                  <a:pt x="186664" y="4584700"/>
                </a:lnTo>
                <a:lnTo>
                  <a:pt x="206044" y="4635500"/>
                </a:lnTo>
                <a:lnTo>
                  <a:pt x="226077" y="4673600"/>
                </a:lnTo>
                <a:lnTo>
                  <a:pt x="246762" y="4711700"/>
                </a:lnTo>
                <a:lnTo>
                  <a:pt x="268094" y="4749800"/>
                </a:lnTo>
                <a:lnTo>
                  <a:pt x="290071" y="4800600"/>
                </a:lnTo>
                <a:lnTo>
                  <a:pt x="312689" y="4838700"/>
                </a:lnTo>
                <a:lnTo>
                  <a:pt x="335945" y="4876800"/>
                </a:lnTo>
                <a:lnTo>
                  <a:pt x="359837" y="4914900"/>
                </a:lnTo>
                <a:lnTo>
                  <a:pt x="384360" y="4953000"/>
                </a:lnTo>
                <a:lnTo>
                  <a:pt x="409513" y="4991100"/>
                </a:lnTo>
                <a:lnTo>
                  <a:pt x="435291" y="5016500"/>
                </a:lnTo>
                <a:lnTo>
                  <a:pt x="461691" y="5054600"/>
                </a:lnTo>
                <a:lnTo>
                  <a:pt x="488712" y="5092700"/>
                </a:lnTo>
                <a:lnTo>
                  <a:pt x="516348" y="5118100"/>
                </a:lnTo>
                <a:lnTo>
                  <a:pt x="544598" y="5156200"/>
                </a:lnTo>
                <a:lnTo>
                  <a:pt x="573457" y="5194300"/>
                </a:lnTo>
                <a:lnTo>
                  <a:pt x="602924" y="5219700"/>
                </a:lnTo>
                <a:lnTo>
                  <a:pt x="632994" y="5245100"/>
                </a:lnTo>
                <a:lnTo>
                  <a:pt x="663665" y="5283200"/>
                </a:lnTo>
                <a:lnTo>
                  <a:pt x="694933" y="5308600"/>
                </a:lnTo>
                <a:lnTo>
                  <a:pt x="726795" y="5334000"/>
                </a:lnTo>
                <a:lnTo>
                  <a:pt x="759249" y="5359400"/>
                </a:lnTo>
                <a:lnTo>
                  <a:pt x="792291" y="5397500"/>
                </a:lnTo>
                <a:lnTo>
                  <a:pt x="825917" y="5422900"/>
                </a:lnTo>
                <a:lnTo>
                  <a:pt x="860126" y="5448300"/>
                </a:lnTo>
                <a:lnTo>
                  <a:pt x="894912" y="5461000"/>
                </a:lnTo>
                <a:lnTo>
                  <a:pt x="930275" y="5486400"/>
                </a:lnTo>
                <a:lnTo>
                  <a:pt x="966209" y="5511800"/>
                </a:lnTo>
                <a:lnTo>
                  <a:pt x="1002713" y="5537200"/>
                </a:lnTo>
                <a:lnTo>
                  <a:pt x="1039783" y="5549900"/>
                </a:lnTo>
                <a:lnTo>
                  <a:pt x="1077416" y="5575300"/>
                </a:lnTo>
                <a:lnTo>
                  <a:pt x="1115608" y="5588000"/>
                </a:lnTo>
                <a:lnTo>
                  <a:pt x="1154357" y="5613400"/>
                </a:lnTo>
                <a:lnTo>
                  <a:pt x="1314857" y="5664200"/>
                </a:lnTo>
                <a:lnTo>
                  <a:pt x="1527628" y="5727700"/>
                </a:lnTo>
                <a:lnTo>
                  <a:pt x="2243147" y="5727700"/>
                </a:lnTo>
                <a:lnTo>
                  <a:pt x="2560066" y="5651500"/>
                </a:lnTo>
                <a:lnTo>
                  <a:pt x="2640824" y="5626100"/>
                </a:lnTo>
                <a:lnTo>
                  <a:pt x="2682274" y="5626100"/>
                </a:lnTo>
                <a:lnTo>
                  <a:pt x="2724291" y="5613400"/>
                </a:lnTo>
                <a:lnTo>
                  <a:pt x="6502887" y="5613400"/>
                </a:lnTo>
                <a:lnTo>
                  <a:pt x="6542405" y="5588000"/>
                </a:lnTo>
                <a:lnTo>
                  <a:pt x="6583465" y="5562600"/>
                </a:lnTo>
                <a:lnTo>
                  <a:pt x="6625330" y="5524500"/>
                </a:lnTo>
                <a:lnTo>
                  <a:pt x="6667960" y="5511800"/>
                </a:lnTo>
                <a:lnTo>
                  <a:pt x="6755358" y="5461000"/>
                </a:lnTo>
                <a:lnTo>
                  <a:pt x="7031785" y="5384800"/>
                </a:lnTo>
                <a:lnTo>
                  <a:pt x="7079515" y="5384800"/>
                </a:lnTo>
                <a:lnTo>
                  <a:pt x="7127613" y="5372100"/>
                </a:lnTo>
                <a:lnTo>
                  <a:pt x="7176040" y="5372100"/>
                </a:lnTo>
                <a:lnTo>
                  <a:pt x="7224755" y="5359400"/>
                </a:lnTo>
                <a:lnTo>
                  <a:pt x="8855490" y="5359400"/>
                </a:lnTo>
                <a:lnTo>
                  <a:pt x="9045755" y="5308600"/>
                </a:lnTo>
                <a:lnTo>
                  <a:pt x="9092891" y="5283200"/>
                </a:lnTo>
                <a:lnTo>
                  <a:pt x="9139852" y="5270500"/>
                </a:lnTo>
                <a:lnTo>
                  <a:pt x="9186635" y="5245100"/>
                </a:lnTo>
                <a:lnTo>
                  <a:pt x="9233240" y="5232400"/>
                </a:lnTo>
                <a:lnTo>
                  <a:pt x="9371965" y="5156200"/>
                </a:lnTo>
                <a:lnTo>
                  <a:pt x="9421811" y="5130800"/>
                </a:lnTo>
                <a:lnTo>
                  <a:pt x="9469167" y="5092700"/>
                </a:lnTo>
                <a:lnTo>
                  <a:pt x="9514057" y="5067300"/>
                </a:lnTo>
                <a:lnTo>
                  <a:pt x="9556504" y="5029200"/>
                </a:lnTo>
                <a:lnTo>
                  <a:pt x="9596531" y="5003800"/>
                </a:lnTo>
                <a:lnTo>
                  <a:pt x="9634163" y="4965700"/>
                </a:lnTo>
                <a:lnTo>
                  <a:pt x="9669422" y="4927600"/>
                </a:lnTo>
                <a:lnTo>
                  <a:pt x="9702333" y="4902200"/>
                </a:lnTo>
                <a:lnTo>
                  <a:pt x="9732918" y="4864100"/>
                </a:lnTo>
                <a:lnTo>
                  <a:pt x="9761202" y="4826000"/>
                </a:lnTo>
                <a:lnTo>
                  <a:pt x="9787207" y="4787900"/>
                </a:lnTo>
                <a:lnTo>
                  <a:pt x="9810958" y="4749800"/>
                </a:lnTo>
                <a:lnTo>
                  <a:pt x="9832477" y="4711700"/>
                </a:lnTo>
                <a:lnTo>
                  <a:pt x="9851789" y="4673600"/>
                </a:lnTo>
                <a:lnTo>
                  <a:pt x="9868916" y="4635500"/>
                </a:lnTo>
                <a:lnTo>
                  <a:pt x="9883883" y="4597400"/>
                </a:lnTo>
                <a:lnTo>
                  <a:pt x="9896713" y="4559300"/>
                </a:lnTo>
                <a:lnTo>
                  <a:pt x="9907429" y="4521200"/>
                </a:lnTo>
                <a:lnTo>
                  <a:pt x="9916055" y="4483100"/>
                </a:lnTo>
                <a:lnTo>
                  <a:pt x="9922614" y="4432300"/>
                </a:lnTo>
                <a:lnTo>
                  <a:pt x="9927131" y="4394200"/>
                </a:lnTo>
                <a:lnTo>
                  <a:pt x="9929627" y="4356100"/>
                </a:lnTo>
                <a:lnTo>
                  <a:pt x="9930128" y="4318000"/>
                </a:lnTo>
                <a:lnTo>
                  <a:pt x="9928656" y="4267200"/>
                </a:lnTo>
                <a:lnTo>
                  <a:pt x="9925235" y="4229100"/>
                </a:lnTo>
                <a:lnTo>
                  <a:pt x="9919889" y="4191000"/>
                </a:lnTo>
                <a:lnTo>
                  <a:pt x="9912641" y="4152900"/>
                </a:lnTo>
                <a:lnTo>
                  <a:pt x="9903514" y="4102100"/>
                </a:lnTo>
                <a:lnTo>
                  <a:pt x="9892532" y="4064000"/>
                </a:lnTo>
                <a:lnTo>
                  <a:pt x="9879719" y="4013200"/>
                </a:lnTo>
                <a:lnTo>
                  <a:pt x="9865098" y="3975100"/>
                </a:lnTo>
                <a:lnTo>
                  <a:pt x="9848693" y="3937000"/>
                </a:lnTo>
                <a:lnTo>
                  <a:pt x="9830526" y="3886200"/>
                </a:lnTo>
                <a:lnTo>
                  <a:pt x="9810623" y="3848100"/>
                </a:lnTo>
                <a:lnTo>
                  <a:pt x="9788132" y="3797300"/>
                </a:lnTo>
                <a:lnTo>
                  <a:pt x="9764700" y="3759200"/>
                </a:lnTo>
                <a:lnTo>
                  <a:pt x="9740411" y="3708400"/>
                </a:lnTo>
                <a:lnTo>
                  <a:pt x="9715348" y="3670300"/>
                </a:lnTo>
                <a:lnTo>
                  <a:pt x="9689597" y="3619500"/>
                </a:lnTo>
                <a:lnTo>
                  <a:pt x="9663242" y="3581400"/>
                </a:lnTo>
                <a:lnTo>
                  <a:pt x="9636365" y="3530600"/>
                </a:lnTo>
                <a:lnTo>
                  <a:pt x="9609053" y="3492500"/>
                </a:lnTo>
                <a:lnTo>
                  <a:pt x="9581388" y="3454400"/>
                </a:lnTo>
                <a:lnTo>
                  <a:pt x="9553455" y="3403600"/>
                </a:lnTo>
                <a:lnTo>
                  <a:pt x="9525338" y="3365500"/>
                </a:lnTo>
                <a:lnTo>
                  <a:pt x="9468888" y="3276600"/>
                </a:lnTo>
                <a:lnTo>
                  <a:pt x="9440724" y="3238500"/>
                </a:lnTo>
                <a:lnTo>
                  <a:pt x="9412713" y="3187700"/>
                </a:lnTo>
                <a:lnTo>
                  <a:pt x="9384938" y="3149600"/>
                </a:lnTo>
                <a:lnTo>
                  <a:pt x="9357485" y="3111500"/>
                </a:lnTo>
                <a:lnTo>
                  <a:pt x="9330436" y="3060700"/>
                </a:lnTo>
                <a:lnTo>
                  <a:pt x="9304823" y="3022600"/>
                </a:lnTo>
                <a:lnTo>
                  <a:pt x="9282764" y="2971800"/>
                </a:lnTo>
                <a:lnTo>
                  <a:pt x="9264277" y="2921000"/>
                </a:lnTo>
                <a:lnTo>
                  <a:pt x="9249382" y="2882900"/>
                </a:lnTo>
                <a:lnTo>
                  <a:pt x="9238096" y="2832100"/>
                </a:lnTo>
                <a:lnTo>
                  <a:pt x="9230437" y="2794000"/>
                </a:lnTo>
                <a:lnTo>
                  <a:pt x="9226423" y="2743200"/>
                </a:lnTo>
                <a:lnTo>
                  <a:pt x="9226074" y="2705100"/>
                </a:lnTo>
                <a:lnTo>
                  <a:pt x="9229406" y="2654300"/>
                </a:lnTo>
                <a:lnTo>
                  <a:pt x="9236438" y="2603500"/>
                </a:lnTo>
                <a:lnTo>
                  <a:pt x="9247189" y="2565400"/>
                </a:lnTo>
                <a:lnTo>
                  <a:pt x="9261677" y="2527300"/>
                </a:lnTo>
                <a:lnTo>
                  <a:pt x="9279920" y="2476500"/>
                </a:lnTo>
                <a:lnTo>
                  <a:pt x="9301936" y="2438400"/>
                </a:lnTo>
                <a:lnTo>
                  <a:pt x="9327743" y="2387600"/>
                </a:lnTo>
                <a:lnTo>
                  <a:pt x="9357360" y="2349500"/>
                </a:lnTo>
                <a:lnTo>
                  <a:pt x="9420160" y="2273300"/>
                </a:lnTo>
                <a:lnTo>
                  <a:pt x="9451602" y="2222500"/>
                </a:lnTo>
                <a:lnTo>
                  <a:pt x="9578245" y="2070100"/>
                </a:lnTo>
                <a:lnTo>
                  <a:pt x="9610255" y="2019300"/>
                </a:lnTo>
                <a:lnTo>
                  <a:pt x="9674875" y="1943100"/>
                </a:lnTo>
                <a:lnTo>
                  <a:pt x="9740467" y="1866900"/>
                </a:lnTo>
                <a:lnTo>
                  <a:pt x="9773693" y="1828800"/>
                </a:lnTo>
                <a:lnTo>
                  <a:pt x="9807239" y="1790700"/>
                </a:lnTo>
                <a:lnTo>
                  <a:pt x="9841133" y="1739900"/>
                </a:lnTo>
                <a:lnTo>
                  <a:pt x="9875399" y="1701800"/>
                </a:lnTo>
                <a:lnTo>
                  <a:pt x="9910064" y="1663700"/>
                </a:lnTo>
                <a:lnTo>
                  <a:pt x="9950090" y="1625600"/>
                </a:lnTo>
                <a:lnTo>
                  <a:pt x="9987872" y="1574800"/>
                </a:lnTo>
                <a:lnTo>
                  <a:pt x="10023444" y="1536700"/>
                </a:lnTo>
                <a:lnTo>
                  <a:pt x="10056839" y="1485900"/>
                </a:lnTo>
                <a:lnTo>
                  <a:pt x="10088092" y="1447800"/>
                </a:lnTo>
                <a:lnTo>
                  <a:pt x="10117234" y="1397000"/>
                </a:lnTo>
                <a:lnTo>
                  <a:pt x="10144302" y="1346200"/>
                </a:lnTo>
                <a:lnTo>
                  <a:pt x="10169326" y="1308100"/>
                </a:lnTo>
                <a:lnTo>
                  <a:pt x="10192343" y="1257300"/>
                </a:lnTo>
                <a:lnTo>
                  <a:pt x="10213384" y="1206500"/>
                </a:lnTo>
                <a:lnTo>
                  <a:pt x="10232483" y="1168400"/>
                </a:lnTo>
                <a:lnTo>
                  <a:pt x="10249674" y="1117600"/>
                </a:lnTo>
                <a:lnTo>
                  <a:pt x="10264991" y="1066800"/>
                </a:lnTo>
                <a:lnTo>
                  <a:pt x="10278467" y="1028700"/>
                </a:lnTo>
                <a:lnTo>
                  <a:pt x="5095721" y="1028700"/>
                </a:lnTo>
                <a:lnTo>
                  <a:pt x="5049563" y="1016000"/>
                </a:lnTo>
                <a:lnTo>
                  <a:pt x="5003041" y="1016000"/>
                </a:lnTo>
                <a:lnTo>
                  <a:pt x="4765291" y="952500"/>
                </a:lnTo>
                <a:lnTo>
                  <a:pt x="4569460" y="850900"/>
                </a:lnTo>
                <a:lnTo>
                  <a:pt x="4484766" y="800100"/>
                </a:lnTo>
                <a:lnTo>
                  <a:pt x="4441726" y="787400"/>
                </a:lnTo>
                <a:lnTo>
                  <a:pt x="4265541" y="685800"/>
                </a:lnTo>
                <a:lnTo>
                  <a:pt x="4220616" y="673100"/>
                </a:lnTo>
                <a:lnTo>
                  <a:pt x="4175390" y="647700"/>
                </a:lnTo>
                <a:lnTo>
                  <a:pt x="3899154" y="571500"/>
                </a:lnTo>
                <a:lnTo>
                  <a:pt x="3849450" y="571500"/>
                </a:lnTo>
                <a:lnTo>
                  <a:pt x="3800396" y="558800"/>
                </a:lnTo>
                <a:close/>
              </a:path>
              <a:path w="10610850" h="6845300">
                <a:moveTo>
                  <a:pt x="8613915" y="5397500"/>
                </a:moveTo>
                <a:lnTo>
                  <a:pt x="7967797" y="5397500"/>
                </a:lnTo>
                <a:lnTo>
                  <a:pt x="8018365" y="5410200"/>
                </a:lnTo>
                <a:lnTo>
                  <a:pt x="8565117" y="5410200"/>
                </a:lnTo>
                <a:lnTo>
                  <a:pt x="8613915" y="5397500"/>
                </a:lnTo>
                <a:close/>
              </a:path>
              <a:path w="10610850" h="6845300">
                <a:moveTo>
                  <a:pt x="8711032" y="5384800"/>
                </a:moveTo>
                <a:lnTo>
                  <a:pt x="7817399" y="5384800"/>
                </a:lnTo>
                <a:lnTo>
                  <a:pt x="7866253" y="5397500"/>
                </a:lnTo>
                <a:lnTo>
                  <a:pt x="8662554" y="5397500"/>
                </a:lnTo>
                <a:lnTo>
                  <a:pt x="8711032" y="5384800"/>
                </a:lnTo>
                <a:close/>
              </a:path>
              <a:path w="10610850" h="6845300">
                <a:moveTo>
                  <a:pt x="8855490" y="5359400"/>
                </a:moveTo>
                <a:lnTo>
                  <a:pt x="7520884" y="5359400"/>
                </a:lnTo>
                <a:lnTo>
                  <a:pt x="7570508" y="5372100"/>
                </a:lnTo>
                <a:lnTo>
                  <a:pt x="7719047" y="5372100"/>
                </a:lnTo>
                <a:lnTo>
                  <a:pt x="7768317" y="5384800"/>
                </a:lnTo>
                <a:lnTo>
                  <a:pt x="8759349" y="5384800"/>
                </a:lnTo>
                <a:lnTo>
                  <a:pt x="8855490" y="5359400"/>
                </a:lnTo>
                <a:close/>
              </a:path>
              <a:path w="10610850" h="6845300">
                <a:moveTo>
                  <a:pt x="10101652" y="2286000"/>
                </a:moveTo>
                <a:lnTo>
                  <a:pt x="9910246" y="2286000"/>
                </a:lnTo>
                <a:lnTo>
                  <a:pt x="9864939" y="2298700"/>
                </a:lnTo>
                <a:lnTo>
                  <a:pt x="9821692" y="2324100"/>
                </a:lnTo>
                <a:lnTo>
                  <a:pt x="9780778" y="2336800"/>
                </a:lnTo>
                <a:lnTo>
                  <a:pt x="9742468" y="2362200"/>
                </a:lnTo>
                <a:lnTo>
                  <a:pt x="9707034" y="2400300"/>
                </a:lnTo>
                <a:lnTo>
                  <a:pt x="9674749" y="2425700"/>
                </a:lnTo>
                <a:lnTo>
                  <a:pt x="9645886" y="2463800"/>
                </a:lnTo>
                <a:lnTo>
                  <a:pt x="9620715" y="2501900"/>
                </a:lnTo>
                <a:lnTo>
                  <a:pt x="9599511" y="2540000"/>
                </a:lnTo>
                <a:lnTo>
                  <a:pt x="9582545" y="2590800"/>
                </a:lnTo>
                <a:lnTo>
                  <a:pt x="9570089" y="2628900"/>
                </a:lnTo>
                <a:lnTo>
                  <a:pt x="9562416" y="2679700"/>
                </a:lnTo>
                <a:lnTo>
                  <a:pt x="9559798" y="2730500"/>
                </a:lnTo>
                <a:lnTo>
                  <a:pt x="9562416" y="2768600"/>
                </a:lnTo>
                <a:lnTo>
                  <a:pt x="9570089" y="2819400"/>
                </a:lnTo>
                <a:lnTo>
                  <a:pt x="9582545" y="2870200"/>
                </a:lnTo>
                <a:lnTo>
                  <a:pt x="9599511" y="2908300"/>
                </a:lnTo>
                <a:lnTo>
                  <a:pt x="9620715" y="2946400"/>
                </a:lnTo>
                <a:lnTo>
                  <a:pt x="9645886" y="2984500"/>
                </a:lnTo>
                <a:lnTo>
                  <a:pt x="9674749" y="3022600"/>
                </a:lnTo>
                <a:lnTo>
                  <a:pt x="9707034" y="3060700"/>
                </a:lnTo>
                <a:lnTo>
                  <a:pt x="9742468" y="3086100"/>
                </a:lnTo>
                <a:lnTo>
                  <a:pt x="9780778" y="3111500"/>
                </a:lnTo>
                <a:lnTo>
                  <a:pt x="9821692" y="3136900"/>
                </a:lnTo>
                <a:lnTo>
                  <a:pt x="9864939" y="3149600"/>
                </a:lnTo>
                <a:lnTo>
                  <a:pt x="9910246" y="3162300"/>
                </a:lnTo>
                <a:lnTo>
                  <a:pt x="9957340" y="3175000"/>
                </a:lnTo>
                <a:lnTo>
                  <a:pt x="10054558" y="3175000"/>
                </a:lnTo>
                <a:lnTo>
                  <a:pt x="10101652" y="3162300"/>
                </a:lnTo>
                <a:lnTo>
                  <a:pt x="10146958" y="3149600"/>
                </a:lnTo>
                <a:lnTo>
                  <a:pt x="10190205" y="3136900"/>
                </a:lnTo>
                <a:lnTo>
                  <a:pt x="10231120" y="3111500"/>
                </a:lnTo>
                <a:lnTo>
                  <a:pt x="10269430" y="3086100"/>
                </a:lnTo>
                <a:lnTo>
                  <a:pt x="10304864" y="3060700"/>
                </a:lnTo>
                <a:lnTo>
                  <a:pt x="10337149" y="3022600"/>
                </a:lnTo>
                <a:lnTo>
                  <a:pt x="10366012" y="2984500"/>
                </a:lnTo>
                <a:lnTo>
                  <a:pt x="10391182" y="2946400"/>
                </a:lnTo>
                <a:lnTo>
                  <a:pt x="10412386" y="2908300"/>
                </a:lnTo>
                <a:lnTo>
                  <a:pt x="10429353" y="2870200"/>
                </a:lnTo>
                <a:lnTo>
                  <a:pt x="10441808" y="2819400"/>
                </a:lnTo>
                <a:lnTo>
                  <a:pt x="10449482" y="2768600"/>
                </a:lnTo>
                <a:lnTo>
                  <a:pt x="10452100" y="2730500"/>
                </a:lnTo>
                <a:lnTo>
                  <a:pt x="10449482" y="2679700"/>
                </a:lnTo>
                <a:lnTo>
                  <a:pt x="10441808" y="2628900"/>
                </a:lnTo>
                <a:lnTo>
                  <a:pt x="10429353" y="2590800"/>
                </a:lnTo>
                <a:lnTo>
                  <a:pt x="10412386" y="2540000"/>
                </a:lnTo>
                <a:lnTo>
                  <a:pt x="10391182" y="2501900"/>
                </a:lnTo>
                <a:lnTo>
                  <a:pt x="10366012" y="2463800"/>
                </a:lnTo>
                <a:lnTo>
                  <a:pt x="10337149" y="2425700"/>
                </a:lnTo>
                <a:lnTo>
                  <a:pt x="10304864" y="2400300"/>
                </a:lnTo>
                <a:lnTo>
                  <a:pt x="10269430" y="2362200"/>
                </a:lnTo>
                <a:lnTo>
                  <a:pt x="10231120" y="2336800"/>
                </a:lnTo>
                <a:lnTo>
                  <a:pt x="10190205" y="2324100"/>
                </a:lnTo>
                <a:lnTo>
                  <a:pt x="10146958" y="2298700"/>
                </a:lnTo>
                <a:lnTo>
                  <a:pt x="10101652" y="2286000"/>
                </a:lnTo>
                <a:close/>
              </a:path>
              <a:path w="10610850" h="6845300">
                <a:moveTo>
                  <a:pt x="10005949" y="2273300"/>
                </a:moveTo>
                <a:lnTo>
                  <a:pt x="9957340" y="2286000"/>
                </a:lnTo>
                <a:lnTo>
                  <a:pt x="10054558" y="2286000"/>
                </a:lnTo>
                <a:lnTo>
                  <a:pt x="10005949" y="2273300"/>
                </a:lnTo>
                <a:close/>
              </a:path>
              <a:path w="10610850" h="6845300">
                <a:moveTo>
                  <a:pt x="10396478" y="1625600"/>
                </a:moveTo>
                <a:lnTo>
                  <a:pt x="10302490" y="1625600"/>
                </a:lnTo>
                <a:lnTo>
                  <a:pt x="10258264" y="1638300"/>
                </a:lnTo>
                <a:lnTo>
                  <a:pt x="10217545" y="1651000"/>
                </a:lnTo>
                <a:lnTo>
                  <a:pt x="10181068" y="1676400"/>
                </a:lnTo>
                <a:lnTo>
                  <a:pt x="10149571" y="1714500"/>
                </a:lnTo>
                <a:lnTo>
                  <a:pt x="10123791" y="1752600"/>
                </a:lnTo>
                <a:lnTo>
                  <a:pt x="10104464" y="1790700"/>
                </a:lnTo>
                <a:lnTo>
                  <a:pt x="10092327" y="1828800"/>
                </a:lnTo>
                <a:lnTo>
                  <a:pt x="10088118" y="1879600"/>
                </a:lnTo>
                <a:lnTo>
                  <a:pt x="10092327" y="1930400"/>
                </a:lnTo>
                <a:lnTo>
                  <a:pt x="10104464" y="1968500"/>
                </a:lnTo>
                <a:lnTo>
                  <a:pt x="10123791" y="2019300"/>
                </a:lnTo>
                <a:lnTo>
                  <a:pt x="10149571" y="2044700"/>
                </a:lnTo>
                <a:lnTo>
                  <a:pt x="10181068" y="2082800"/>
                </a:lnTo>
                <a:lnTo>
                  <a:pt x="10217545" y="2108200"/>
                </a:lnTo>
                <a:lnTo>
                  <a:pt x="10258264" y="2120900"/>
                </a:lnTo>
                <a:lnTo>
                  <a:pt x="10302490" y="2133600"/>
                </a:lnTo>
                <a:lnTo>
                  <a:pt x="10349484" y="2146300"/>
                </a:lnTo>
                <a:lnTo>
                  <a:pt x="10396478" y="2133600"/>
                </a:lnTo>
                <a:lnTo>
                  <a:pt x="10440703" y="2120900"/>
                </a:lnTo>
                <a:lnTo>
                  <a:pt x="10481423" y="2108200"/>
                </a:lnTo>
                <a:lnTo>
                  <a:pt x="10517899" y="2082800"/>
                </a:lnTo>
                <a:lnTo>
                  <a:pt x="10549396" y="2044700"/>
                </a:lnTo>
                <a:lnTo>
                  <a:pt x="10575177" y="2019300"/>
                </a:lnTo>
                <a:lnTo>
                  <a:pt x="10594504" y="1968500"/>
                </a:lnTo>
                <a:lnTo>
                  <a:pt x="10606641" y="1930400"/>
                </a:lnTo>
                <a:lnTo>
                  <a:pt x="10610850" y="1879600"/>
                </a:lnTo>
                <a:lnTo>
                  <a:pt x="10606641" y="1828800"/>
                </a:lnTo>
                <a:lnTo>
                  <a:pt x="10594504" y="1790700"/>
                </a:lnTo>
                <a:lnTo>
                  <a:pt x="10575177" y="1752600"/>
                </a:lnTo>
                <a:lnTo>
                  <a:pt x="10549396" y="1714500"/>
                </a:lnTo>
                <a:lnTo>
                  <a:pt x="10517899" y="1676400"/>
                </a:lnTo>
                <a:lnTo>
                  <a:pt x="10481423" y="1651000"/>
                </a:lnTo>
                <a:lnTo>
                  <a:pt x="10440703" y="1638300"/>
                </a:lnTo>
                <a:lnTo>
                  <a:pt x="10396478" y="1625600"/>
                </a:lnTo>
                <a:close/>
              </a:path>
              <a:path w="10610850" h="6845300">
                <a:moveTo>
                  <a:pt x="1506823" y="1498600"/>
                </a:moveTo>
                <a:lnTo>
                  <a:pt x="1409606" y="1498600"/>
                </a:lnTo>
                <a:lnTo>
                  <a:pt x="1458214" y="1511300"/>
                </a:lnTo>
                <a:lnTo>
                  <a:pt x="1506823" y="1498600"/>
                </a:lnTo>
                <a:close/>
              </a:path>
              <a:path w="10610850" h="6845300">
                <a:moveTo>
                  <a:pt x="1553917" y="622300"/>
                </a:moveTo>
                <a:lnTo>
                  <a:pt x="1362517" y="622300"/>
                </a:lnTo>
                <a:lnTo>
                  <a:pt x="1317217" y="635000"/>
                </a:lnTo>
                <a:lnTo>
                  <a:pt x="1273980" y="647700"/>
                </a:lnTo>
                <a:lnTo>
                  <a:pt x="1233076" y="673100"/>
                </a:lnTo>
                <a:lnTo>
                  <a:pt x="1194777" y="698500"/>
                </a:lnTo>
                <a:lnTo>
                  <a:pt x="1159356" y="723900"/>
                </a:lnTo>
                <a:lnTo>
                  <a:pt x="1127084" y="762000"/>
                </a:lnTo>
                <a:lnTo>
                  <a:pt x="1098233" y="800100"/>
                </a:lnTo>
                <a:lnTo>
                  <a:pt x="1073075" y="838200"/>
                </a:lnTo>
                <a:lnTo>
                  <a:pt x="1051881" y="876300"/>
                </a:lnTo>
                <a:lnTo>
                  <a:pt x="1034924" y="914400"/>
                </a:lnTo>
                <a:lnTo>
                  <a:pt x="1022475" y="965200"/>
                </a:lnTo>
                <a:lnTo>
                  <a:pt x="1014806" y="1016000"/>
                </a:lnTo>
                <a:lnTo>
                  <a:pt x="1012190" y="1066800"/>
                </a:lnTo>
                <a:lnTo>
                  <a:pt x="1014806" y="1104900"/>
                </a:lnTo>
                <a:lnTo>
                  <a:pt x="1022475" y="1155700"/>
                </a:lnTo>
                <a:lnTo>
                  <a:pt x="1034924" y="1206500"/>
                </a:lnTo>
                <a:lnTo>
                  <a:pt x="1051881" y="1244600"/>
                </a:lnTo>
                <a:lnTo>
                  <a:pt x="1073075" y="1282700"/>
                </a:lnTo>
                <a:lnTo>
                  <a:pt x="1098233" y="1320800"/>
                </a:lnTo>
                <a:lnTo>
                  <a:pt x="1127084" y="1358900"/>
                </a:lnTo>
                <a:lnTo>
                  <a:pt x="1159356" y="1397000"/>
                </a:lnTo>
                <a:lnTo>
                  <a:pt x="1194777" y="1422400"/>
                </a:lnTo>
                <a:lnTo>
                  <a:pt x="1233076" y="1447800"/>
                </a:lnTo>
                <a:lnTo>
                  <a:pt x="1273980" y="1473200"/>
                </a:lnTo>
                <a:lnTo>
                  <a:pt x="1317217" y="1485900"/>
                </a:lnTo>
                <a:lnTo>
                  <a:pt x="1362517" y="1498600"/>
                </a:lnTo>
                <a:lnTo>
                  <a:pt x="1553917" y="1498600"/>
                </a:lnTo>
                <a:lnTo>
                  <a:pt x="1599223" y="1485900"/>
                </a:lnTo>
                <a:lnTo>
                  <a:pt x="1642470" y="1473200"/>
                </a:lnTo>
                <a:lnTo>
                  <a:pt x="1683385" y="1447800"/>
                </a:lnTo>
                <a:lnTo>
                  <a:pt x="1721695" y="1422400"/>
                </a:lnTo>
                <a:lnTo>
                  <a:pt x="1757129" y="1397000"/>
                </a:lnTo>
                <a:lnTo>
                  <a:pt x="1789414" y="1358900"/>
                </a:lnTo>
                <a:lnTo>
                  <a:pt x="1818277" y="1320800"/>
                </a:lnTo>
                <a:lnTo>
                  <a:pt x="1843447" y="1282700"/>
                </a:lnTo>
                <a:lnTo>
                  <a:pt x="1864651" y="1244600"/>
                </a:lnTo>
                <a:lnTo>
                  <a:pt x="1881618" y="1206500"/>
                </a:lnTo>
                <a:lnTo>
                  <a:pt x="1894073" y="1155700"/>
                </a:lnTo>
                <a:lnTo>
                  <a:pt x="1901747" y="1104900"/>
                </a:lnTo>
                <a:lnTo>
                  <a:pt x="1904365" y="1066800"/>
                </a:lnTo>
                <a:lnTo>
                  <a:pt x="1901747" y="1016000"/>
                </a:lnTo>
                <a:lnTo>
                  <a:pt x="1894073" y="965200"/>
                </a:lnTo>
                <a:lnTo>
                  <a:pt x="1881618" y="914400"/>
                </a:lnTo>
                <a:lnTo>
                  <a:pt x="1864651" y="876300"/>
                </a:lnTo>
                <a:lnTo>
                  <a:pt x="1843447" y="838200"/>
                </a:lnTo>
                <a:lnTo>
                  <a:pt x="1818277" y="800100"/>
                </a:lnTo>
                <a:lnTo>
                  <a:pt x="1789414" y="762000"/>
                </a:lnTo>
                <a:lnTo>
                  <a:pt x="1757129" y="723900"/>
                </a:lnTo>
                <a:lnTo>
                  <a:pt x="1721695" y="698500"/>
                </a:lnTo>
                <a:lnTo>
                  <a:pt x="1683385" y="673100"/>
                </a:lnTo>
                <a:lnTo>
                  <a:pt x="1642470" y="647700"/>
                </a:lnTo>
                <a:lnTo>
                  <a:pt x="1599223" y="635000"/>
                </a:lnTo>
                <a:lnTo>
                  <a:pt x="1553917" y="622300"/>
                </a:lnTo>
                <a:close/>
              </a:path>
              <a:path w="10610850" h="6845300">
                <a:moveTo>
                  <a:pt x="10137267" y="0"/>
                </a:moveTo>
                <a:lnTo>
                  <a:pt x="6631559" y="0"/>
                </a:lnTo>
                <a:lnTo>
                  <a:pt x="6446520" y="190500"/>
                </a:lnTo>
                <a:lnTo>
                  <a:pt x="6378749" y="266700"/>
                </a:lnTo>
                <a:lnTo>
                  <a:pt x="6311138" y="330200"/>
                </a:lnTo>
                <a:lnTo>
                  <a:pt x="6209393" y="444500"/>
                </a:lnTo>
                <a:lnTo>
                  <a:pt x="6106398" y="558800"/>
                </a:lnTo>
                <a:lnTo>
                  <a:pt x="6071622" y="584200"/>
                </a:lnTo>
                <a:lnTo>
                  <a:pt x="6001225" y="660400"/>
                </a:lnTo>
                <a:lnTo>
                  <a:pt x="5965317" y="698500"/>
                </a:lnTo>
                <a:lnTo>
                  <a:pt x="5928849" y="723900"/>
                </a:lnTo>
                <a:lnTo>
                  <a:pt x="5891831" y="749300"/>
                </a:lnTo>
                <a:lnTo>
                  <a:pt x="5854272" y="787400"/>
                </a:lnTo>
                <a:lnTo>
                  <a:pt x="5777563" y="838200"/>
                </a:lnTo>
                <a:lnTo>
                  <a:pt x="5698793" y="889000"/>
                </a:lnTo>
                <a:lnTo>
                  <a:pt x="5658659" y="901700"/>
                </a:lnTo>
                <a:lnTo>
                  <a:pt x="5618035" y="927100"/>
                </a:lnTo>
                <a:lnTo>
                  <a:pt x="5576933" y="939800"/>
                </a:lnTo>
                <a:lnTo>
                  <a:pt x="5535360" y="965200"/>
                </a:lnTo>
                <a:lnTo>
                  <a:pt x="5364543" y="1016000"/>
                </a:lnTo>
                <a:lnTo>
                  <a:pt x="5320752" y="1016000"/>
                </a:lnTo>
                <a:lnTo>
                  <a:pt x="5276544" y="1028700"/>
                </a:lnTo>
                <a:lnTo>
                  <a:pt x="10278467" y="1028700"/>
                </a:lnTo>
                <a:lnTo>
                  <a:pt x="10290136" y="977900"/>
                </a:lnTo>
                <a:lnTo>
                  <a:pt x="10300031" y="939800"/>
                </a:lnTo>
                <a:lnTo>
                  <a:pt x="10308186" y="889000"/>
                </a:lnTo>
                <a:lnTo>
                  <a:pt x="10314635" y="838200"/>
                </a:lnTo>
                <a:lnTo>
                  <a:pt x="10319410" y="800100"/>
                </a:lnTo>
                <a:lnTo>
                  <a:pt x="10322546" y="749300"/>
                </a:lnTo>
                <a:lnTo>
                  <a:pt x="10324077" y="711200"/>
                </a:lnTo>
                <a:lnTo>
                  <a:pt x="10324035" y="660400"/>
                </a:lnTo>
                <a:lnTo>
                  <a:pt x="10322454" y="609600"/>
                </a:lnTo>
                <a:lnTo>
                  <a:pt x="10319368" y="571500"/>
                </a:lnTo>
                <a:lnTo>
                  <a:pt x="10314811" y="520700"/>
                </a:lnTo>
                <a:lnTo>
                  <a:pt x="10308815" y="482600"/>
                </a:lnTo>
                <a:lnTo>
                  <a:pt x="10301415" y="444500"/>
                </a:lnTo>
                <a:lnTo>
                  <a:pt x="10292645" y="393700"/>
                </a:lnTo>
                <a:lnTo>
                  <a:pt x="10282537" y="355600"/>
                </a:lnTo>
                <a:lnTo>
                  <a:pt x="10271125" y="304800"/>
                </a:lnTo>
                <a:lnTo>
                  <a:pt x="10258443" y="266700"/>
                </a:lnTo>
                <a:lnTo>
                  <a:pt x="10244525" y="228600"/>
                </a:lnTo>
                <a:lnTo>
                  <a:pt x="10229404" y="190500"/>
                </a:lnTo>
                <a:lnTo>
                  <a:pt x="10213113" y="139700"/>
                </a:lnTo>
                <a:lnTo>
                  <a:pt x="10195687" y="101600"/>
                </a:lnTo>
                <a:lnTo>
                  <a:pt x="10137267" y="0"/>
                </a:lnTo>
                <a:close/>
              </a:path>
              <a:path w="10610850" h="6845300">
                <a:moveTo>
                  <a:pt x="1458214" y="609600"/>
                </a:moveTo>
                <a:lnTo>
                  <a:pt x="1409606" y="622300"/>
                </a:lnTo>
                <a:lnTo>
                  <a:pt x="1506823" y="622300"/>
                </a:lnTo>
                <a:lnTo>
                  <a:pt x="1458214" y="609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9735" y="519493"/>
            <a:ext cx="8812529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8629" y="1527470"/>
            <a:ext cx="8422640" cy="2305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016" y="1094422"/>
            <a:ext cx="5300345" cy="2267585"/>
          </a:xfrm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55"/>
              </a:spcBef>
            </a:pPr>
            <a:r>
              <a:rPr dirty="0" sz="4850"/>
              <a:t>EduHub</a:t>
            </a:r>
            <a:r>
              <a:rPr dirty="0" sz="4850" spc="45"/>
              <a:t> </a:t>
            </a:r>
            <a:r>
              <a:rPr dirty="0" sz="4850" spc="105"/>
              <a:t>MongoDB </a:t>
            </a:r>
            <a:r>
              <a:rPr dirty="0" sz="4850" spc="95"/>
              <a:t>Project:</a:t>
            </a:r>
            <a:r>
              <a:rPr dirty="0" sz="4850" spc="40"/>
              <a:t> </a:t>
            </a:r>
            <a:r>
              <a:rPr dirty="0" sz="4850" spc="70"/>
              <a:t>Design </a:t>
            </a:r>
            <a:r>
              <a:rPr dirty="0" sz="4850" spc="85"/>
              <a:t>Decisions</a:t>
            </a:r>
            <a:endParaRPr sz="4850"/>
          </a:p>
        </p:txBody>
      </p:sp>
      <p:sp>
        <p:nvSpPr>
          <p:cNvPr id="3" name="object 3" descr=""/>
          <p:cNvSpPr txBox="1"/>
          <p:nvPr/>
        </p:nvSpPr>
        <p:spPr>
          <a:xfrm>
            <a:off x="2737104" y="3471926"/>
            <a:ext cx="5786120" cy="2749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95"/>
              </a:spcBef>
            </a:pPr>
            <a:r>
              <a:rPr dirty="0" sz="3500" spc="445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3500" spc="-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3500" spc="355">
                <a:solidFill>
                  <a:srgbClr val="252525"/>
                </a:solidFill>
                <a:latin typeface="Calibri"/>
                <a:cs typeface="Calibri"/>
              </a:rPr>
              <a:t>Deep</a:t>
            </a:r>
            <a:r>
              <a:rPr dirty="0" sz="350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3500" spc="235">
                <a:solidFill>
                  <a:srgbClr val="252525"/>
                </a:solidFill>
                <a:latin typeface="Calibri"/>
                <a:cs typeface="Calibri"/>
              </a:rPr>
              <a:t>Dive</a:t>
            </a:r>
            <a:r>
              <a:rPr dirty="0" sz="3500" spc="1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3500" spc="105">
                <a:solidFill>
                  <a:srgbClr val="252525"/>
                </a:solidFill>
                <a:latin typeface="Calibri"/>
                <a:cs typeface="Calibri"/>
              </a:rPr>
              <a:t>into</a:t>
            </a:r>
            <a:r>
              <a:rPr dirty="0" sz="350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3500" spc="220">
                <a:solidFill>
                  <a:srgbClr val="252525"/>
                </a:solidFill>
                <a:latin typeface="Calibri"/>
                <a:cs typeface="Calibri"/>
              </a:rPr>
              <a:t>Database </a:t>
            </a:r>
            <a:r>
              <a:rPr dirty="0" sz="3500" spc="145">
                <a:solidFill>
                  <a:srgbClr val="252525"/>
                </a:solidFill>
                <a:latin typeface="Calibri"/>
                <a:cs typeface="Calibri"/>
              </a:rPr>
              <a:t>Architecture</a:t>
            </a:r>
            <a:r>
              <a:rPr dirty="0" sz="3500" spc="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3500" spc="26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3500" spc="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3500" spc="195">
                <a:solidFill>
                  <a:srgbClr val="252525"/>
                </a:solidFill>
                <a:latin typeface="Calibri"/>
                <a:cs typeface="Calibri"/>
              </a:rPr>
              <a:t>Operations</a:t>
            </a:r>
            <a:endParaRPr sz="3500">
              <a:latin typeface="Calibri"/>
              <a:cs typeface="Calibri"/>
            </a:endParaRPr>
          </a:p>
          <a:p>
            <a:pPr marL="112395">
              <a:lnSpc>
                <a:spcPct val="100000"/>
              </a:lnSpc>
              <a:spcBef>
                <a:spcPts val="1795"/>
              </a:spcBef>
            </a:pPr>
            <a:r>
              <a:rPr dirty="0" sz="3500" spc="355" b="1">
                <a:solidFill>
                  <a:srgbClr val="252525"/>
                </a:solidFill>
                <a:latin typeface="Calibri"/>
                <a:cs typeface="Calibri"/>
              </a:rPr>
              <a:t>Oyewole</a:t>
            </a:r>
            <a:r>
              <a:rPr dirty="0" sz="3500" spc="12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3500" spc="310" b="1">
                <a:solidFill>
                  <a:srgbClr val="252525"/>
                </a:solidFill>
                <a:latin typeface="Calibri"/>
                <a:cs typeface="Calibri"/>
              </a:rPr>
              <a:t>Caleb</a:t>
            </a:r>
            <a:endParaRPr sz="3500">
              <a:latin typeface="Calibri"/>
              <a:cs typeface="Calibri"/>
            </a:endParaRPr>
          </a:p>
          <a:p>
            <a:pPr marL="114935">
              <a:lnSpc>
                <a:spcPct val="100000"/>
              </a:lnSpc>
              <a:spcBef>
                <a:spcPts val="1939"/>
              </a:spcBef>
            </a:pPr>
            <a:r>
              <a:rPr dirty="0" sz="3500" spc="170">
                <a:solidFill>
                  <a:srgbClr val="252525"/>
                </a:solidFill>
                <a:latin typeface="Calibri"/>
                <a:cs typeface="Calibri"/>
              </a:rPr>
              <a:t>15/06/2025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554" y="65786"/>
            <a:ext cx="5013325" cy="94106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000" spc="-245">
                <a:latin typeface="Arial Black"/>
                <a:cs typeface="Arial Black"/>
              </a:rPr>
              <a:t>Bonus</a:t>
            </a:r>
            <a:r>
              <a:rPr dirty="0" sz="3000" spc="-114">
                <a:latin typeface="Arial Black"/>
                <a:cs typeface="Arial Black"/>
              </a:rPr>
              <a:t> </a:t>
            </a:r>
            <a:r>
              <a:rPr dirty="0" sz="3000" spc="-240">
                <a:latin typeface="Arial Black"/>
                <a:cs typeface="Arial Black"/>
              </a:rPr>
              <a:t>Challenges</a:t>
            </a:r>
            <a:r>
              <a:rPr dirty="0" sz="3000" spc="-114">
                <a:latin typeface="Arial Black"/>
                <a:cs typeface="Arial Black"/>
              </a:rPr>
              <a:t> </a:t>
            </a:r>
            <a:r>
              <a:rPr dirty="0" sz="3000" spc="-430">
                <a:latin typeface="Arial Black"/>
                <a:cs typeface="Arial Black"/>
              </a:rPr>
              <a:t>&amp;</a:t>
            </a:r>
            <a:r>
              <a:rPr dirty="0" sz="3000" spc="-140">
                <a:latin typeface="Arial Black"/>
                <a:cs typeface="Arial Black"/>
              </a:rPr>
              <a:t> </a:t>
            </a:r>
            <a:r>
              <a:rPr dirty="0" sz="3000" spc="-180">
                <a:latin typeface="Arial Black"/>
                <a:cs typeface="Arial Black"/>
              </a:rPr>
              <a:t>Future </a:t>
            </a:r>
            <a:r>
              <a:rPr dirty="0" sz="3000" spc="-285">
                <a:latin typeface="Arial Black"/>
                <a:cs typeface="Arial Black"/>
              </a:rPr>
              <a:t>Enhancements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18869" y="1036510"/>
            <a:ext cx="8147050" cy="5631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3025" marR="68580" indent="-8255">
              <a:lnSpc>
                <a:spcPct val="112599"/>
              </a:lnSpc>
              <a:spcBef>
                <a:spcPts val="95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161290" algn="l"/>
              </a:tabLst>
            </a:pPr>
            <a:r>
              <a:rPr dirty="0" sz="2000" spc="105" b="1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2000" spc="105" b="1">
                <a:solidFill>
                  <a:srgbClr val="252525"/>
                </a:solidFill>
                <a:latin typeface="Calibri"/>
                <a:cs typeface="Calibri"/>
              </a:rPr>
              <a:t>Text</a:t>
            </a:r>
            <a:r>
              <a:rPr dirty="0" sz="2000" spc="10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35" b="1">
                <a:solidFill>
                  <a:srgbClr val="252525"/>
                </a:solidFill>
                <a:latin typeface="Calibri"/>
                <a:cs typeface="Calibri"/>
              </a:rPr>
              <a:t>Search:</a:t>
            </a:r>
            <a:r>
              <a:rPr dirty="0" sz="2000" spc="9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10">
                <a:solidFill>
                  <a:srgbClr val="252525"/>
                </a:solidFill>
                <a:latin typeface="Calibri"/>
                <a:cs typeface="Calibri"/>
              </a:rPr>
              <a:t>Implemented</a:t>
            </a:r>
            <a:r>
              <a:rPr dirty="0" sz="2000" spc="10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full-text</a:t>
            </a:r>
            <a:r>
              <a:rPr dirty="0" sz="2000" spc="1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85">
                <a:solidFill>
                  <a:srgbClr val="252525"/>
                </a:solidFill>
                <a:latin typeface="Calibri"/>
                <a:cs typeface="Calibri"/>
              </a:rPr>
              <a:t>search</a:t>
            </a:r>
            <a:r>
              <a:rPr dirty="0" sz="200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14">
                <a:solidFill>
                  <a:srgbClr val="252525"/>
                </a:solidFill>
                <a:latin typeface="Calibri"/>
                <a:cs typeface="Calibri"/>
              </a:rPr>
              <a:t>index</a:t>
            </a:r>
            <a:r>
              <a:rPr dirty="0" sz="2000" spc="1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55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2000" spc="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52525"/>
                </a:solidFill>
                <a:latin typeface="Consolas"/>
                <a:cs typeface="Consolas"/>
              </a:rPr>
              <a:t>$text</a:t>
            </a:r>
            <a:r>
              <a:rPr dirty="0" sz="2000" spc="-60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2000" spc="80">
                <a:solidFill>
                  <a:srgbClr val="252525"/>
                </a:solidFill>
                <a:latin typeface="Calibri"/>
                <a:cs typeface="Calibri"/>
              </a:rPr>
              <a:t>operator </a:t>
            </a:r>
            <a:r>
              <a:rPr dirty="0" sz="2000" spc="5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dirty="0" sz="2000" spc="9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05">
                <a:solidFill>
                  <a:srgbClr val="252525"/>
                </a:solidFill>
                <a:latin typeface="Calibri"/>
                <a:cs typeface="Calibri"/>
              </a:rPr>
              <a:t>course</a:t>
            </a:r>
            <a:r>
              <a:rPr dirty="0" sz="200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65">
                <a:solidFill>
                  <a:srgbClr val="252525"/>
                </a:solidFill>
                <a:latin typeface="Calibri"/>
                <a:cs typeface="Calibri"/>
              </a:rPr>
              <a:t>content.</a:t>
            </a:r>
            <a:endParaRPr sz="2000">
              <a:latin typeface="Calibri"/>
              <a:cs typeface="Calibri"/>
            </a:endParaRPr>
          </a:p>
          <a:p>
            <a:pPr marL="90805" marR="5080" indent="-8255">
              <a:lnSpc>
                <a:spcPct val="111100"/>
              </a:lnSpc>
              <a:spcBef>
                <a:spcPts val="95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179070" algn="l"/>
              </a:tabLst>
            </a:pPr>
            <a:r>
              <a:rPr dirty="0" sz="2000" spc="160" b="1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2000" spc="160" b="1">
                <a:solidFill>
                  <a:srgbClr val="252525"/>
                </a:solidFill>
                <a:latin typeface="Calibri"/>
                <a:cs typeface="Calibri"/>
              </a:rPr>
              <a:t>Recommendation</a:t>
            </a:r>
            <a:r>
              <a:rPr dirty="0" sz="2000" spc="3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65" b="1">
                <a:solidFill>
                  <a:srgbClr val="252525"/>
                </a:solidFill>
                <a:latin typeface="Calibri"/>
                <a:cs typeface="Calibri"/>
              </a:rPr>
              <a:t>System</a:t>
            </a:r>
            <a:r>
              <a:rPr dirty="0" sz="2000" spc="9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40" b="1">
                <a:solidFill>
                  <a:srgbClr val="252525"/>
                </a:solidFill>
                <a:latin typeface="Calibri"/>
                <a:cs typeface="Calibri"/>
              </a:rPr>
              <a:t>(Collaborative</a:t>
            </a:r>
            <a:r>
              <a:rPr dirty="0" sz="2000" spc="8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35" b="1">
                <a:solidFill>
                  <a:srgbClr val="252525"/>
                </a:solidFill>
                <a:latin typeface="Calibri"/>
                <a:cs typeface="Calibri"/>
              </a:rPr>
              <a:t>Filtering):</a:t>
            </a:r>
            <a:r>
              <a:rPr dirty="0" sz="2000" spc="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60">
                <a:solidFill>
                  <a:srgbClr val="252525"/>
                </a:solidFill>
                <a:latin typeface="Calibri"/>
                <a:cs typeface="Calibri"/>
              </a:rPr>
              <a:t>Designed</a:t>
            </a:r>
            <a:r>
              <a:rPr dirty="0" sz="200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75">
                <a:solidFill>
                  <a:srgbClr val="252525"/>
                </a:solidFill>
                <a:latin typeface="Calibri"/>
                <a:cs typeface="Calibri"/>
              </a:rPr>
              <a:t>an </a:t>
            </a:r>
            <a:r>
              <a:rPr dirty="0" sz="2000" spc="135">
                <a:solidFill>
                  <a:srgbClr val="252525"/>
                </a:solidFill>
                <a:latin typeface="Calibri"/>
                <a:cs typeface="Calibri"/>
              </a:rPr>
              <a:t>aggregation</a:t>
            </a:r>
            <a:r>
              <a:rPr dirty="0" sz="2000" spc="105">
                <a:solidFill>
                  <a:srgbClr val="252525"/>
                </a:solidFill>
                <a:latin typeface="Calibri"/>
                <a:cs typeface="Calibri"/>
              </a:rPr>
              <a:t> pipeline</a:t>
            </a:r>
            <a:r>
              <a:rPr dirty="0" sz="2000" spc="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85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dirty="0" sz="200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25">
                <a:solidFill>
                  <a:srgbClr val="252525"/>
                </a:solidFill>
                <a:latin typeface="Calibri"/>
                <a:cs typeface="Calibri"/>
              </a:rPr>
              <a:t>recommend</a:t>
            </a:r>
            <a:r>
              <a:rPr dirty="0" sz="200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10">
                <a:solidFill>
                  <a:srgbClr val="252525"/>
                </a:solidFill>
                <a:latin typeface="Calibri"/>
                <a:cs typeface="Calibri"/>
              </a:rPr>
              <a:t>courses</a:t>
            </a:r>
            <a:r>
              <a:rPr dirty="0" sz="2000" spc="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55">
                <a:solidFill>
                  <a:srgbClr val="252525"/>
                </a:solidFill>
                <a:latin typeface="Calibri"/>
                <a:cs typeface="Calibri"/>
              </a:rPr>
              <a:t>based</a:t>
            </a:r>
            <a:r>
              <a:rPr dirty="0" sz="200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30">
                <a:solidFill>
                  <a:srgbClr val="252525"/>
                </a:solidFill>
                <a:latin typeface="Calibri"/>
                <a:cs typeface="Calibri"/>
              </a:rPr>
              <a:t>on</a:t>
            </a:r>
            <a:r>
              <a:rPr dirty="0" sz="2000" spc="10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70">
                <a:solidFill>
                  <a:srgbClr val="252525"/>
                </a:solidFill>
                <a:latin typeface="Calibri"/>
                <a:cs typeface="Calibri"/>
              </a:rPr>
              <a:t>"students</a:t>
            </a:r>
            <a:r>
              <a:rPr dirty="0" sz="2000" spc="8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80">
                <a:solidFill>
                  <a:srgbClr val="252525"/>
                </a:solidFill>
                <a:latin typeface="Calibri"/>
                <a:cs typeface="Calibri"/>
              </a:rPr>
              <a:t>who </a:t>
            </a:r>
            <a:r>
              <a:rPr dirty="0" sz="2000" spc="105">
                <a:solidFill>
                  <a:srgbClr val="252525"/>
                </a:solidFill>
                <a:latin typeface="Calibri"/>
                <a:cs typeface="Calibri"/>
              </a:rPr>
              <a:t>enrolled</a:t>
            </a:r>
            <a:r>
              <a:rPr dirty="0" sz="2000" spc="-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9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dirty="0" sz="2000" spc="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265">
                <a:solidFill>
                  <a:srgbClr val="252525"/>
                </a:solidFill>
                <a:latin typeface="Calibri"/>
                <a:cs typeface="Calibri"/>
              </a:rPr>
              <a:t>X</a:t>
            </a:r>
            <a:r>
              <a:rPr dirty="0" sz="2000" spc="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85">
                <a:solidFill>
                  <a:srgbClr val="252525"/>
                </a:solidFill>
                <a:latin typeface="Calibri"/>
                <a:cs typeface="Calibri"/>
              </a:rPr>
              <a:t>also</a:t>
            </a:r>
            <a:r>
              <a:rPr dirty="0" sz="2000" spc="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05">
                <a:solidFill>
                  <a:srgbClr val="252525"/>
                </a:solidFill>
                <a:latin typeface="Calibri"/>
                <a:cs typeface="Calibri"/>
              </a:rPr>
              <a:t>enrolled</a:t>
            </a:r>
            <a:r>
              <a:rPr dirty="0" sz="2000" spc="6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5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dirty="0" sz="2000" spc="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252525"/>
                </a:solidFill>
                <a:latin typeface="Calibri"/>
                <a:cs typeface="Calibri"/>
              </a:rPr>
              <a:t>Y."</a:t>
            </a:r>
            <a:endParaRPr sz="2000">
              <a:latin typeface="Calibri"/>
              <a:cs typeface="Calibri"/>
            </a:endParaRPr>
          </a:p>
          <a:p>
            <a:pPr marL="90805" marR="657860" indent="-8255">
              <a:lnSpc>
                <a:spcPct val="111100"/>
              </a:lnSpc>
              <a:spcBef>
                <a:spcPts val="50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179070" algn="l"/>
              </a:tabLst>
            </a:pPr>
            <a:r>
              <a:rPr dirty="0" sz="2000" spc="160" b="1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2000" spc="160" b="1">
                <a:solidFill>
                  <a:srgbClr val="252525"/>
                </a:solidFill>
                <a:latin typeface="Calibri"/>
                <a:cs typeface="Calibri"/>
              </a:rPr>
              <a:t>Data</a:t>
            </a:r>
            <a:r>
              <a:rPr dirty="0" sz="2000" spc="-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65" b="1">
                <a:solidFill>
                  <a:srgbClr val="252525"/>
                </a:solidFill>
                <a:latin typeface="Calibri"/>
                <a:cs typeface="Calibri"/>
              </a:rPr>
              <a:t>Archiving</a:t>
            </a:r>
            <a:r>
              <a:rPr dirty="0" sz="2000" spc="4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45" b="1">
                <a:solidFill>
                  <a:srgbClr val="252525"/>
                </a:solidFill>
                <a:latin typeface="Calibri"/>
                <a:cs typeface="Calibri"/>
              </a:rPr>
              <a:t>Strategy:</a:t>
            </a:r>
            <a:r>
              <a:rPr dirty="0" sz="2000" spc="3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55">
                <a:solidFill>
                  <a:srgbClr val="252525"/>
                </a:solidFill>
                <a:latin typeface="Calibri"/>
                <a:cs typeface="Calibri"/>
              </a:rPr>
              <a:t>Developed</a:t>
            </a:r>
            <a:r>
              <a:rPr dirty="0" sz="2000" spc="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14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200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20">
                <a:solidFill>
                  <a:srgbClr val="252525"/>
                </a:solidFill>
                <a:latin typeface="Calibri"/>
                <a:cs typeface="Calibri"/>
              </a:rPr>
              <a:t>process</a:t>
            </a:r>
            <a:r>
              <a:rPr dirty="0" sz="2000" spc="10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dirty="0" sz="200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35">
                <a:solidFill>
                  <a:srgbClr val="252525"/>
                </a:solidFill>
                <a:latin typeface="Calibri"/>
                <a:cs typeface="Calibri"/>
              </a:rPr>
              <a:t>move</a:t>
            </a:r>
            <a:r>
              <a:rPr dirty="0" sz="200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20">
                <a:solidFill>
                  <a:srgbClr val="252525"/>
                </a:solidFill>
                <a:latin typeface="Calibri"/>
                <a:cs typeface="Calibri"/>
              </a:rPr>
              <a:t>old </a:t>
            </a:r>
            <a:r>
              <a:rPr dirty="0" sz="2000" spc="-10">
                <a:solidFill>
                  <a:srgbClr val="252525"/>
                </a:solidFill>
                <a:latin typeface="Consolas"/>
                <a:cs typeface="Consolas"/>
              </a:rPr>
              <a:t>enrollments</a:t>
            </a:r>
            <a:r>
              <a:rPr dirty="0" sz="2000" spc="-605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2000" spc="85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dirty="0" sz="200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00">
                <a:solidFill>
                  <a:srgbClr val="252525"/>
                </a:solidFill>
                <a:latin typeface="Calibri"/>
                <a:cs typeface="Calibri"/>
              </a:rPr>
              <a:t>an</a:t>
            </a:r>
            <a:r>
              <a:rPr dirty="0" sz="200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Consolas"/>
                <a:cs typeface="Consolas"/>
              </a:rPr>
              <a:t>archived_enrollments</a:t>
            </a:r>
            <a:r>
              <a:rPr dirty="0" sz="2000" spc="-56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2000" spc="90">
                <a:solidFill>
                  <a:srgbClr val="252525"/>
                </a:solidFill>
                <a:latin typeface="Calibri"/>
                <a:cs typeface="Calibri"/>
              </a:rPr>
              <a:t>collection</a:t>
            </a:r>
            <a:r>
              <a:rPr dirty="0" sz="2000" spc="50">
                <a:solidFill>
                  <a:srgbClr val="252525"/>
                </a:solidFill>
                <a:latin typeface="Calibri"/>
                <a:cs typeface="Calibri"/>
              </a:rPr>
              <a:t> for</a:t>
            </a:r>
            <a:r>
              <a:rPr dirty="0" sz="2000" spc="1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55">
                <a:solidFill>
                  <a:srgbClr val="252525"/>
                </a:solidFill>
                <a:latin typeface="Calibri"/>
                <a:cs typeface="Calibri"/>
              </a:rPr>
              <a:t>better </a:t>
            </a:r>
            <a:r>
              <a:rPr dirty="0" sz="2000" spc="105">
                <a:solidFill>
                  <a:srgbClr val="252525"/>
                </a:solidFill>
                <a:latin typeface="Calibri"/>
                <a:cs typeface="Calibri"/>
              </a:rPr>
              <a:t>performance</a:t>
            </a:r>
            <a:r>
              <a:rPr dirty="0" sz="200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30">
                <a:solidFill>
                  <a:srgbClr val="252525"/>
                </a:solidFill>
                <a:latin typeface="Calibri"/>
                <a:cs typeface="Calibri"/>
              </a:rPr>
              <a:t>on</a:t>
            </a:r>
            <a:r>
              <a:rPr dirty="0" sz="2000" spc="10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65">
                <a:solidFill>
                  <a:srgbClr val="252525"/>
                </a:solidFill>
                <a:latin typeface="Calibri"/>
                <a:cs typeface="Calibri"/>
              </a:rPr>
              <a:t>active</a:t>
            </a:r>
            <a:r>
              <a:rPr dirty="0" sz="2000" spc="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85">
                <a:solidFill>
                  <a:srgbClr val="252525"/>
                </a:solidFill>
                <a:latin typeface="Calibri"/>
                <a:cs typeface="Calibri"/>
              </a:rPr>
              <a:t>data</a:t>
            </a:r>
            <a:r>
              <a:rPr dirty="0" sz="2000" spc="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55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200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60">
                <a:solidFill>
                  <a:srgbClr val="252525"/>
                </a:solidFill>
                <a:latin typeface="Calibri"/>
                <a:cs typeface="Calibri"/>
              </a:rPr>
              <a:t>historical</a:t>
            </a:r>
            <a:r>
              <a:rPr dirty="0" sz="2000" spc="9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85">
                <a:solidFill>
                  <a:srgbClr val="252525"/>
                </a:solidFill>
                <a:latin typeface="Calibri"/>
                <a:cs typeface="Calibri"/>
              </a:rPr>
              <a:t>data</a:t>
            </a:r>
            <a:r>
              <a:rPr dirty="0" sz="200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45">
                <a:solidFill>
                  <a:srgbClr val="252525"/>
                </a:solidFill>
                <a:latin typeface="Calibri"/>
                <a:cs typeface="Calibri"/>
              </a:rPr>
              <a:t>retention.</a:t>
            </a:r>
            <a:endParaRPr sz="2000">
              <a:latin typeface="Calibri"/>
              <a:cs typeface="Calibri"/>
            </a:endParaRPr>
          </a:p>
          <a:p>
            <a:pPr marL="90805" marR="167640" indent="-8255">
              <a:lnSpc>
                <a:spcPct val="111100"/>
              </a:lnSpc>
              <a:spcBef>
                <a:spcPts val="165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179070" algn="l"/>
              </a:tabLst>
            </a:pPr>
            <a:r>
              <a:rPr dirty="0" sz="2000" spc="145" b="1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2000" spc="145" b="1">
                <a:solidFill>
                  <a:srgbClr val="252525"/>
                </a:solidFill>
                <a:latin typeface="Calibri"/>
                <a:cs typeface="Calibri"/>
              </a:rPr>
              <a:t>Geospatial</a:t>
            </a:r>
            <a:r>
              <a:rPr dirty="0" sz="2000" spc="13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55" b="1">
                <a:solidFill>
                  <a:srgbClr val="252525"/>
                </a:solidFill>
                <a:latin typeface="Calibri"/>
                <a:cs typeface="Calibri"/>
              </a:rPr>
              <a:t>Queries:</a:t>
            </a:r>
            <a:r>
              <a:rPr dirty="0" sz="2000" spc="1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210">
                <a:solidFill>
                  <a:srgbClr val="252525"/>
                </a:solidFill>
                <a:latin typeface="Calibri"/>
                <a:cs typeface="Calibri"/>
              </a:rPr>
              <a:t>Added</a:t>
            </a:r>
            <a:r>
              <a:rPr dirty="0" sz="200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52525"/>
                </a:solidFill>
                <a:latin typeface="Consolas"/>
                <a:cs typeface="Consolas"/>
              </a:rPr>
              <a:t>location</a:t>
            </a:r>
            <a:r>
              <a:rPr dirty="0" sz="2000" spc="-585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2000" spc="215">
                <a:solidFill>
                  <a:srgbClr val="252525"/>
                </a:solidFill>
                <a:latin typeface="Calibri"/>
                <a:cs typeface="Calibri"/>
              </a:rPr>
              <a:t>(GeoJSON</a:t>
            </a:r>
            <a:r>
              <a:rPr dirty="0" sz="2000" spc="7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Point)</a:t>
            </a:r>
            <a:r>
              <a:rPr dirty="0" sz="200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85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dirty="0" sz="2000" spc="100">
                <a:solidFill>
                  <a:srgbClr val="252525"/>
                </a:solidFill>
                <a:latin typeface="Calibri"/>
                <a:cs typeface="Calibri"/>
              </a:rPr>
              <a:t>courses </a:t>
            </a:r>
            <a:r>
              <a:rPr dirty="0" sz="2000" spc="155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2000" spc="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55">
                <a:solidFill>
                  <a:srgbClr val="252525"/>
                </a:solidFill>
                <a:latin typeface="Calibri"/>
                <a:cs typeface="Calibri"/>
              </a:rPr>
              <a:t>used</a:t>
            </a:r>
            <a:r>
              <a:rPr dirty="0" sz="200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Consolas"/>
                <a:cs typeface="Consolas"/>
              </a:rPr>
              <a:t>$geoNear</a:t>
            </a:r>
            <a:r>
              <a:rPr dirty="0" sz="2000" spc="-58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2000" spc="130">
                <a:solidFill>
                  <a:srgbClr val="252525"/>
                </a:solidFill>
                <a:latin typeface="Calibri"/>
                <a:cs typeface="Calibri"/>
              </a:rPr>
              <a:t>aggregation</a:t>
            </a:r>
            <a:r>
              <a:rPr dirty="0" sz="2000" spc="1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dirty="0" sz="2000" spc="6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80">
                <a:solidFill>
                  <a:srgbClr val="252525"/>
                </a:solidFill>
                <a:latin typeface="Calibri"/>
                <a:cs typeface="Calibri"/>
              </a:rPr>
              <a:t>location-</a:t>
            </a:r>
            <a:r>
              <a:rPr dirty="0" sz="2000" spc="155">
                <a:solidFill>
                  <a:srgbClr val="252525"/>
                </a:solidFill>
                <a:latin typeface="Calibri"/>
                <a:cs typeface="Calibri"/>
              </a:rPr>
              <a:t>based</a:t>
            </a:r>
            <a:r>
              <a:rPr dirty="0" sz="2000" spc="10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05">
                <a:solidFill>
                  <a:srgbClr val="252525"/>
                </a:solidFill>
                <a:latin typeface="Calibri"/>
                <a:cs typeface="Calibri"/>
              </a:rPr>
              <a:t>course </a:t>
            </a:r>
            <a:r>
              <a:rPr dirty="0" sz="2000" spc="90">
                <a:solidFill>
                  <a:srgbClr val="252525"/>
                </a:solidFill>
                <a:latin typeface="Calibri"/>
                <a:cs typeface="Calibri"/>
              </a:rPr>
              <a:t>recommendations.</a:t>
            </a:r>
            <a:endParaRPr sz="2000">
              <a:latin typeface="Calibri"/>
              <a:cs typeface="Calibri"/>
            </a:endParaRPr>
          </a:p>
          <a:p>
            <a:pPr marL="100965" indent="-96520">
              <a:lnSpc>
                <a:spcPct val="100000"/>
              </a:lnSpc>
              <a:spcBef>
                <a:spcPts val="1060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 sz="2000" spc="120" b="1">
                <a:solidFill>
                  <a:srgbClr val="252525"/>
                </a:solidFill>
                <a:latin typeface="Calibri"/>
                <a:cs typeface="Calibri"/>
              </a:rPr>
              <a:t>Future</a:t>
            </a:r>
            <a:r>
              <a:rPr dirty="0" sz="2000" spc="-1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40" b="1">
                <a:solidFill>
                  <a:srgbClr val="252525"/>
                </a:solidFill>
                <a:latin typeface="Calibri"/>
                <a:cs typeface="Calibri"/>
              </a:rPr>
              <a:t>Ideas:</a:t>
            </a:r>
            <a:endParaRPr sz="2000">
              <a:latin typeface="Calibri"/>
              <a:cs typeface="Calibri"/>
            </a:endParaRPr>
          </a:p>
          <a:p>
            <a:pPr marL="100965" indent="-96520">
              <a:lnSpc>
                <a:spcPct val="100000"/>
              </a:lnSpc>
              <a:spcBef>
                <a:spcPts val="1280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 sz="2000" spc="80">
                <a:solidFill>
                  <a:srgbClr val="252525"/>
                </a:solidFill>
                <a:latin typeface="Calibri"/>
                <a:cs typeface="Calibri"/>
              </a:rPr>
              <a:t>More</a:t>
            </a:r>
            <a:r>
              <a:rPr dirty="0" sz="200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90">
                <a:solidFill>
                  <a:srgbClr val="252525"/>
                </a:solidFill>
                <a:latin typeface="Calibri"/>
                <a:cs typeface="Calibri"/>
              </a:rPr>
              <a:t>sophisticated </a:t>
            </a:r>
            <a:r>
              <a:rPr dirty="0" sz="2000" spc="105">
                <a:solidFill>
                  <a:srgbClr val="252525"/>
                </a:solidFill>
                <a:latin typeface="Calibri"/>
                <a:cs typeface="Calibri"/>
              </a:rPr>
              <a:t>recommendation</a:t>
            </a:r>
            <a:r>
              <a:rPr dirty="0" sz="200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80">
                <a:solidFill>
                  <a:srgbClr val="252525"/>
                </a:solidFill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  <a:p>
            <a:pPr marL="100965" indent="-96520">
              <a:lnSpc>
                <a:spcPct val="100000"/>
              </a:lnSpc>
              <a:spcBef>
                <a:spcPts val="1205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 sz="2000" spc="75">
                <a:solidFill>
                  <a:srgbClr val="252525"/>
                </a:solidFill>
                <a:latin typeface="Calibri"/>
                <a:cs typeface="Calibri"/>
              </a:rPr>
              <a:t>Integration</a:t>
            </a:r>
            <a:r>
              <a:rPr dirty="0" sz="200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with</a:t>
            </a:r>
            <a:r>
              <a:rPr dirty="0" sz="200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95">
                <a:solidFill>
                  <a:srgbClr val="252525"/>
                </a:solidFill>
                <a:latin typeface="Calibri"/>
                <a:cs typeface="Calibri"/>
              </a:rPr>
              <a:t>user</a:t>
            </a:r>
            <a:r>
              <a:rPr dirty="0" sz="2000" spc="7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65">
                <a:solidFill>
                  <a:srgbClr val="252525"/>
                </a:solidFill>
                <a:latin typeface="Calibri"/>
                <a:cs typeface="Calibri"/>
              </a:rPr>
              <a:t>authentication</a:t>
            </a:r>
            <a:r>
              <a:rPr dirty="0" sz="2000" spc="7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80">
                <a:solidFill>
                  <a:srgbClr val="252525"/>
                </a:solidFill>
                <a:latin typeface="Calibri"/>
                <a:cs typeface="Calibri"/>
              </a:rPr>
              <a:t>(e.g.,</a:t>
            </a:r>
            <a:r>
              <a:rPr dirty="0" sz="200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10">
                <a:solidFill>
                  <a:srgbClr val="252525"/>
                </a:solidFill>
                <a:latin typeface="Calibri"/>
                <a:cs typeface="Calibri"/>
              </a:rPr>
              <a:t>Firebase</a:t>
            </a:r>
            <a:r>
              <a:rPr dirty="0" sz="2000" spc="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55">
                <a:solidFill>
                  <a:srgbClr val="252525"/>
                </a:solidFill>
                <a:latin typeface="Calibri"/>
                <a:cs typeface="Calibri"/>
              </a:rPr>
              <a:t>Auth).</a:t>
            </a:r>
            <a:endParaRPr sz="2000">
              <a:latin typeface="Calibri"/>
              <a:cs typeface="Calibri"/>
            </a:endParaRPr>
          </a:p>
          <a:p>
            <a:pPr marL="100965" indent="-96520">
              <a:lnSpc>
                <a:spcPct val="100000"/>
              </a:lnSpc>
              <a:spcBef>
                <a:spcPts val="1280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 sz="2000" spc="70">
                <a:solidFill>
                  <a:srgbClr val="252525"/>
                </a:solidFill>
                <a:latin typeface="Calibri"/>
                <a:cs typeface="Calibri"/>
              </a:rPr>
              <a:t>Full</a:t>
            </a:r>
            <a:r>
              <a:rPr dirty="0" sz="2000" spc="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40">
                <a:solidFill>
                  <a:srgbClr val="252525"/>
                </a:solidFill>
                <a:latin typeface="Calibri"/>
                <a:cs typeface="Calibri"/>
              </a:rPr>
              <a:t>web</a:t>
            </a:r>
            <a:r>
              <a:rPr dirty="0" sz="2000" spc="6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95">
                <a:solidFill>
                  <a:srgbClr val="252525"/>
                </a:solidFill>
                <a:latin typeface="Calibri"/>
                <a:cs typeface="Calibri"/>
              </a:rPr>
              <a:t>application</a:t>
            </a:r>
            <a:r>
              <a:rPr dirty="0" sz="2000" spc="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95">
                <a:solidFill>
                  <a:srgbClr val="252525"/>
                </a:solidFill>
                <a:latin typeface="Calibri"/>
                <a:cs typeface="Calibri"/>
              </a:rPr>
              <a:t>development.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95"/>
              <a:t>Conclusion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 marR="5080" indent="-8255">
              <a:lnSpc>
                <a:spcPct val="110600"/>
              </a:lnSpc>
              <a:spcBef>
                <a:spcPts val="140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 spc="160" b="1">
                <a:latin typeface="Calibri"/>
                <a:cs typeface="Calibri"/>
              </a:rPr>
              <a:t>	</a:t>
            </a:r>
            <a:r>
              <a:rPr dirty="0" spc="160" b="1">
                <a:latin typeface="Calibri"/>
                <a:cs typeface="Calibri"/>
              </a:rPr>
              <a:t>Summary:</a:t>
            </a:r>
            <a:r>
              <a:rPr dirty="0" spc="25" b="1">
                <a:latin typeface="Calibri"/>
                <a:cs typeface="Calibri"/>
              </a:rPr>
              <a:t> </a:t>
            </a:r>
            <a:r>
              <a:rPr dirty="0" spc="114"/>
              <a:t>The</a:t>
            </a:r>
            <a:r>
              <a:rPr dirty="0" spc="50"/>
              <a:t> </a:t>
            </a:r>
            <a:r>
              <a:rPr dirty="0" spc="175"/>
              <a:t>EduHub</a:t>
            </a:r>
            <a:r>
              <a:rPr dirty="0" spc="65"/>
              <a:t> </a:t>
            </a:r>
            <a:r>
              <a:rPr dirty="0" spc="180"/>
              <a:t>MongoDB</a:t>
            </a:r>
            <a:r>
              <a:rPr dirty="0" spc="-10"/>
              <a:t> </a:t>
            </a:r>
            <a:r>
              <a:rPr dirty="0" spc="90"/>
              <a:t>project</a:t>
            </a:r>
            <a:r>
              <a:rPr dirty="0" spc="40"/>
              <a:t> </a:t>
            </a:r>
            <a:r>
              <a:rPr dirty="0" spc="55"/>
              <a:t>effectively</a:t>
            </a:r>
            <a:r>
              <a:rPr dirty="0" spc="65"/>
              <a:t> </a:t>
            </a:r>
            <a:r>
              <a:rPr dirty="0" spc="85"/>
              <a:t>demonstrates </a:t>
            </a:r>
            <a:r>
              <a:rPr dirty="0" spc="65"/>
              <a:t>a </a:t>
            </a:r>
            <a:r>
              <a:rPr dirty="0" spc="75"/>
              <a:t>robust,</a:t>
            </a:r>
            <a:r>
              <a:rPr dirty="0"/>
              <a:t> </a:t>
            </a:r>
            <a:r>
              <a:rPr dirty="0" spc="95"/>
              <a:t>scalable,</a:t>
            </a:r>
            <a:r>
              <a:rPr dirty="0" spc="5"/>
              <a:t> </a:t>
            </a:r>
            <a:r>
              <a:rPr dirty="0" spc="150"/>
              <a:t>and</a:t>
            </a:r>
            <a:r>
              <a:rPr dirty="0" spc="-10"/>
              <a:t> </a:t>
            </a:r>
            <a:r>
              <a:rPr dirty="0" spc="85"/>
              <a:t>performant</a:t>
            </a:r>
            <a:r>
              <a:rPr dirty="0" spc="40"/>
              <a:t> </a:t>
            </a:r>
            <a:r>
              <a:rPr dirty="0" spc="114"/>
              <a:t>database</a:t>
            </a:r>
            <a:r>
              <a:rPr dirty="0" spc="50"/>
              <a:t> </a:t>
            </a:r>
            <a:r>
              <a:rPr dirty="0" spc="85"/>
              <a:t>solution</a:t>
            </a:r>
            <a:r>
              <a:rPr dirty="0" spc="30"/>
              <a:t> </a:t>
            </a:r>
            <a:r>
              <a:rPr dirty="0" spc="50"/>
              <a:t>for</a:t>
            </a:r>
            <a:r>
              <a:rPr dirty="0" spc="25"/>
              <a:t> </a:t>
            </a:r>
            <a:r>
              <a:rPr dirty="0" spc="135"/>
              <a:t>an</a:t>
            </a:r>
            <a:r>
              <a:rPr dirty="0" spc="30"/>
              <a:t> </a:t>
            </a:r>
            <a:r>
              <a:rPr dirty="0" spc="90"/>
              <a:t>online</a:t>
            </a:r>
            <a:r>
              <a:rPr dirty="0" spc="50"/>
              <a:t> </a:t>
            </a:r>
            <a:r>
              <a:rPr dirty="0" spc="90"/>
              <a:t>learning </a:t>
            </a:r>
            <a:r>
              <a:rPr dirty="0" spc="75"/>
              <a:t>platform</a:t>
            </a:r>
            <a:r>
              <a:rPr dirty="0" spc="20"/>
              <a:t> </a:t>
            </a:r>
            <a:r>
              <a:rPr dirty="0" spc="140"/>
              <a:t>using</a:t>
            </a:r>
            <a:r>
              <a:rPr dirty="0" spc="5"/>
              <a:t> </a:t>
            </a:r>
            <a:r>
              <a:rPr dirty="0" spc="114"/>
              <a:t>PyMongo.</a:t>
            </a:r>
            <a:r>
              <a:rPr dirty="0" spc="5"/>
              <a:t> </a:t>
            </a:r>
            <a:r>
              <a:rPr dirty="0" spc="114"/>
              <a:t>Key</a:t>
            </a:r>
            <a:r>
              <a:rPr dirty="0" spc="-5"/>
              <a:t> </a:t>
            </a:r>
            <a:r>
              <a:rPr dirty="0" spc="155"/>
              <a:t>design</a:t>
            </a:r>
            <a:r>
              <a:rPr dirty="0" spc="30"/>
              <a:t> </a:t>
            </a:r>
            <a:r>
              <a:rPr dirty="0" spc="114"/>
              <a:t>decisions</a:t>
            </a:r>
            <a:r>
              <a:rPr dirty="0" spc="15"/>
              <a:t> </a:t>
            </a:r>
            <a:r>
              <a:rPr dirty="0" spc="120"/>
              <a:t>focused</a:t>
            </a:r>
            <a:r>
              <a:rPr dirty="0" spc="65"/>
              <a:t> </a:t>
            </a:r>
            <a:r>
              <a:rPr dirty="0" spc="130"/>
              <a:t>on</a:t>
            </a:r>
            <a:r>
              <a:rPr dirty="0" spc="30"/>
              <a:t> </a:t>
            </a:r>
            <a:r>
              <a:rPr dirty="0" spc="100"/>
              <a:t>data</a:t>
            </a:r>
            <a:r>
              <a:rPr dirty="0" spc="-20"/>
              <a:t> </a:t>
            </a:r>
            <a:r>
              <a:rPr dirty="0" spc="50"/>
              <a:t>integrity, efficient</a:t>
            </a:r>
            <a:r>
              <a:rPr dirty="0" spc="35"/>
              <a:t> </a:t>
            </a:r>
            <a:r>
              <a:rPr dirty="0" spc="110"/>
              <a:t>querying,</a:t>
            </a:r>
            <a:r>
              <a:rPr dirty="0" spc="5"/>
              <a:t> </a:t>
            </a:r>
            <a:r>
              <a:rPr dirty="0" spc="150"/>
              <a:t>and</a:t>
            </a:r>
            <a:r>
              <a:rPr dirty="0" spc="-10"/>
              <a:t> </a:t>
            </a:r>
            <a:r>
              <a:rPr dirty="0" spc="75"/>
              <a:t>error</a:t>
            </a:r>
            <a:r>
              <a:rPr dirty="0" spc="30"/>
              <a:t> </a:t>
            </a:r>
            <a:r>
              <a:rPr dirty="0" spc="60"/>
              <a:t>resilience.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</a:p>
          <a:p>
            <a:pPr marL="12700">
              <a:lnSpc>
                <a:spcPct val="100000"/>
              </a:lnSpc>
            </a:pPr>
            <a:r>
              <a:rPr dirty="0" spc="160" b="1">
                <a:latin typeface="Calibri"/>
                <a:cs typeface="Calibri"/>
              </a:rPr>
              <a:t>Thank</a:t>
            </a:r>
            <a:r>
              <a:rPr dirty="0" b="1">
                <a:latin typeface="Calibri"/>
                <a:cs typeface="Calibri"/>
              </a:rPr>
              <a:t> </a:t>
            </a:r>
            <a:r>
              <a:rPr dirty="0" spc="90" b="1">
                <a:latin typeface="Calibri"/>
                <a:cs typeface="Calibri"/>
              </a:rPr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125" y="1167764"/>
            <a:ext cx="4005579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14"/>
              <a:t>What</a:t>
            </a:r>
            <a:r>
              <a:rPr dirty="0" spc="-5"/>
              <a:t> </a:t>
            </a:r>
            <a:r>
              <a:rPr dirty="0"/>
              <a:t>is</a:t>
            </a:r>
            <a:r>
              <a:rPr dirty="0" spc="45"/>
              <a:t> </a:t>
            </a:r>
            <a:r>
              <a:rPr dirty="0" spc="-10"/>
              <a:t>EduHub?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10054" y="1933257"/>
            <a:ext cx="7879715" cy="4158615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544195" indent="-457834">
              <a:lnSpc>
                <a:spcPct val="100000"/>
              </a:lnSpc>
              <a:spcBef>
                <a:spcPts val="1320"/>
              </a:spcBef>
              <a:buClr>
                <a:srgbClr val="EB4E6F"/>
              </a:buClr>
              <a:buFont typeface="Arial"/>
              <a:buChar char="•"/>
              <a:tabLst>
                <a:tab pos="544195" algn="l"/>
              </a:tabLst>
            </a:pPr>
            <a:r>
              <a:rPr dirty="0" sz="1800" spc="160">
                <a:solidFill>
                  <a:srgbClr val="252525"/>
                </a:solidFill>
                <a:latin typeface="Calibri"/>
                <a:cs typeface="Calibri"/>
              </a:rPr>
              <a:t>An</a:t>
            </a:r>
            <a:r>
              <a:rPr dirty="0" sz="180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90">
                <a:solidFill>
                  <a:srgbClr val="252525"/>
                </a:solidFill>
                <a:latin typeface="Calibri"/>
                <a:cs typeface="Calibri"/>
              </a:rPr>
              <a:t>online</a:t>
            </a:r>
            <a:r>
              <a:rPr dirty="0" sz="1800" spc="-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95">
                <a:solidFill>
                  <a:srgbClr val="252525"/>
                </a:solidFill>
                <a:latin typeface="Calibri"/>
                <a:cs typeface="Calibri"/>
              </a:rPr>
              <a:t>learning</a:t>
            </a:r>
            <a:r>
              <a:rPr dirty="0" sz="1800" spc="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45">
                <a:solidFill>
                  <a:srgbClr val="252525"/>
                </a:solidFill>
                <a:latin typeface="Calibri"/>
                <a:cs typeface="Calibri"/>
              </a:rPr>
              <a:t>platform.</a:t>
            </a:r>
            <a:endParaRPr sz="1800">
              <a:latin typeface="Calibri"/>
              <a:cs typeface="Calibri"/>
            </a:endParaRPr>
          </a:p>
          <a:p>
            <a:pPr marL="544195" marR="5080" indent="-457834">
              <a:lnSpc>
                <a:spcPct val="107800"/>
              </a:lnSpc>
              <a:spcBef>
                <a:spcPts val="1050"/>
              </a:spcBef>
              <a:buClr>
                <a:srgbClr val="EB4E6F"/>
              </a:buClr>
              <a:buFont typeface="Arial"/>
              <a:buChar char="•"/>
              <a:tabLst>
                <a:tab pos="544195" algn="l"/>
              </a:tabLst>
            </a:pPr>
            <a:r>
              <a:rPr dirty="0" sz="1800" spc="140">
                <a:solidFill>
                  <a:srgbClr val="252525"/>
                </a:solidFill>
                <a:latin typeface="Calibri"/>
                <a:cs typeface="Calibri"/>
              </a:rPr>
              <a:t>Needs</a:t>
            </a:r>
            <a:r>
              <a:rPr dirty="0" sz="1800" spc="9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9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800" spc="8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252525"/>
                </a:solidFill>
                <a:latin typeface="Calibri"/>
                <a:cs typeface="Calibri"/>
              </a:rPr>
              <a:t>flexible</a:t>
            </a:r>
            <a:r>
              <a:rPr dirty="0" sz="1800" spc="8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25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1800" spc="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00">
                <a:solidFill>
                  <a:srgbClr val="252525"/>
                </a:solidFill>
                <a:latin typeface="Calibri"/>
                <a:cs typeface="Calibri"/>
              </a:rPr>
              <a:t>scalable</a:t>
            </a:r>
            <a:r>
              <a:rPr dirty="0" sz="1800" spc="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00">
                <a:solidFill>
                  <a:srgbClr val="252525"/>
                </a:solidFill>
                <a:latin typeface="Calibri"/>
                <a:cs typeface="Calibri"/>
              </a:rPr>
              <a:t>database</a:t>
            </a:r>
            <a:r>
              <a:rPr dirty="0" sz="1800" spc="9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dirty="0" sz="1800" spc="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75">
                <a:solidFill>
                  <a:srgbClr val="252525"/>
                </a:solidFill>
                <a:latin typeface="Calibri"/>
                <a:cs typeface="Calibri"/>
              </a:rPr>
              <a:t>users,</a:t>
            </a:r>
            <a:r>
              <a:rPr dirty="0" sz="180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80">
                <a:solidFill>
                  <a:srgbClr val="252525"/>
                </a:solidFill>
                <a:latin typeface="Calibri"/>
                <a:cs typeface="Calibri"/>
              </a:rPr>
              <a:t>courses,</a:t>
            </a:r>
            <a:r>
              <a:rPr dirty="0" sz="1800" spc="-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252525"/>
                </a:solidFill>
                <a:latin typeface="Calibri"/>
                <a:cs typeface="Calibri"/>
              </a:rPr>
              <a:t>enrollments, </a:t>
            </a:r>
            <a:r>
              <a:rPr dirty="0" sz="1800" spc="95">
                <a:solidFill>
                  <a:srgbClr val="252525"/>
                </a:solidFill>
                <a:latin typeface="Calibri"/>
                <a:cs typeface="Calibri"/>
              </a:rPr>
              <a:t>assignments,</a:t>
            </a:r>
            <a:r>
              <a:rPr dirty="0" sz="1800" spc="-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25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1800" spc="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80">
                <a:solidFill>
                  <a:srgbClr val="252525"/>
                </a:solidFill>
                <a:latin typeface="Calibri"/>
                <a:cs typeface="Calibri"/>
              </a:rPr>
              <a:t>submissions.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1800">
              <a:latin typeface="Calibri"/>
              <a:cs typeface="Calibri"/>
            </a:endParaRPr>
          </a:p>
          <a:p>
            <a:pPr marL="320675" marR="2224405">
              <a:lnSpc>
                <a:spcPts val="3529"/>
              </a:lnSpc>
            </a:pPr>
            <a:r>
              <a:rPr dirty="0" sz="3650" spc="90">
                <a:solidFill>
                  <a:srgbClr val="252525"/>
                </a:solidFill>
                <a:latin typeface="Arial"/>
                <a:cs typeface="Arial"/>
              </a:rPr>
              <a:t>Core</a:t>
            </a:r>
            <a:r>
              <a:rPr dirty="0" sz="3650" spc="4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3650">
                <a:solidFill>
                  <a:srgbClr val="252525"/>
                </a:solidFill>
                <a:latin typeface="Arial"/>
                <a:cs typeface="Arial"/>
              </a:rPr>
              <a:t>Goals</a:t>
            </a:r>
            <a:r>
              <a:rPr dirty="0" sz="3650" spc="4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3650" spc="210">
                <a:solidFill>
                  <a:srgbClr val="252525"/>
                </a:solidFill>
                <a:latin typeface="Arial"/>
                <a:cs typeface="Arial"/>
              </a:rPr>
              <a:t>for</a:t>
            </a:r>
            <a:r>
              <a:rPr dirty="0" sz="3650" spc="1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3650" spc="-10">
                <a:solidFill>
                  <a:srgbClr val="252525"/>
                </a:solidFill>
                <a:latin typeface="Arial"/>
                <a:cs typeface="Arial"/>
              </a:rPr>
              <a:t>Database Design:</a:t>
            </a:r>
            <a:endParaRPr sz="3650">
              <a:latin typeface="Arial"/>
              <a:cs typeface="Arial"/>
            </a:endParaRPr>
          </a:p>
          <a:p>
            <a:pPr marL="91440" indent="-88900">
              <a:lnSpc>
                <a:spcPct val="100000"/>
              </a:lnSpc>
              <a:spcBef>
                <a:spcPts val="2630"/>
              </a:spcBef>
              <a:buClr>
                <a:srgbClr val="EB4E6F"/>
              </a:buClr>
              <a:buSzPct val="94444"/>
              <a:buFont typeface="Arial"/>
              <a:buChar char="•"/>
              <a:tabLst>
                <a:tab pos="91440" algn="l"/>
              </a:tabLst>
            </a:pPr>
            <a:r>
              <a:rPr dirty="0" sz="1800" spc="130" b="1">
                <a:solidFill>
                  <a:srgbClr val="252525"/>
                </a:solidFill>
                <a:latin typeface="Calibri"/>
                <a:cs typeface="Calibri"/>
              </a:rPr>
              <a:t>Data</a:t>
            </a:r>
            <a:r>
              <a:rPr dirty="0" sz="1800" spc="1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25" b="1">
                <a:solidFill>
                  <a:srgbClr val="252525"/>
                </a:solidFill>
                <a:latin typeface="Calibri"/>
                <a:cs typeface="Calibri"/>
              </a:rPr>
              <a:t>Integrity:</a:t>
            </a:r>
            <a:r>
              <a:rPr dirty="0" sz="1800" spc="5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95">
                <a:solidFill>
                  <a:srgbClr val="252525"/>
                </a:solidFill>
                <a:latin typeface="Calibri"/>
                <a:cs typeface="Calibri"/>
              </a:rPr>
              <a:t>Ensure</a:t>
            </a:r>
            <a:r>
              <a:rPr dirty="0" sz="1800" spc="70">
                <a:solidFill>
                  <a:srgbClr val="252525"/>
                </a:solidFill>
                <a:latin typeface="Calibri"/>
                <a:cs typeface="Calibri"/>
              </a:rPr>
              <a:t> data</a:t>
            </a:r>
            <a:r>
              <a:rPr dirty="0" sz="1800" spc="6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65">
                <a:solidFill>
                  <a:srgbClr val="252525"/>
                </a:solidFill>
                <a:latin typeface="Calibri"/>
                <a:cs typeface="Calibri"/>
              </a:rPr>
              <a:t>is</a:t>
            </a:r>
            <a:r>
              <a:rPr dirty="0" sz="1800" spc="7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252525"/>
                </a:solidFill>
                <a:latin typeface="Calibri"/>
                <a:cs typeface="Calibri"/>
              </a:rPr>
              <a:t>consistent</a:t>
            </a:r>
            <a:r>
              <a:rPr dirty="0" sz="1800" spc="8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25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1800" spc="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252525"/>
                </a:solidFill>
                <a:latin typeface="Calibri"/>
                <a:cs typeface="Calibri"/>
              </a:rPr>
              <a:t>valid.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695"/>
              </a:spcBef>
              <a:buClr>
                <a:srgbClr val="EB4E6F"/>
              </a:buClr>
              <a:buSzPct val="94444"/>
              <a:buFont typeface="Arial"/>
              <a:buChar char="•"/>
              <a:tabLst>
                <a:tab pos="91440" algn="l"/>
              </a:tabLst>
            </a:pPr>
            <a:r>
              <a:rPr dirty="0" sz="1800" spc="120" b="1">
                <a:solidFill>
                  <a:srgbClr val="252525"/>
                </a:solidFill>
                <a:latin typeface="Calibri"/>
                <a:cs typeface="Calibri"/>
              </a:rPr>
              <a:t>Scalability:</a:t>
            </a:r>
            <a:r>
              <a:rPr dirty="0" sz="1800" spc="4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40">
                <a:solidFill>
                  <a:srgbClr val="252525"/>
                </a:solidFill>
                <a:latin typeface="Calibri"/>
                <a:cs typeface="Calibri"/>
              </a:rPr>
              <a:t>Able</a:t>
            </a:r>
            <a:r>
              <a:rPr dirty="0" sz="1800" spc="7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65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dirty="0" sz="1800" spc="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05">
                <a:solidFill>
                  <a:srgbClr val="252525"/>
                </a:solidFill>
                <a:latin typeface="Calibri"/>
                <a:cs typeface="Calibri"/>
              </a:rPr>
              <a:t>handle</a:t>
            </a:r>
            <a:r>
              <a:rPr dirty="0" sz="1800" spc="7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90">
                <a:solidFill>
                  <a:srgbClr val="252525"/>
                </a:solidFill>
                <a:latin typeface="Calibri"/>
                <a:cs typeface="Calibri"/>
              </a:rPr>
              <a:t>growth</a:t>
            </a:r>
            <a:r>
              <a:rPr dirty="0" sz="1800" spc="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55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dirty="0" sz="1800" spc="6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80">
                <a:solidFill>
                  <a:srgbClr val="252525"/>
                </a:solidFill>
                <a:latin typeface="Calibri"/>
                <a:cs typeface="Calibri"/>
              </a:rPr>
              <a:t>users</a:t>
            </a:r>
            <a:r>
              <a:rPr dirty="0" sz="1800" spc="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25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1800" spc="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65">
                <a:solidFill>
                  <a:srgbClr val="252525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695"/>
              </a:spcBef>
              <a:buClr>
                <a:srgbClr val="EB4E6F"/>
              </a:buClr>
              <a:buSzPct val="94444"/>
              <a:buFont typeface="Arial"/>
              <a:buChar char="•"/>
              <a:tabLst>
                <a:tab pos="91440" algn="l"/>
              </a:tabLst>
            </a:pPr>
            <a:r>
              <a:rPr dirty="0" sz="1800" spc="120" b="1">
                <a:solidFill>
                  <a:srgbClr val="252525"/>
                </a:solidFill>
                <a:latin typeface="Calibri"/>
                <a:cs typeface="Calibri"/>
              </a:rPr>
              <a:t>Performance:</a:t>
            </a:r>
            <a:r>
              <a:rPr dirty="0" sz="1800" spc="6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252525"/>
                </a:solidFill>
                <a:latin typeface="Calibri"/>
                <a:cs typeface="Calibri"/>
              </a:rPr>
              <a:t>Fast</a:t>
            </a:r>
            <a:r>
              <a:rPr dirty="0" sz="1800" spc="9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90">
                <a:solidFill>
                  <a:srgbClr val="252525"/>
                </a:solidFill>
                <a:latin typeface="Calibri"/>
                <a:cs typeface="Calibri"/>
              </a:rPr>
              <a:t>queries</a:t>
            </a:r>
            <a:r>
              <a:rPr dirty="0" sz="1800" spc="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5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dirty="0" sz="1800" spc="8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9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800" spc="7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85">
                <a:solidFill>
                  <a:srgbClr val="252525"/>
                </a:solidFill>
                <a:latin typeface="Calibri"/>
                <a:cs typeface="Calibri"/>
              </a:rPr>
              <a:t>responsive</a:t>
            </a:r>
            <a:r>
              <a:rPr dirty="0" sz="1800" spc="8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252525"/>
                </a:solidFill>
                <a:latin typeface="Calibri"/>
                <a:cs typeface="Calibri"/>
              </a:rPr>
              <a:t>user</a:t>
            </a:r>
            <a:r>
              <a:rPr dirty="0" sz="1800" spc="85">
                <a:solidFill>
                  <a:srgbClr val="252525"/>
                </a:solidFill>
                <a:latin typeface="Calibri"/>
                <a:cs typeface="Calibri"/>
              </a:rPr>
              <a:t> experience.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765"/>
              </a:spcBef>
              <a:buClr>
                <a:srgbClr val="EB4E6F"/>
              </a:buClr>
              <a:buSzPct val="94444"/>
              <a:buFont typeface="Arial"/>
              <a:buChar char="•"/>
              <a:tabLst>
                <a:tab pos="91440" algn="l"/>
              </a:tabLst>
            </a:pPr>
            <a:r>
              <a:rPr dirty="0" sz="1800" spc="110" b="1">
                <a:solidFill>
                  <a:srgbClr val="252525"/>
                </a:solidFill>
                <a:latin typeface="Calibri"/>
                <a:cs typeface="Calibri"/>
              </a:rPr>
              <a:t>Maintainability:</a:t>
            </a:r>
            <a:r>
              <a:rPr dirty="0" sz="1800" spc="8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10">
                <a:solidFill>
                  <a:srgbClr val="252525"/>
                </a:solidFill>
                <a:latin typeface="Calibri"/>
                <a:cs typeface="Calibri"/>
              </a:rPr>
              <a:t>Easy</a:t>
            </a:r>
            <a:r>
              <a:rPr dirty="0" sz="1800" spc="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65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dirty="0" sz="1800" spc="8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30">
                <a:solidFill>
                  <a:srgbClr val="252525"/>
                </a:solidFill>
                <a:latin typeface="Calibri"/>
                <a:cs typeface="Calibri"/>
              </a:rPr>
              <a:t>manage</a:t>
            </a:r>
            <a:r>
              <a:rPr dirty="0" sz="180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25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1800" spc="114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252525"/>
                </a:solidFill>
                <a:latin typeface="Calibri"/>
                <a:cs typeface="Calibri"/>
              </a:rPr>
              <a:t>extend.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6470" y="628649"/>
            <a:ext cx="5492750" cy="100456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dirty="0" sz="3200" spc="-215">
                <a:latin typeface="Arial Black"/>
                <a:cs typeface="Arial Black"/>
              </a:rPr>
              <a:t>Decision:</a:t>
            </a:r>
            <a:r>
              <a:rPr dirty="0" sz="3200" spc="-180">
                <a:latin typeface="Arial Black"/>
                <a:cs typeface="Arial Black"/>
              </a:rPr>
              <a:t> </a:t>
            </a:r>
            <a:r>
              <a:rPr dirty="0" sz="3200" spc="55"/>
              <a:t>MongoDB</a:t>
            </a:r>
            <a:r>
              <a:rPr dirty="0" sz="3200" spc="-30"/>
              <a:t> </a:t>
            </a:r>
            <a:r>
              <a:rPr dirty="0" sz="3200" spc="-10"/>
              <a:t>(NoSQL, </a:t>
            </a:r>
            <a:r>
              <a:rPr dirty="0" sz="3200" spc="130"/>
              <a:t>Document-</a:t>
            </a:r>
            <a:r>
              <a:rPr dirty="0" sz="3200" spc="70"/>
              <a:t>Oriented)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30754" y="1802130"/>
            <a:ext cx="8110220" cy="4729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130"/>
              </a:spcBef>
            </a:pPr>
            <a:r>
              <a:rPr dirty="0" sz="3200" spc="-20">
                <a:solidFill>
                  <a:srgbClr val="252525"/>
                </a:solidFill>
                <a:latin typeface="Arial"/>
                <a:cs typeface="Arial"/>
              </a:rPr>
              <a:t>Why?</a:t>
            </a:r>
            <a:endParaRPr sz="3200">
              <a:latin typeface="Arial"/>
              <a:cs typeface="Arial"/>
            </a:endParaRPr>
          </a:p>
          <a:p>
            <a:pPr marL="19685" marR="127635" indent="-8890">
              <a:lnSpc>
                <a:spcPct val="111600"/>
              </a:lnSpc>
              <a:spcBef>
                <a:spcPts val="1795"/>
              </a:spcBef>
              <a:buClr>
                <a:srgbClr val="EB4E6F"/>
              </a:buClr>
              <a:buSzPct val="94594"/>
              <a:buFont typeface="Arial"/>
              <a:buChar char="•"/>
              <a:tabLst>
                <a:tab pos="101600" algn="l"/>
              </a:tabLst>
            </a:pPr>
            <a:r>
              <a:rPr dirty="0" sz="1850" spc="130" b="1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1850" spc="130" b="1">
                <a:solidFill>
                  <a:srgbClr val="252525"/>
                </a:solidFill>
                <a:latin typeface="Calibri"/>
                <a:cs typeface="Calibri"/>
              </a:rPr>
              <a:t>Flexibility:</a:t>
            </a:r>
            <a:r>
              <a:rPr dirty="0" sz="1850" spc="4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14">
                <a:solidFill>
                  <a:srgbClr val="252525"/>
                </a:solidFill>
                <a:latin typeface="Calibri"/>
                <a:cs typeface="Calibri"/>
              </a:rPr>
              <a:t>Schemaless</a:t>
            </a:r>
            <a:r>
              <a:rPr dirty="0" sz="1850" spc="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0">
                <a:solidFill>
                  <a:srgbClr val="252525"/>
                </a:solidFill>
                <a:latin typeface="Calibri"/>
                <a:cs typeface="Calibri"/>
              </a:rPr>
              <a:t>nature</a:t>
            </a:r>
            <a:r>
              <a:rPr dirty="0" sz="1850" spc="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75">
                <a:solidFill>
                  <a:srgbClr val="252525"/>
                </a:solidFill>
                <a:latin typeface="Calibri"/>
                <a:cs typeface="Calibri"/>
              </a:rPr>
              <a:t>allows</a:t>
            </a:r>
            <a:r>
              <a:rPr dirty="0" sz="185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10">
                <a:solidFill>
                  <a:srgbClr val="252525"/>
                </a:solidFill>
                <a:latin typeface="Calibri"/>
                <a:cs typeface="Calibri"/>
              </a:rPr>
              <a:t>easy</a:t>
            </a:r>
            <a:r>
              <a:rPr dirty="0" sz="1850" spc="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70">
                <a:solidFill>
                  <a:srgbClr val="252525"/>
                </a:solidFill>
                <a:latin typeface="Calibri"/>
                <a:cs typeface="Calibri"/>
              </a:rPr>
              <a:t>evolution</a:t>
            </a:r>
            <a:r>
              <a:rPr dirty="0" sz="1850" spc="8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5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dirty="0" sz="1850" spc="9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75">
                <a:solidFill>
                  <a:srgbClr val="252525"/>
                </a:solidFill>
                <a:latin typeface="Calibri"/>
                <a:cs typeface="Calibri"/>
              </a:rPr>
              <a:t>data</a:t>
            </a:r>
            <a:r>
              <a:rPr dirty="0" sz="1850" spc="10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30">
                <a:solidFill>
                  <a:srgbClr val="252525"/>
                </a:solidFill>
                <a:latin typeface="Calibri"/>
                <a:cs typeface="Calibri"/>
              </a:rPr>
              <a:t>models</a:t>
            </a:r>
            <a:r>
              <a:rPr dirty="0" sz="1850" spc="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5">
                <a:solidFill>
                  <a:srgbClr val="252525"/>
                </a:solidFill>
                <a:latin typeface="Calibri"/>
                <a:cs typeface="Calibri"/>
              </a:rPr>
              <a:t>(e.g., </a:t>
            </a:r>
            <a:r>
              <a:rPr dirty="0" sz="1850" spc="150">
                <a:solidFill>
                  <a:srgbClr val="252525"/>
                </a:solidFill>
                <a:latin typeface="Calibri"/>
                <a:cs typeface="Calibri"/>
              </a:rPr>
              <a:t>adding</a:t>
            </a:r>
            <a:r>
              <a:rPr dirty="0" sz="185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85">
                <a:solidFill>
                  <a:srgbClr val="252525"/>
                </a:solidFill>
                <a:latin typeface="Calibri"/>
                <a:cs typeface="Calibri"/>
              </a:rPr>
              <a:t>new</a:t>
            </a:r>
            <a:r>
              <a:rPr dirty="0" sz="1850" spc="75">
                <a:solidFill>
                  <a:srgbClr val="252525"/>
                </a:solidFill>
                <a:latin typeface="Calibri"/>
                <a:cs typeface="Calibri"/>
              </a:rPr>
              <a:t> profile</a:t>
            </a:r>
            <a:r>
              <a:rPr dirty="0" sz="1850" spc="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70">
                <a:solidFill>
                  <a:srgbClr val="252525"/>
                </a:solidFill>
                <a:latin typeface="Calibri"/>
                <a:cs typeface="Calibri"/>
              </a:rPr>
              <a:t>fields</a:t>
            </a:r>
            <a:r>
              <a:rPr dirty="0" sz="1850" spc="114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45">
                <a:solidFill>
                  <a:srgbClr val="252525"/>
                </a:solidFill>
                <a:latin typeface="Calibri"/>
                <a:cs typeface="Calibri"/>
              </a:rPr>
              <a:t>without</a:t>
            </a:r>
            <a:r>
              <a:rPr dirty="0" sz="1850" spc="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0">
                <a:solidFill>
                  <a:srgbClr val="252525"/>
                </a:solidFill>
                <a:latin typeface="Calibri"/>
                <a:cs typeface="Calibri"/>
              </a:rPr>
              <a:t>downtime).</a:t>
            </a:r>
            <a:endParaRPr sz="1850">
              <a:latin typeface="Calibri"/>
              <a:cs typeface="Calibri"/>
            </a:endParaRPr>
          </a:p>
          <a:p>
            <a:pPr marL="101600" indent="-90805">
              <a:lnSpc>
                <a:spcPct val="100000"/>
              </a:lnSpc>
              <a:spcBef>
                <a:spcPts val="1235"/>
              </a:spcBef>
              <a:buClr>
                <a:srgbClr val="EB4E6F"/>
              </a:buClr>
              <a:buSzPct val="94594"/>
              <a:buFont typeface="Arial"/>
              <a:buChar char="•"/>
              <a:tabLst>
                <a:tab pos="101600" algn="l"/>
              </a:tabLst>
            </a:pPr>
            <a:r>
              <a:rPr dirty="0" sz="1850" spc="130" b="1">
                <a:solidFill>
                  <a:srgbClr val="252525"/>
                </a:solidFill>
                <a:latin typeface="Calibri"/>
                <a:cs typeface="Calibri"/>
              </a:rPr>
              <a:t>Scalability:</a:t>
            </a:r>
            <a:r>
              <a:rPr dirty="0" sz="1850" spc="1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75">
                <a:solidFill>
                  <a:srgbClr val="252525"/>
                </a:solidFill>
                <a:latin typeface="Calibri"/>
                <a:cs typeface="Calibri"/>
              </a:rPr>
              <a:t>Horizontal</a:t>
            </a:r>
            <a:r>
              <a:rPr dirty="0" sz="1850" spc="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05">
                <a:solidFill>
                  <a:srgbClr val="252525"/>
                </a:solidFill>
                <a:latin typeface="Calibri"/>
                <a:cs typeface="Calibri"/>
              </a:rPr>
              <a:t>scaling</a:t>
            </a:r>
            <a:r>
              <a:rPr dirty="0" sz="185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80">
                <a:solidFill>
                  <a:srgbClr val="252525"/>
                </a:solidFill>
                <a:latin typeface="Calibri"/>
                <a:cs typeface="Calibri"/>
              </a:rPr>
              <a:t>(sharding)</a:t>
            </a:r>
            <a:r>
              <a:rPr dirty="0" sz="1850" spc="10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dirty="0" sz="1850" spc="6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05">
                <a:solidFill>
                  <a:srgbClr val="252525"/>
                </a:solidFill>
                <a:latin typeface="Calibri"/>
                <a:cs typeface="Calibri"/>
              </a:rPr>
              <a:t>large</a:t>
            </a:r>
            <a:r>
              <a:rPr dirty="0" sz="1850" spc="114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5">
                <a:solidFill>
                  <a:srgbClr val="252525"/>
                </a:solidFill>
                <a:latin typeface="Calibri"/>
                <a:cs typeface="Calibri"/>
              </a:rPr>
              <a:t>datasets</a:t>
            </a:r>
            <a:r>
              <a:rPr dirty="0" sz="1850" spc="1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2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1850" spc="6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30">
                <a:solidFill>
                  <a:srgbClr val="252525"/>
                </a:solidFill>
                <a:latin typeface="Calibri"/>
                <a:cs typeface="Calibri"/>
              </a:rPr>
              <a:t>high</a:t>
            </a:r>
            <a:r>
              <a:rPr dirty="0" sz="1850" spc="9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52525"/>
                </a:solidFill>
                <a:latin typeface="Calibri"/>
                <a:cs typeface="Calibri"/>
              </a:rPr>
              <a:t>traffic.</a:t>
            </a:r>
            <a:endParaRPr sz="1850">
              <a:latin typeface="Calibri"/>
              <a:cs typeface="Calibri"/>
            </a:endParaRPr>
          </a:p>
          <a:p>
            <a:pPr marL="101600" indent="-90805">
              <a:lnSpc>
                <a:spcPct val="100000"/>
              </a:lnSpc>
              <a:spcBef>
                <a:spcPts val="1235"/>
              </a:spcBef>
              <a:buClr>
                <a:srgbClr val="EB4E6F"/>
              </a:buClr>
              <a:buSzPct val="94594"/>
              <a:buFont typeface="Arial"/>
              <a:buChar char="•"/>
              <a:tabLst>
                <a:tab pos="101600" algn="l"/>
              </a:tabLst>
            </a:pPr>
            <a:r>
              <a:rPr dirty="0" sz="1850" spc="130" b="1">
                <a:solidFill>
                  <a:srgbClr val="252525"/>
                </a:solidFill>
                <a:latin typeface="Calibri"/>
                <a:cs typeface="Calibri"/>
              </a:rPr>
              <a:t>Performance:</a:t>
            </a:r>
            <a:r>
              <a:rPr dirty="0" sz="1850" spc="1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5">
                <a:solidFill>
                  <a:srgbClr val="252525"/>
                </a:solidFill>
                <a:latin typeface="Calibri"/>
                <a:cs typeface="Calibri"/>
              </a:rPr>
              <a:t>Fast </a:t>
            </a:r>
            <a:r>
              <a:rPr dirty="0" sz="1850" spc="55">
                <a:solidFill>
                  <a:srgbClr val="252525"/>
                </a:solidFill>
                <a:latin typeface="Calibri"/>
                <a:cs typeface="Calibri"/>
              </a:rPr>
              <a:t>reads/writes,</a:t>
            </a:r>
            <a:r>
              <a:rPr dirty="0" sz="1850" spc="-6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95">
                <a:solidFill>
                  <a:srgbClr val="252525"/>
                </a:solidFill>
                <a:latin typeface="Calibri"/>
                <a:cs typeface="Calibri"/>
              </a:rPr>
              <a:t>especially</a:t>
            </a:r>
            <a:r>
              <a:rPr dirty="0" sz="185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5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dirty="0" sz="1850" spc="6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05">
                <a:solidFill>
                  <a:srgbClr val="252525"/>
                </a:solidFill>
                <a:latin typeface="Calibri"/>
                <a:cs typeface="Calibri"/>
              </a:rPr>
              <a:t>denormalized</a:t>
            </a:r>
            <a:r>
              <a:rPr dirty="0" sz="1850" spc="6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5">
                <a:solidFill>
                  <a:srgbClr val="252525"/>
                </a:solidFill>
                <a:latin typeface="Calibri"/>
                <a:cs typeface="Calibri"/>
              </a:rPr>
              <a:t>data.</a:t>
            </a:r>
            <a:endParaRPr sz="1850">
              <a:latin typeface="Calibri"/>
              <a:cs typeface="Calibri"/>
            </a:endParaRPr>
          </a:p>
          <a:p>
            <a:pPr marL="19685" marR="217804" indent="-8890">
              <a:lnSpc>
                <a:spcPct val="108200"/>
              </a:lnSpc>
              <a:spcBef>
                <a:spcPts val="1050"/>
              </a:spcBef>
              <a:buClr>
                <a:srgbClr val="EB4E6F"/>
              </a:buClr>
              <a:buSzPct val="94594"/>
              <a:buFont typeface="Arial"/>
              <a:buChar char="•"/>
              <a:tabLst>
                <a:tab pos="101600" algn="l"/>
              </a:tabLst>
            </a:pPr>
            <a:r>
              <a:rPr dirty="0" sz="1850" spc="165" b="1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1850" spc="165" b="1">
                <a:solidFill>
                  <a:srgbClr val="252525"/>
                </a:solidFill>
                <a:latin typeface="Calibri"/>
                <a:cs typeface="Calibri"/>
              </a:rPr>
              <a:t>Nested</a:t>
            </a:r>
            <a:r>
              <a:rPr dirty="0" sz="1850" spc="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50" b="1">
                <a:solidFill>
                  <a:srgbClr val="252525"/>
                </a:solidFill>
                <a:latin typeface="Calibri"/>
                <a:cs typeface="Calibri"/>
              </a:rPr>
              <a:t>Documents:</a:t>
            </a:r>
            <a:r>
              <a:rPr dirty="0" sz="1850" spc="-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5">
                <a:solidFill>
                  <a:srgbClr val="252525"/>
                </a:solidFill>
                <a:latin typeface="Calibri"/>
                <a:cs typeface="Calibri"/>
              </a:rPr>
              <a:t>Natural</a:t>
            </a:r>
            <a:r>
              <a:rPr dirty="0" sz="1850" spc="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fit</a:t>
            </a:r>
            <a:r>
              <a:rPr dirty="0" sz="185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dirty="0" sz="1850" spc="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25">
                <a:solidFill>
                  <a:srgbClr val="252525"/>
                </a:solidFill>
                <a:latin typeface="Calibri"/>
                <a:cs typeface="Calibri"/>
              </a:rPr>
              <a:t>complex</a:t>
            </a:r>
            <a:r>
              <a:rPr dirty="0" sz="1850" spc="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95">
                <a:solidFill>
                  <a:srgbClr val="252525"/>
                </a:solidFill>
                <a:latin typeface="Calibri"/>
                <a:cs typeface="Calibri"/>
              </a:rPr>
              <a:t>objects</a:t>
            </a:r>
            <a:r>
              <a:rPr dirty="0" sz="1850" spc="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75">
                <a:solidFill>
                  <a:srgbClr val="252525"/>
                </a:solidFill>
                <a:latin typeface="Calibri"/>
                <a:cs typeface="Calibri"/>
              </a:rPr>
              <a:t>(e.g.,</a:t>
            </a:r>
            <a:r>
              <a:rPr dirty="0" sz="1850" spc="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52525"/>
                </a:solidFill>
                <a:latin typeface="Consolas"/>
                <a:cs typeface="Consolas"/>
              </a:rPr>
              <a:t>user.profile</a:t>
            </a:r>
            <a:r>
              <a:rPr dirty="0" sz="1850" spc="-10">
                <a:solidFill>
                  <a:srgbClr val="252525"/>
                </a:solidFill>
                <a:latin typeface="Calibri"/>
                <a:cs typeface="Calibri"/>
              </a:rPr>
              <a:t>, </a:t>
            </a:r>
            <a:r>
              <a:rPr dirty="0" sz="1850" spc="-10">
                <a:solidFill>
                  <a:srgbClr val="252525"/>
                </a:solidFill>
                <a:latin typeface="Consolas"/>
                <a:cs typeface="Consolas"/>
              </a:rPr>
              <a:t>course.tags</a:t>
            </a:r>
            <a:r>
              <a:rPr dirty="0" sz="1850" spc="-10">
                <a:solidFill>
                  <a:srgbClr val="252525"/>
                </a:solidFill>
                <a:latin typeface="Calibri"/>
                <a:cs typeface="Calibri"/>
              </a:rPr>
              <a:t>).</a:t>
            </a:r>
            <a:endParaRPr sz="1850">
              <a:latin typeface="Calibri"/>
              <a:cs typeface="Calibri"/>
            </a:endParaRPr>
          </a:p>
          <a:p>
            <a:pPr marL="101600" indent="-90805">
              <a:lnSpc>
                <a:spcPct val="100000"/>
              </a:lnSpc>
              <a:spcBef>
                <a:spcPts val="1235"/>
              </a:spcBef>
              <a:buClr>
                <a:srgbClr val="EB4E6F"/>
              </a:buClr>
              <a:buSzPct val="94594"/>
              <a:buFont typeface="Arial"/>
              <a:buChar char="•"/>
              <a:tabLst>
                <a:tab pos="101600" algn="l"/>
              </a:tabLst>
            </a:pPr>
            <a:r>
              <a:rPr dirty="0" sz="1850" spc="229" b="1">
                <a:solidFill>
                  <a:srgbClr val="252525"/>
                </a:solidFill>
                <a:latin typeface="Calibri"/>
                <a:cs typeface="Calibri"/>
              </a:rPr>
              <a:t>JSON-</a:t>
            </a:r>
            <a:r>
              <a:rPr dirty="0" sz="1850" spc="135" b="1">
                <a:solidFill>
                  <a:srgbClr val="252525"/>
                </a:solidFill>
                <a:latin typeface="Calibri"/>
                <a:cs typeface="Calibri"/>
              </a:rPr>
              <a:t>like</a:t>
            </a:r>
            <a:r>
              <a:rPr dirty="0" sz="1850" spc="114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05" b="1">
                <a:solidFill>
                  <a:srgbClr val="252525"/>
                </a:solidFill>
                <a:latin typeface="Calibri"/>
                <a:cs typeface="Calibri"/>
              </a:rPr>
              <a:t>Structure:</a:t>
            </a:r>
            <a:r>
              <a:rPr dirty="0" sz="1850" spc="114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Intuitive</a:t>
            </a:r>
            <a:r>
              <a:rPr dirty="0" sz="1850" spc="8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dirty="0" sz="1850" spc="114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0">
                <a:solidFill>
                  <a:srgbClr val="252525"/>
                </a:solidFill>
                <a:latin typeface="Calibri"/>
                <a:cs typeface="Calibri"/>
              </a:rPr>
              <a:t>Python</a:t>
            </a:r>
            <a:r>
              <a:rPr dirty="0" sz="1850" spc="1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85">
                <a:solidFill>
                  <a:srgbClr val="252525"/>
                </a:solidFill>
                <a:latin typeface="Calibri"/>
                <a:cs typeface="Calibri"/>
              </a:rPr>
              <a:t>developers.</a:t>
            </a:r>
            <a:endParaRPr sz="1850">
              <a:latin typeface="Calibri"/>
              <a:cs typeface="Calibri"/>
            </a:endParaRPr>
          </a:p>
          <a:p>
            <a:pPr marL="12700" marR="1257935">
              <a:lnSpc>
                <a:spcPct val="100400"/>
              </a:lnSpc>
              <a:spcBef>
                <a:spcPts val="1520"/>
              </a:spcBef>
            </a:pPr>
            <a:r>
              <a:rPr dirty="0" sz="2400" spc="-150">
                <a:solidFill>
                  <a:srgbClr val="252525"/>
                </a:solidFill>
                <a:latin typeface="Arial Black"/>
                <a:cs typeface="Arial Black"/>
              </a:rPr>
              <a:t>Alternative</a:t>
            </a:r>
            <a:r>
              <a:rPr dirty="0" sz="2400" spc="-65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2400" spc="-175">
                <a:solidFill>
                  <a:srgbClr val="252525"/>
                </a:solidFill>
                <a:latin typeface="Arial Black"/>
                <a:cs typeface="Arial Black"/>
              </a:rPr>
              <a:t>Considered:</a:t>
            </a:r>
            <a:r>
              <a:rPr dirty="0" sz="2400" spc="-5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252525"/>
                </a:solidFill>
                <a:latin typeface="Arial"/>
                <a:cs typeface="Arial"/>
              </a:rPr>
              <a:t>Relational</a:t>
            </a:r>
            <a:r>
              <a:rPr dirty="0" sz="2400" spc="10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Arial"/>
                <a:cs typeface="Arial"/>
              </a:rPr>
              <a:t>Database </a:t>
            </a:r>
            <a:r>
              <a:rPr dirty="0" sz="2400" spc="-35">
                <a:solidFill>
                  <a:srgbClr val="252525"/>
                </a:solidFill>
                <a:latin typeface="Arial"/>
                <a:cs typeface="Arial"/>
              </a:rPr>
              <a:t>(e.g.,</a:t>
            </a:r>
            <a:r>
              <a:rPr dirty="0" sz="2400" spc="6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52525"/>
                </a:solidFill>
                <a:latin typeface="Arial"/>
                <a:cs typeface="Arial"/>
              </a:rPr>
              <a:t>PostgreSQL) </a:t>
            </a:r>
            <a:r>
              <a:rPr dirty="0" sz="2400" spc="220">
                <a:solidFill>
                  <a:srgbClr val="252525"/>
                </a:solidFill>
                <a:latin typeface="Arial"/>
                <a:cs typeface="Arial"/>
              </a:rPr>
              <a:t>-</a:t>
            </a:r>
            <a:r>
              <a:rPr dirty="0" sz="2400" spc="-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52525"/>
                </a:solidFill>
                <a:latin typeface="Arial"/>
                <a:cs typeface="Arial"/>
              </a:rPr>
              <a:t>Good</a:t>
            </a:r>
            <a:r>
              <a:rPr dirty="0" sz="2400" spc="-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400" spc="114">
                <a:solidFill>
                  <a:srgbClr val="252525"/>
                </a:solidFill>
                <a:latin typeface="Arial"/>
                <a:cs typeface="Arial"/>
              </a:rPr>
              <a:t>for</a:t>
            </a:r>
            <a:r>
              <a:rPr dirty="0" sz="240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400" spc="90">
                <a:solidFill>
                  <a:srgbClr val="252525"/>
                </a:solidFill>
                <a:latin typeface="Arial"/>
                <a:cs typeface="Arial"/>
              </a:rPr>
              <a:t>strict</a:t>
            </a:r>
            <a:r>
              <a:rPr dirty="0" sz="2400" spc="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Arial"/>
                <a:cs typeface="Arial"/>
              </a:rPr>
              <a:t>relationships, </a:t>
            </a:r>
            <a:r>
              <a:rPr dirty="0" sz="2400" spc="80">
                <a:solidFill>
                  <a:srgbClr val="252525"/>
                </a:solidFill>
                <a:latin typeface="Arial"/>
                <a:cs typeface="Arial"/>
              </a:rPr>
              <a:t>but</a:t>
            </a:r>
            <a:r>
              <a:rPr dirty="0" sz="2400">
                <a:solidFill>
                  <a:srgbClr val="252525"/>
                </a:solidFill>
                <a:latin typeface="Arial"/>
                <a:cs typeface="Arial"/>
              </a:rPr>
              <a:t> less </a:t>
            </a:r>
            <a:r>
              <a:rPr dirty="0" sz="2400" spc="55">
                <a:solidFill>
                  <a:srgbClr val="252525"/>
                </a:solidFill>
                <a:latin typeface="Arial"/>
                <a:cs typeface="Arial"/>
              </a:rPr>
              <a:t>flexible</a:t>
            </a:r>
            <a:r>
              <a:rPr dirty="0" sz="2400" spc="-1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400" spc="135">
                <a:solidFill>
                  <a:srgbClr val="252525"/>
                </a:solidFill>
                <a:latin typeface="Arial"/>
                <a:cs typeface="Arial"/>
              </a:rPr>
              <a:t>for</a:t>
            </a:r>
            <a:r>
              <a:rPr dirty="0" sz="2400" spc="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400" spc="60">
                <a:solidFill>
                  <a:srgbClr val="252525"/>
                </a:solidFill>
                <a:latin typeface="Arial"/>
                <a:cs typeface="Arial"/>
              </a:rPr>
              <a:t>evolving</a:t>
            </a:r>
            <a:r>
              <a:rPr dirty="0" sz="240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Arial"/>
                <a:cs typeface="Arial"/>
              </a:rPr>
              <a:t>schemas.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4396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30"/>
              </a:spcBef>
            </a:pPr>
            <a:r>
              <a:rPr dirty="0" sz="3200" spc="-190">
                <a:latin typeface="Arial Black"/>
                <a:cs typeface="Arial Black"/>
              </a:rPr>
              <a:t>Core</a:t>
            </a:r>
            <a:r>
              <a:rPr dirty="0" sz="3200" spc="-210">
                <a:latin typeface="Arial Black"/>
                <a:cs typeface="Arial Black"/>
              </a:rPr>
              <a:t> </a:t>
            </a:r>
            <a:r>
              <a:rPr dirty="0" sz="3200" spc="-229">
                <a:latin typeface="Arial Black"/>
                <a:cs typeface="Arial Black"/>
              </a:rPr>
              <a:t>Collections </a:t>
            </a:r>
            <a:r>
              <a:rPr dirty="0" sz="3200" spc="-430">
                <a:latin typeface="Arial Black"/>
                <a:cs typeface="Arial Black"/>
              </a:rPr>
              <a:t>&amp;</a:t>
            </a:r>
            <a:r>
              <a:rPr dirty="0" sz="3200" spc="-165">
                <a:latin typeface="Arial Black"/>
                <a:cs typeface="Arial Black"/>
              </a:rPr>
              <a:t> </a:t>
            </a:r>
            <a:r>
              <a:rPr dirty="0" sz="3200" spc="-215">
                <a:latin typeface="Arial Black"/>
                <a:cs typeface="Arial Black"/>
              </a:rPr>
              <a:t>Relationships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06626" y="1463954"/>
            <a:ext cx="8531225" cy="51403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73355" indent="-90170">
              <a:lnSpc>
                <a:spcPct val="100000"/>
              </a:lnSpc>
              <a:spcBef>
                <a:spcPts val="355"/>
              </a:spcBef>
              <a:buClr>
                <a:srgbClr val="EB4E6F"/>
              </a:buClr>
              <a:buSzPct val="94594"/>
              <a:buFont typeface="Arial"/>
              <a:buChar char="•"/>
              <a:tabLst>
                <a:tab pos="173355" algn="l"/>
              </a:tabLst>
            </a:pPr>
            <a:r>
              <a:rPr dirty="0" sz="1850" spc="185" b="1">
                <a:solidFill>
                  <a:srgbClr val="252525"/>
                </a:solidFill>
                <a:latin typeface="Calibri"/>
                <a:cs typeface="Calibri"/>
              </a:rPr>
              <a:t>Key</a:t>
            </a:r>
            <a:r>
              <a:rPr dirty="0" sz="1850" spc="10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35" b="1">
                <a:solidFill>
                  <a:srgbClr val="252525"/>
                </a:solidFill>
                <a:latin typeface="Calibri"/>
                <a:cs typeface="Calibri"/>
              </a:rPr>
              <a:t>Collections:</a:t>
            </a:r>
            <a:r>
              <a:rPr dirty="0" sz="1850" spc="2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onsolas"/>
                <a:cs typeface="Consolas"/>
              </a:rPr>
              <a:t>users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1850" spc="-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onsolas"/>
                <a:cs typeface="Consolas"/>
              </a:rPr>
              <a:t>courses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1850" spc="-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onsolas"/>
                <a:cs typeface="Consolas"/>
              </a:rPr>
              <a:t>enrollments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1850" spc="-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onsolas"/>
                <a:cs typeface="Consolas"/>
              </a:rPr>
              <a:t>lessons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1850" spc="-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52525"/>
                </a:solidFill>
                <a:latin typeface="Consolas"/>
                <a:cs typeface="Consolas"/>
              </a:rPr>
              <a:t>assignments</a:t>
            </a:r>
            <a:r>
              <a:rPr dirty="0" sz="1850" spc="-1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endParaRPr sz="185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259"/>
              </a:spcBef>
            </a:pPr>
            <a:r>
              <a:rPr dirty="0" sz="1850" spc="-10">
                <a:solidFill>
                  <a:srgbClr val="252525"/>
                </a:solidFill>
                <a:latin typeface="Consolas"/>
                <a:cs typeface="Consolas"/>
              </a:rPr>
              <a:t>submissions</a:t>
            </a:r>
            <a:r>
              <a:rPr dirty="0" sz="1850" spc="-10">
                <a:solidFill>
                  <a:srgbClr val="252525"/>
                </a:solidFill>
                <a:latin typeface="Calibri"/>
                <a:cs typeface="Calibri"/>
              </a:rPr>
              <a:t>.</a:t>
            </a:r>
            <a:endParaRPr sz="1850">
              <a:latin typeface="Calibri"/>
              <a:cs typeface="Calibri"/>
            </a:endParaRPr>
          </a:p>
          <a:p>
            <a:pPr marL="154940" indent="-90805">
              <a:lnSpc>
                <a:spcPct val="100000"/>
              </a:lnSpc>
              <a:spcBef>
                <a:spcPts val="1390"/>
              </a:spcBef>
              <a:buClr>
                <a:srgbClr val="EB4E6F"/>
              </a:buClr>
              <a:buSzPct val="94594"/>
              <a:buFont typeface="Arial"/>
              <a:buChar char="•"/>
              <a:tabLst>
                <a:tab pos="154940" algn="l"/>
              </a:tabLst>
            </a:pPr>
            <a:r>
              <a:rPr dirty="0" sz="1850" spc="125" b="1">
                <a:solidFill>
                  <a:srgbClr val="252525"/>
                </a:solidFill>
                <a:latin typeface="Calibri"/>
                <a:cs typeface="Calibri"/>
              </a:rPr>
              <a:t>Relationships</a:t>
            </a:r>
            <a:r>
              <a:rPr dirty="0" sz="1850" spc="7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90" b="1">
                <a:solidFill>
                  <a:srgbClr val="252525"/>
                </a:solidFill>
                <a:latin typeface="Calibri"/>
                <a:cs typeface="Calibri"/>
              </a:rPr>
              <a:t>(Embedded</a:t>
            </a:r>
            <a:r>
              <a:rPr dirty="0" sz="1850" spc="2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55" b="1">
                <a:solidFill>
                  <a:srgbClr val="252525"/>
                </a:solidFill>
                <a:latin typeface="Calibri"/>
                <a:cs typeface="Calibri"/>
              </a:rPr>
              <a:t>&amp;</a:t>
            </a:r>
            <a:r>
              <a:rPr dirty="0" sz="1850" spc="1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20" b="1">
                <a:solidFill>
                  <a:srgbClr val="252525"/>
                </a:solidFill>
                <a:latin typeface="Calibri"/>
                <a:cs typeface="Calibri"/>
              </a:rPr>
              <a:t>Referenced):</a:t>
            </a:r>
            <a:endParaRPr sz="1850">
              <a:latin typeface="Calibri"/>
              <a:cs typeface="Calibri"/>
            </a:endParaRPr>
          </a:p>
          <a:p>
            <a:pPr marL="73025" marR="130175" indent="-8890">
              <a:lnSpc>
                <a:spcPct val="111600"/>
              </a:lnSpc>
              <a:spcBef>
                <a:spcPts val="980"/>
              </a:spcBef>
              <a:buClr>
                <a:srgbClr val="EB4E6F"/>
              </a:buClr>
              <a:buSzPct val="94594"/>
              <a:buFont typeface="Arial"/>
              <a:buChar char="•"/>
              <a:tabLst>
                <a:tab pos="154940" algn="l"/>
              </a:tabLst>
            </a:pPr>
            <a:r>
              <a:rPr dirty="0" sz="1850" spc="140" b="1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1850" spc="140" b="1">
                <a:solidFill>
                  <a:srgbClr val="252525"/>
                </a:solidFill>
                <a:latin typeface="Calibri"/>
                <a:cs typeface="Calibri"/>
              </a:rPr>
              <a:t>Referencing:</a:t>
            </a:r>
            <a:r>
              <a:rPr dirty="0" sz="1850" spc="12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55">
                <a:solidFill>
                  <a:srgbClr val="252525"/>
                </a:solidFill>
                <a:latin typeface="Calibri"/>
                <a:cs typeface="Calibri"/>
              </a:rPr>
              <a:t>Primary</a:t>
            </a:r>
            <a:r>
              <a:rPr dirty="0" sz="1850" spc="114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20">
                <a:solidFill>
                  <a:srgbClr val="252525"/>
                </a:solidFill>
                <a:latin typeface="Calibri"/>
                <a:cs typeface="Calibri"/>
              </a:rPr>
              <a:t>approach</a:t>
            </a:r>
            <a:r>
              <a:rPr dirty="0" sz="1850" spc="8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dirty="0" sz="1850" spc="1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05">
                <a:solidFill>
                  <a:srgbClr val="252525"/>
                </a:solidFill>
                <a:latin typeface="Calibri"/>
                <a:cs typeface="Calibri"/>
              </a:rPr>
              <a:t>one-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to-</a:t>
            </a:r>
            <a:r>
              <a:rPr dirty="0" sz="1850" spc="75">
                <a:solidFill>
                  <a:srgbClr val="252525"/>
                </a:solidFill>
                <a:latin typeface="Calibri"/>
                <a:cs typeface="Calibri"/>
              </a:rPr>
              <a:t>many/many-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to-</a:t>
            </a:r>
            <a:r>
              <a:rPr dirty="0" sz="1850" spc="95">
                <a:solidFill>
                  <a:srgbClr val="252525"/>
                </a:solidFill>
                <a:latin typeface="Calibri"/>
                <a:cs typeface="Calibri"/>
              </a:rPr>
              <a:t>many</a:t>
            </a:r>
            <a:r>
              <a:rPr dirty="0" sz="1850" spc="204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0">
                <a:solidFill>
                  <a:srgbClr val="252525"/>
                </a:solidFill>
                <a:latin typeface="Calibri"/>
                <a:cs typeface="Calibri"/>
              </a:rPr>
              <a:t>relationships </a:t>
            </a:r>
            <a:r>
              <a:rPr dirty="0" sz="1850" spc="75">
                <a:solidFill>
                  <a:srgbClr val="252525"/>
                </a:solidFill>
                <a:latin typeface="Calibri"/>
                <a:cs typeface="Calibri"/>
              </a:rPr>
              <a:t>(e.g.,</a:t>
            </a:r>
            <a:r>
              <a:rPr dirty="0" sz="1850" spc="-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-20">
                <a:solidFill>
                  <a:srgbClr val="252525"/>
                </a:solidFill>
                <a:latin typeface="Consolas"/>
                <a:cs typeface="Consolas"/>
              </a:rPr>
              <a:t>instructor_id</a:t>
            </a:r>
            <a:r>
              <a:rPr dirty="0" sz="1850" spc="-52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50" spc="6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dirty="0" sz="185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52525"/>
                </a:solidFill>
                <a:latin typeface="Consolas"/>
                <a:cs typeface="Consolas"/>
              </a:rPr>
              <a:t>courses</a:t>
            </a:r>
            <a:r>
              <a:rPr dirty="0" sz="1850" spc="-53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50" spc="75">
                <a:solidFill>
                  <a:srgbClr val="252525"/>
                </a:solidFill>
                <a:latin typeface="Calibri"/>
                <a:cs typeface="Calibri"/>
              </a:rPr>
              <a:t>references</a:t>
            </a:r>
            <a:r>
              <a:rPr dirty="0" sz="1850" spc="1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52525"/>
                </a:solidFill>
                <a:latin typeface="Consolas"/>
                <a:cs typeface="Consolas"/>
              </a:rPr>
              <a:t>users._id</a:t>
            </a:r>
            <a:r>
              <a:rPr dirty="0" sz="1850" spc="-10">
                <a:solidFill>
                  <a:srgbClr val="252525"/>
                </a:solidFill>
                <a:latin typeface="Calibri"/>
                <a:cs typeface="Calibri"/>
              </a:rPr>
              <a:t>).</a:t>
            </a:r>
            <a:endParaRPr sz="1850">
              <a:latin typeface="Calibri"/>
              <a:cs typeface="Calibri"/>
            </a:endParaRPr>
          </a:p>
          <a:p>
            <a:pPr marL="530860">
              <a:lnSpc>
                <a:spcPct val="100000"/>
              </a:lnSpc>
              <a:spcBef>
                <a:spcPts val="710"/>
              </a:spcBef>
            </a:pPr>
            <a:r>
              <a:rPr dirty="0" sz="1850" spc="114" b="1">
                <a:solidFill>
                  <a:srgbClr val="252525"/>
                </a:solidFill>
                <a:latin typeface="Calibri"/>
                <a:cs typeface="Calibri"/>
              </a:rPr>
              <a:t>Benefit:</a:t>
            </a:r>
            <a:r>
              <a:rPr dirty="0" sz="1850" spc="5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20">
                <a:solidFill>
                  <a:srgbClr val="252525"/>
                </a:solidFill>
                <a:latin typeface="Calibri"/>
                <a:cs typeface="Calibri"/>
              </a:rPr>
              <a:t>Avoids</a:t>
            </a:r>
            <a:r>
              <a:rPr dirty="0" sz="185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05">
                <a:solidFill>
                  <a:srgbClr val="252525"/>
                </a:solidFill>
                <a:latin typeface="Calibri"/>
                <a:cs typeface="Calibri"/>
              </a:rPr>
              <a:t>duplicating</a:t>
            </a:r>
            <a:r>
              <a:rPr dirty="0" sz="1850" spc="6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00">
                <a:solidFill>
                  <a:srgbClr val="252525"/>
                </a:solidFill>
                <a:latin typeface="Calibri"/>
                <a:cs typeface="Calibri"/>
              </a:rPr>
              <a:t>large</a:t>
            </a:r>
            <a:r>
              <a:rPr dirty="0" sz="1850" spc="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95">
                <a:solidFill>
                  <a:srgbClr val="252525"/>
                </a:solidFill>
                <a:latin typeface="Calibri"/>
                <a:cs typeface="Calibri"/>
              </a:rPr>
              <a:t>amounts</a:t>
            </a:r>
            <a:r>
              <a:rPr dirty="0" sz="185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5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dirty="0" sz="1850" spc="10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5">
                <a:solidFill>
                  <a:srgbClr val="252525"/>
                </a:solidFill>
                <a:latin typeface="Calibri"/>
                <a:cs typeface="Calibri"/>
              </a:rPr>
              <a:t>data.</a:t>
            </a:r>
            <a:endParaRPr sz="1850">
              <a:latin typeface="Calibri"/>
              <a:cs typeface="Calibri"/>
            </a:endParaRPr>
          </a:p>
          <a:p>
            <a:pPr lvl="1" marL="530860" marR="38100" indent="-8890">
              <a:lnSpc>
                <a:spcPct val="110000"/>
              </a:lnSpc>
              <a:spcBef>
                <a:spcPts val="484"/>
              </a:spcBef>
              <a:buClr>
                <a:srgbClr val="EB4E6F"/>
              </a:buClr>
              <a:buSzPct val="94594"/>
              <a:buFont typeface="Arial"/>
              <a:buChar char="•"/>
              <a:tabLst>
                <a:tab pos="612775" algn="l"/>
              </a:tabLst>
            </a:pPr>
            <a:r>
              <a:rPr dirty="0" sz="1850" spc="175" b="1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1850" spc="175" b="1">
                <a:solidFill>
                  <a:srgbClr val="252525"/>
                </a:solidFill>
                <a:latin typeface="Calibri"/>
                <a:cs typeface="Calibri"/>
              </a:rPr>
              <a:t>Used</a:t>
            </a:r>
            <a:r>
              <a:rPr dirty="0" sz="1850" spc="1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95" b="1">
                <a:solidFill>
                  <a:srgbClr val="252525"/>
                </a:solidFill>
                <a:latin typeface="Calibri"/>
                <a:cs typeface="Calibri"/>
              </a:rPr>
              <a:t>for:</a:t>
            </a:r>
            <a:r>
              <a:rPr dirty="0" sz="1850" spc="9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52525"/>
                </a:solidFill>
                <a:latin typeface="Consolas"/>
                <a:cs typeface="Consolas"/>
              </a:rPr>
              <a:t>instructor_id</a:t>
            </a:r>
            <a:r>
              <a:rPr dirty="0" sz="1850" spc="-57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50" spc="110">
                <a:solidFill>
                  <a:srgbClr val="252525"/>
                </a:solidFill>
                <a:latin typeface="Calibri"/>
                <a:cs typeface="Calibri"/>
              </a:rPr>
              <a:t>(Course</a:t>
            </a:r>
            <a:r>
              <a:rPr dirty="0" sz="1850" spc="6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-</a:t>
            </a:r>
            <a:r>
              <a:rPr dirty="0" sz="1850" spc="320">
                <a:solidFill>
                  <a:srgbClr val="252525"/>
                </a:solidFill>
                <a:latin typeface="Calibri"/>
                <a:cs typeface="Calibri"/>
              </a:rPr>
              <a:t>&gt;</a:t>
            </a:r>
            <a:r>
              <a:rPr dirty="0" sz="1850" spc="7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0">
                <a:solidFill>
                  <a:srgbClr val="252525"/>
                </a:solidFill>
                <a:latin typeface="Calibri"/>
                <a:cs typeface="Calibri"/>
              </a:rPr>
              <a:t>User),</a:t>
            </a:r>
            <a:r>
              <a:rPr dirty="0" sz="1850" spc="-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52525"/>
                </a:solidFill>
                <a:latin typeface="Consolas"/>
                <a:cs typeface="Consolas"/>
              </a:rPr>
              <a:t>student_id</a:t>
            </a:r>
            <a:r>
              <a:rPr dirty="0" sz="1850" spc="-57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50" spc="70">
                <a:solidFill>
                  <a:srgbClr val="252525"/>
                </a:solidFill>
                <a:latin typeface="Calibri"/>
                <a:cs typeface="Calibri"/>
              </a:rPr>
              <a:t>(Enrollment 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-</a:t>
            </a:r>
            <a:r>
              <a:rPr dirty="0" sz="1850" spc="270">
                <a:solidFill>
                  <a:srgbClr val="252525"/>
                </a:solidFill>
                <a:latin typeface="Calibri"/>
                <a:cs typeface="Calibri"/>
              </a:rPr>
              <a:t>&gt; </a:t>
            </a:r>
            <a:r>
              <a:rPr dirty="0" sz="1850" spc="50">
                <a:solidFill>
                  <a:srgbClr val="252525"/>
                </a:solidFill>
                <a:latin typeface="Calibri"/>
                <a:cs typeface="Calibri"/>
              </a:rPr>
              <a:t>User,</a:t>
            </a:r>
            <a:r>
              <a:rPr dirty="0" sz="1850" spc="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10">
                <a:solidFill>
                  <a:srgbClr val="252525"/>
                </a:solidFill>
                <a:latin typeface="Calibri"/>
                <a:cs typeface="Calibri"/>
              </a:rPr>
              <a:t>Submission</a:t>
            </a:r>
            <a:r>
              <a:rPr dirty="0" sz="1850" spc="6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-</a:t>
            </a:r>
            <a:r>
              <a:rPr dirty="0" sz="1850" spc="320">
                <a:solidFill>
                  <a:srgbClr val="252525"/>
                </a:solidFill>
                <a:latin typeface="Calibri"/>
                <a:cs typeface="Calibri"/>
              </a:rPr>
              <a:t>&gt;</a:t>
            </a:r>
            <a:r>
              <a:rPr dirty="0" sz="185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0">
                <a:solidFill>
                  <a:srgbClr val="252525"/>
                </a:solidFill>
                <a:latin typeface="Calibri"/>
                <a:cs typeface="Calibri"/>
              </a:rPr>
              <a:t>User),</a:t>
            </a:r>
            <a:r>
              <a:rPr dirty="0" sz="1850" spc="-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52525"/>
                </a:solidFill>
                <a:latin typeface="Consolas"/>
                <a:cs typeface="Consolas"/>
              </a:rPr>
              <a:t>course_id</a:t>
            </a:r>
            <a:r>
              <a:rPr dirty="0" sz="1850" spc="-54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50" spc="70">
                <a:solidFill>
                  <a:srgbClr val="252525"/>
                </a:solidFill>
                <a:latin typeface="Calibri"/>
                <a:cs typeface="Calibri"/>
              </a:rPr>
              <a:t>(Enrollment</a:t>
            </a:r>
            <a:r>
              <a:rPr dirty="0" sz="1850" spc="6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-</a:t>
            </a:r>
            <a:r>
              <a:rPr dirty="0" sz="1850" spc="320">
                <a:solidFill>
                  <a:srgbClr val="252525"/>
                </a:solidFill>
                <a:latin typeface="Calibri"/>
                <a:cs typeface="Calibri"/>
              </a:rPr>
              <a:t>&gt;</a:t>
            </a:r>
            <a:r>
              <a:rPr dirty="0" sz="185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14">
                <a:solidFill>
                  <a:srgbClr val="252525"/>
                </a:solidFill>
                <a:latin typeface="Calibri"/>
                <a:cs typeface="Calibri"/>
              </a:rPr>
              <a:t>Course,</a:t>
            </a:r>
            <a:r>
              <a:rPr dirty="0" sz="1850" spc="-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20">
                <a:solidFill>
                  <a:srgbClr val="252525"/>
                </a:solidFill>
                <a:latin typeface="Calibri"/>
                <a:cs typeface="Calibri"/>
              </a:rPr>
              <a:t>Lesson</a:t>
            </a:r>
            <a:r>
              <a:rPr dirty="0" sz="1850" spc="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-</a:t>
            </a:r>
            <a:r>
              <a:rPr dirty="0" sz="1850" spc="270">
                <a:solidFill>
                  <a:srgbClr val="252525"/>
                </a:solidFill>
                <a:latin typeface="Calibri"/>
                <a:cs typeface="Calibri"/>
              </a:rPr>
              <a:t>&gt; </a:t>
            </a:r>
            <a:r>
              <a:rPr dirty="0" sz="1850" spc="95">
                <a:solidFill>
                  <a:srgbClr val="252525"/>
                </a:solidFill>
                <a:latin typeface="Calibri"/>
                <a:cs typeface="Calibri"/>
              </a:rPr>
              <a:t>Course),</a:t>
            </a:r>
            <a:r>
              <a:rPr dirty="0" sz="1850" spc="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52525"/>
                </a:solidFill>
                <a:latin typeface="Consolas"/>
                <a:cs typeface="Consolas"/>
              </a:rPr>
              <a:t>lesson_id</a:t>
            </a:r>
            <a:r>
              <a:rPr dirty="0" sz="1850" spc="-515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50" spc="100">
                <a:solidFill>
                  <a:srgbClr val="252525"/>
                </a:solidFill>
                <a:latin typeface="Calibri"/>
                <a:cs typeface="Calibri"/>
              </a:rPr>
              <a:t>(Assignment</a:t>
            </a:r>
            <a:r>
              <a:rPr dirty="0" sz="1850" spc="9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-</a:t>
            </a:r>
            <a:r>
              <a:rPr dirty="0" sz="1850" spc="320">
                <a:solidFill>
                  <a:srgbClr val="252525"/>
                </a:solidFill>
                <a:latin typeface="Calibri"/>
                <a:cs typeface="Calibri"/>
              </a:rPr>
              <a:t>&gt;</a:t>
            </a:r>
            <a:r>
              <a:rPr dirty="0" sz="1850" spc="9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85">
                <a:solidFill>
                  <a:srgbClr val="252525"/>
                </a:solidFill>
                <a:latin typeface="Calibri"/>
                <a:cs typeface="Calibri"/>
              </a:rPr>
              <a:t>Lesson),</a:t>
            </a:r>
            <a:r>
              <a:rPr dirty="0" sz="1850" spc="-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-20">
                <a:solidFill>
                  <a:srgbClr val="252525"/>
                </a:solidFill>
                <a:latin typeface="Consolas"/>
                <a:cs typeface="Consolas"/>
              </a:rPr>
              <a:t>assignment_id</a:t>
            </a:r>
            <a:r>
              <a:rPr dirty="0" sz="1850" spc="-515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50" spc="95">
                <a:solidFill>
                  <a:srgbClr val="252525"/>
                </a:solidFill>
                <a:latin typeface="Calibri"/>
                <a:cs typeface="Calibri"/>
              </a:rPr>
              <a:t>(Submission</a:t>
            </a:r>
            <a:r>
              <a:rPr dirty="0" sz="1850" spc="10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-50">
                <a:solidFill>
                  <a:srgbClr val="252525"/>
                </a:solidFill>
                <a:latin typeface="Calibri"/>
                <a:cs typeface="Calibri"/>
              </a:rPr>
              <a:t>-</a:t>
            </a:r>
            <a:endParaRPr sz="1850">
              <a:latin typeface="Calibri"/>
              <a:cs typeface="Calibri"/>
            </a:endParaRPr>
          </a:p>
          <a:p>
            <a:pPr marL="530860">
              <a:lnSpc>
                <a:spcPct val="100000"/>
              </a:lnSpc>
              <a:spcBef>
                <a:spcPts val="259"/>
              </a:spcBef>
            </a:pPr>
            <a:r>
              <a:rPr dirty="0" sz="1850" spc="320">
                <a:solidFill>
                  <a:srgbClr val="252525"/>
                </a:solidFill>
                <a:latin typeface="Calibri"/>
                <a:cs typeface="Calibri"/>
              </a:rPr>
              <a:t>&gt;</a:t>
            </a:r>
            <a:r>
              <a:rPr dirty="0" sz="1850" spc="-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85">
                <a:solidFill>
                  <a:srgbClr val="252525"/>
                </a:solidFill>
                <a:latin typeface="Calibri"/>
                <a:cs typeface="Calibri"/>
              </a:rPr>
              <a:t>Assignment).</a:t>
            </a:r>
            <a:endParaRPr sz="1850">
              <a:latin typeface="Calibri"/>
              <a:cs typeface="Calibri"/>
            </a:endParaRPr>
          </a:p>
          <a:p>
            <a:pPr marL="12700" marR="5080" indent="-8890">
              <a:lnSpc>
                <a:spcPct val="111600"/>
              </a:lnSpc>
              <a:spcBef>
                <a:spcPts val="680"/>
              </a:spcBef>
              <a:buClr>
                <a:srgbClr val="EB4E6F"/>
              </a:buClr>
              <a:buSzPct val="94594"/>
              <a:buFont typeface="Arial"/>
              <a:buChar char="•"/>
              <a:tabLst>
                <a:tab pos="94615" algn="l"/>
              </a:tabLst>
            </a:pPr>
            <a:r>
              <a:rPr dirty="0" sz="1850" spc="195" b="1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1850" spc="195" b="1">
                <a:solidFill>
                  <a:srgbClr val="252525"/>
                </a:solidFill>
                <a:latin typeface="Calibri"/>
                <a:cs typeface="Calibri"/>
              </a:rPr>
              <a:t>Embedding:</a:t>
            </a:r>
            <a:r>
              <a:rPr dirty="0" sz="1850" spc="3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45">
                <a:solidFill>
                  <a:srgbClr val="252525"/>
                </a:solidFill>
                <a:latin typeface="Calibri"/>
                <a:cs typeface="Calibri"/>
              </a:rPr>
              <a:t>Used</a:t>
            </a:r>
            <a:r>
              <a:rPr dirty="0" sz="185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dirty="0" sz="185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75">
                <a:solidFill>
                  <a:srgbClr val="252525"/>
                </a:solidFill>
                <a:latin typeface="Calibri"/>
                <a:cs typeface="Calibri"/>
              </a:rPr>
              <a:t>data</a:t>
            </a:r>
            <a:r>
              <a:rPr dirty="0" sz="1850" spc="1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that</a:t>
            </a:r>
            <a:r>
              <a:rPr dirty="0" sz="1850" spc="6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0">
                <a:solidFill>
                  <a:srgbClr val="252525"/>
                </a:solidFill>
                <a:latin typeface="Calibri"/>
                <a:cs typeface="Calibri"/>
              </a:rPr>
              <a:t>is</a:t>
            </a:r>
            <a:r>
              <a:rPr dirty="0" sz="185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0">
                <a:solidFill>
                  <a:srgbClr val="252525"/>
                </a:solidFill>
                <a:latin typeface="Calibri"/>
                <a:cs typeface="Calibri"/>
              </a:rPr>
              <a:t>frequently</a:t>
            </a:r>
            <a:r>
              <a:rPr dirty="0" sz="1850" spc="114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25">
                <a:solidFill>
                  <a:srgbClr val="252525"/>
                </a:solidFill>
                <a:latin typeface="Calibri"/>
                <a:cs typeface="Calibri"/>
              </a:rPr>
              <a:t>accessed</a:t>
            </a:r>
            <a:r>
              <a:rPr dirty="0" sz="185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90">
                <a:solidFill>
                  <a:srgbClr val="252525"/>
                </a:solidFill>
                <a:latin typeface="Calibri"/>
                <a:cs typeface="Calibri"/>
              </a:rPr>
              <a:t>together</a:t>
            </a:r>
            <a:r>
              <a:rPr dirty="0" sz="185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2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1850" spc="6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80">
                <a:solidFill>
                  <a:srgbClr val="252525"/>
                </a:solidFill>
                <a:latin typeface="Calibri"/>
                <a:cs typeface="Calibri"/>
              </a:rPr>
              <a:t>has</a:t>
            </a:r>
            <a:r>
              <a:rPr dirty="0" sz="1850" spc="1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14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850" spc="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90">
                <a:solidFill>
                  <a:srgbClr val="252525"/>
                </a:solidFill>
                <a:latin typeface="Calibri"/>
                <a:cs typeface="Calibri"/>
              </a:rPr>
              <a:t>one- 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to-</a:t>
            </a:r>
            <a:r>
              <a:rPr dirty="0" sz="1850" spc="114">
                <a:solidFill>
                  <a:srgbClr val="252525"/>
                </a:solidFill>
                <a:latin typeface="Calibri"/>
                <a:cs typeface="Calibri"/>
              </a:rPr>
              <a:t>one</a:t>
            </a:r>
            <a:r>
              <a:rPr dirty="0" sz="1850" spc="17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80">
                <a:solidFill>
                  <a:srgbClr val="252525"/>
                </a:solidFill>
                <a:latin typeface="Calibri"/>
                <a:cs typeface="Calibri"/>
              </a:rPr>
              <a:t>or</a:t>
            </a:r>
            <a:r>
              <a:rPr dirty="0" sz="1850" spc="114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90">
                <a:solidFill>
                  <a:srgbClr val="252525"/>
                </a:solidFill>
                <a:latin typeface="Calibri"/>
                <a:cs typeface="Calibri"/>
              </a:rPr>
              <a:t>one-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to-</a:t>
            </a:r>
            <a:r>
              <a:rPr dirty="0" sz="1850" spc="70">
                <a:solidFill>
                  <a:srgbClr val="252525"/>
                </a:solidFill>
                <a:latin typeface="Calibri"/>
                <a:cs typeface="Calibri"/>
              </a:rPr>
              <a:t>few</a:t>
            </a:r>
            <a:r>
              <a:rPr dirty="0" sz="1850" spc="55">
                <a:solidFill>
                  <a:srgbClr val="252525"/>
                </a:solidFill>
                <a:latin typeface="Calibri"/>
                <a:cs typeface="Calibri"/>
              </a:rPr>
              <a:t> relationship.</a:t>
            </a:r>
            <a:endParaRPr sz="1850">
              <a:latin typeface="Calibri"/>
              <a:cs typeface="Calibri"/>
            </a:endParaRPr>
          </a:p>
          <a:p>
            <a:pPr marL="94615" indent="-90805">
              <a:lnSpc>
                <a:spcPct val="100000"/>
              </a:lnSpc>
              <a:spcBef>
                <a:spcPts val="1235"/>
              </a:spcBef>
              <a:buClr>
                <a:srgbClr val="EB4E6F"/>
              </a:buClr>
              <a:buSzPct val="94594"/>
              <a:buFont typeface="Arial"/>
              <a:buChar char="•"/>
              <a:tabLst>
                <a:tab pos="94615" algn="l"/>
              </a:tabLst>
            </a:pPr>
            <a:r>
              <a:rPr dirty="0" sz="1850" spc="114" b="1">
                <a:solidFill>
                  <a:srgbClr val="252525"/>
                </a:solidFill>
                <a:latin typeface="Calibri"/>
                <a:cs typeface="Calibri"/>
              </a:rPr>
              <a:t>Benefit:</a:t>
            </a:r>
            <a:r>
              <a:rPr dirty="0" sz="1850" spc="5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20">
                <a:solidFill>
                  <a:srgbClr val="252525"/>
                </a:solidFill>
                <a:latin typeface="Calibri"/>
                <a:cs typeface="Calibri"/>
              </a:rPr>
              <a:t>Reduces</a:t>
            </a:r>
            <a:r>
              <a:rPr dirty="0" sz="1850" spc="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20">
                <a:solidFill>
                  <a:srgbClr val="252525"/>
                </a:solidFill>
                <a:latin typeface="Calibri"/>
                <a:cs typeface="Calibri"/>
              </a:rPr>
              <a:t>number</a:t>
            </a:r>
            <a:r>
              <a:rPr dirty="0" sz="185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0">
                <a:solidFill>
                  <a:srgbClr val="252525"/>
                </a:solidFill>
                <a:latin typeface="Calibri"/>
                <a:cs typeface="Calibri"/>
              </a:rPr>
              <a:t>of</a:t>
            </a:r>
            <a:r>
              <a:rPr dirty="0" sz="1850" spc="9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95">
                <a:solidFill>
                  <a:srgbClr val="252525"/>
                </a:solidFill>
                <a:latin typeface="Calibri"/>
                <a:cs typeface="Calibri"/>
              </a:rPr>
              <a:t>queries</a:t>
            </a:r>
            <a:r>
              <a:rPr dirty="0" sz="1850" spc="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75">
                <a:solidFill>
                  <a:srgbClr val="252525"/>
                </a:solidFill>
                <a:latin typeface="Calibri"/>
                <a:cs typeface="Calibri"/>
              </a:rPr>
              <a:t>(e.g.,</a:t>
            </a:r>
            <a:r>
              <a:rPr dirty="0" sz="1850" spc="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52525"/>
                </a:solidFill>
                <a:latin typeface="Consolas"/>
                <a:cs typeface="Consolas"/>
              </a:rPr>
              <a:t>user.profile</a:t>
            </a:r>
            <a:r>
              <a:rPr dirty="0" sz="1850" spc="-10">
                <a:solidFill>
                  <a:srgbClr val="252525"/>
                </a:solidFill>
                <a:latin typeface="Calibri"/>
                <a:cs typeface="Calibri"/>
              </a:rPr>
              <a:t>).</a:t>
            </a:r>
            <a:endParaRPr sz="1850">
              <a:latin typeface="Calibri"/>
              <a:cs typeface="Calibri"/>
            </a:endParaRPr>
          </a:p>
          <a:p>
            <a:pPr marL="94615" indent="-90805">
              <a:lnSpc>
                <a:spcPct val="100000"/>
              </a:lnSpc>
              <a:spcBef>
                <a:spcPts val="1235"/>
              </a:spcBef>
              <a:buClr>
                <a:srgbClr val="EB4E6F"/>
              </a:buClr>
              <a:buSzPct val="94594"/>
              <a:buFont typeface="Arial"/>
              <a:buChar char="•"/>
              <a:tabLst>
                <a:tab pos="94615" algn="l"/>
              </a:tabLst>
            </a:pPr>
            <a:r>
              <a:rPr dirty="0" sz="1850" spc="180" b="1">
                <a:solidFill>
                  <a:srgbClr val="252525"/>
                </a:solidFill>
                <a:latin typeface="Calibri"/>
                <a:cs typeface="Calibri"/>
              </a:rPr>
              <a:t>Used</a:t>
            </a:r>
            <a:r>
              <a:rPr dirty="0" sz="1850" spc="3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95" b="1">
                <a:solidFill>
                  <a:srgbClr val="252525"/>
                </a:solidFill>
                <a:latin typeface="Calibri"/>
                <a:cs typeface="Calibri"/>
              </a:rPr>
              <a:t>for:</a:t>
            </a:r>
            <a:r>
              <a:rPr dirty="0" sz="1850" spc="10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52525"/>
                </a:solidFill>
                <a:latin typeface="Consolas"/>
                <a:cs typeface="Consolas"/>
              </a:rPr>
              <a:t>user.profile</a:t>
            </a:r>
            <a:r>
              <a:rPr dirty="0" sz="1850" spc="-545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50" spc="70">
                <a:solidFill>
                  <a:srgbClr val="252525"/>
                </a:solidFill>
                <a:latin typeface="Calibri"/>
                <a:cs typeface="Calibri"/>
              </a:rPr>
              <a:t>(bio,</a:t>
            </a:r>
            <a:r>
              <a:rPr dirty="0" sz="1850" spc="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avatar,</a:t>
            </a:r>
            <a:r>
              <a:rPr dirty="0" sz="1850" spc="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35">
                <a:solidFill>
                  <a:srgbClr val="252525"/>
                </a:solidFill>
                <a:latin typeface="Calibri"/>
                <a:cs typeface="Calibri"/>
              </a:rPr>
              <a:t>skills).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30"/>
              </a:spcBef>
            </a:pPr>
            <a:r>
              <a:rPr dirty="0" sz="2900" spc="-225">
                <a:latin typeface="Arial Black"/>
                <a:cs typeface="Arial Black"/>
              </a:rPr>
              <a:t>Data</a:t>
            </a:r>
            <a:r>
              <a:rPr dirty="0" sz="2900" spc="-165">
                <a:latin typeface="Arial Black"/>
                <a:cs typeface="Arial Black"/>
              </a:rPr>
              <a:t> </a:t>
            </a:r>
            <a:r>
              <a:rPr dirty="0" sz="2900" spc="-185">
                <a:latin typeface="Arial Black"/>
                <a:cs typeface="Arial Black"/>
              </a:rPr>
              <a:t>Validation</a:t>
            </a:r>
            <a:r>
              <a:rPr dirty="0" sz="2900" spc="-175">
                <a:latin typeface="Arial Black"/>
                <a:cs typeface="Arial Black"/>
              </a:rPr>
              <a:t> </a:t>
            </a:r>
            <a:r>
              <a:rPr dirty="0" sz="2900" spc="400">
                <a:latin typeface="Arial Black"/>
                <a:cs typeface="Arial Black"/>
              </a:rPr>
              <a:t>-</a:t>
            </a:r>
            <a:r>
              <a:rPr dirty="0" sz="2900" spc="-150">
                <a:latin typeface="Arial Black"/>
                <a:cs typeface="Arial Black"/>
              </a:rPr>
              <a:t> </a:t>
            </a:r>
            <a:r>
              <a:rPr dirty="0" sz="2900" spc="-210">
                <a:latin typeface="Arial Black"/>
                <a:cs typeface="Arial Black"/>
              </a:rPr>
              <a:t>Ensuring</a:t>
            </a:r>
            <a:r>
              <a:rPr dirty="0" sz="2900" spc="-135">
                <a:latin typeface="Arial Black"/>
                <a:cs typeface="Arial Black"/>
              </a:rPr>
              <a:t> </a:t>
            </a:r>
            <a:r>
              <a:rPr dirty="0" sz="2900" spc="-120">
                <a:latin typeface="Arial Black"/>
                <a:cs typeface="Arial Black"/>
              </a:rPr>
              <a:t>Integrity</a:t>
            </a:r>
            <a:endParaRPr sz="29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68475" y="1477581"/>
            <a:ext cx="7207250" cy="52324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5885" indent="-90805">
              <a:lnSpc>
                <a:spcPct val="100000"/>
              </a:lnSpc>
              <a:spcBef>
                <a:spcPts val="125"/>
              </a:spcBef>
              <a:buClr>
                <a:srgbClr val="EB4E6F"/>
              </a:buClr>
              <a:buSzPct val="94594"/>
              <a:buFont typeface="Arial"/>
              <a:buChar char="•"/>
              <a:tabLst>
                <a:tab pos="95885" algn="l"/>
              </a:tabLst>
            </a:pPr>
            <a:r>
              <a:rPr dirty="0" sz="1850" spc="140" b="1">
                <a:solidFill>
                  <a:srgbClr val="252525"/>
                </a:solidFill>
                <a:latin typeface="Calibri"/>
                <a:cs typeface="Calibri"/>
              </a:rPr>
              <a:t>Decision:</a:t>
            </a:r>
            <a:r>
              <a:rPr dirty="0" sz="1850" spc="6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265">
                <a:solidFill>
                  <a:srgbClr val="252525"/>
                </a:solidFill>
                <a:latin typeface="Calibri"/>
                <a:cs typeface="Calibri"/>
              </a:rPr>
              <a:t>JSON</a:t>
            </a:r>
            <a:r>
              <a:rPr dirty="0" sz="1850" spc="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40">
                <a:solidFill>
                  <a:srgbClr val="252525"/>
                </a:solidFill>
                <a:latin typeface="Calibri"/>
                <a:cs typeface="Calibri"/>
              </a:rPr>
              <a:t>Schema</a:t>
            </a:r>
            <a:r>
              <a:rPr dirty="0" sz="1850" spc="-6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5">
                <a:solidFill>
                  <a:srgbClr val="252525"/>
                </a:solidFill>
                <a:latin typeface="Calibri"/>
                <a:cs typeface="Calibri"/>
              </a:rPr>
              <a:t>Validation</a:t>
            </a:r>
            <a:endParaRPr sz="1850">
              <a:latin typeface="Calibri"/>
              <a:cs typeface="Calibri"/>
            </a:endParaRPr>
          </a:p>
          <a:p>
            <a:pPr marL="115570" indent="-90805">
              <a:lnSpc>
                <a:spcPct val="100000"/>
              </a:lnSpc>
              <a:spcBef>
                <a:spcPts val="1675"/>
              </a:spcBef>
              <a:buClr>
                <a:srgbClr val="EB4E6F"/>
              </a:buClr>
              <a:buSzPct val="94594"/>
              <a:buFont typeface="Arial"/>
              <a:buChar char="•"/>
              <a:tabLst>
                <a:tab pos="115570" algn="l"/>
              </a:tabLst>
            </a:pPr>
            <a:r>
              <a:rPr dirty="0" sz="1850" spc="130" b="1">
                <a:solidFill>
                  <a:srgbClr val="252525"/>
                </a:solidFill>
                <a:latin typeface="Calibri"/>
                <a:cs typeface="Calibri"/>
              </a:rPr>
              <a:t>Implementation:</a:t>
            </a:r>
            <a:r>
              <a:rPr dirty="0" sz="1850" spc="-1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45">
                <a:solidFill>
                  <a:srgbClr val="252525"/>
                </a:solidFill>
                <a:latin typeface="Calibri"/>
                <a:cs typeface="Calibri"/>
              </a:rPr>
              <a:t>Applied</a:t>
            </a:r>
            <a:r>
              <a:rPr dirty="0" sz="185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at</a:t>
            </a:r>
            <a:r>
              <a:rPr dirty="0" sz="185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80">
                <a:solidFill>
                  <a:srgbClr val="252525"/>
                </a:solidFill>
                <a:latin typeface="Calibri"/>
                <a:cs typeface="Calibri"/>
              </a:rPr>
              <a:t>collection</a:t>
            </a:r>
            <a:r>
              <a:rPr dirty="0" sz="1850" spc="10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0">
                <a:solidFill>
                  <a:srgbClr val="252525"/>
                </a:solidFill>
                <a:latin typeface="Calibri"/>
                <a:cs typeface="Calibri"/>
              </a:rPr>
              <a:t>creation</a:t>
            </a:r>
            <a:r>
              <a:rPr dirty="0" sz="1850" spc="9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20">
                <a:solidFill>
                  <a:srgbClr val="252525"/>
                </a:solidFill>
                <a:latin typeface="Calibri"/>
                <a:cs typeface="Calibri"/>
              </a:rPr>
              <a:t>using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00">
                <a:solidFill>
                  <a:srgbClr val="252525"/>
                </a:solidFill>
                <a:latin typeface="Calibri"/>
                <a:cs typeface="Calibri"/>
              </a:rPr>
              <a:t>PyMongo's</a:t>
            </a:r>
            <a:endParaRPr sz="1850">
              <a:latin typeface="Calibri"/>
              <a:cs typeface="Calibri"/>
            </a:endParaRPr>
          </a:p>
          <a:p>
            <a:pPr marL="33655">
              <a:lnSpc>
                <a:spcPct val="100000"/>
              </a:lnSpc>
              <a:spcBef>
                <a:spcPts val="260"/>
              </a:spcBef>
            </a:pPr>
            <a:r>
              <a:rPr dirty="0" sz="1850" spc="-20">
                <a:solidFill>
                  <a:srgbClr val="252525"/>
                </a:solidFill>
                <a:latin typeface="Consolas"/>
                <a:cs typeface="Consolas"/>
              </a:rPr>
              <a:t>create_collection</a:t>
            </a:r>
            <a:r>
              <a:rPr dirty="0" sz="1850" spc="-47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with</a:t>
            </a:r>
            <a:r>
              <a:rPr dirty="0" sz="1850" spc="1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14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850" spc="7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52525"/>
                </a:solidFill>
                <a:latin typeface="Consolas"/>
                <a:cs typeface="Consolas"/>
              </a:rPr>
              <a:t>validator</a:t>
            </a:r>
            <a:r>
              <a:rPr dirty="0" sz="1850" spc="-484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50" spc="70">
                <a:solidFill>
                  <a:srgbClr val="252525"/>
                </a:solidFill>
                <a:latin typeface="Calibri"/>
                <a:cs typeface="Calibri"/>
              </a:rPr>
              <a:t>option.</a:t>
            </a:r>
            <a:endParaRPr sz="1850">
              <a:latin typeface="Calibri"/>
              <a:cs typeface="Calibri"/>
            </a:endParaRPr>
          </a:p>
          <a:p>
            <a:pPr marL="102870" indent="-90805">
              <a:lnSpc>
                <a:spcPct val="100000"/>
              </a:lnSpc>
              <a:spcBef>
                <a:spcPts val="875"/>
              </a:spcBef>
              <a:buClr>
                <a:srgbClr val="EB4E6F"/>
              </a:buClr>
              <a:buSzPct val="94594"/>
              <a:buFont typeface="Arial"/>
              <a:buChar char="•"/>
              <a:tabLst>
                <a:tab pos="102870" algn="l"/>
              </a:tabLst>
            </a:pPr>
            <a:r>
              <a:rPr dirty="0" sz="1850" spc="130" b="1">
                <a:solidFill>
                  <a:srgbClr val="252525"/>
                </a:solidFill>
                <a:latin typeface="Calibri"/>
                <a:cs typeface="Calibri"/>
              </a:rPr>
              <a:t>Rules</a:t>
            </a:r>
            <a:r>
              <a:rPr dirty="0" sz="1850" spc="6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35" b="1">
                <a:solidFill>
                  <a:srgbClr val="252525"/>
                </a:solidFill>
                <a:latin typeface="Calibri"/>
                <a:cs typeface="Calibri"/>
              </a:rPr>
              <a:t>Implemented:</a:t>
            </a:r>
            <a:endParaRPr sz="1850">
              <a:latin typeface="Calibri"/>
              <a:cs typeface="Calibri"/>
            </a:endParaRPr>
          </a:p>
          <a:p>
            <a:pPr marL="102870" indent="-90170">
              <a:lnSpc>
                <a:spcPct val="100000"/>
              </a:lnSpc>
              <a:spcBef>
                <a:spcPts val="1230"/>
              </a:spcBef>
              <a:buClr>
                <a:srgbClr val="EB4E6F"/>
              </a:buClr>
              <a:buSzPct val="94594"/>
              <a:buFont typeface="Arial"/>
              <a:buChar char="•"/>
              <a:tabLst>
                <a:tab pos="102870" algn="l"/>
              </a:tabLst>
            </a:pPr>
            <a:r>
              <a:rPr dirty="0" sz="1850" spc="145" b="1">
                <a:solidFill>
                  <a:srgbClr val="252525"/>
                </a:solidFill>
                <a:latin typeface="Calibri"/>
                <a:cs typeface="Calibri"/>
              </a:rPr>
              <a:t>Required</a:t>
            </a:r>
            <a:r>
              <a:rPr dirty="0" sz="1850" spc="8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40" b="1">
                <a:solidFill>
                  <a:srgbClr val="252525"/>
                </a:solidFill>
                <a:latin typeface="Calibri"/>
                <a:cs typeface="Calibri"/>
              </a:rPr>
              <a:t>Fields:</a:t>
            </a:r>
            <a:r>
              <a:rPr dirty="0" sz="1850" spc="4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05">
                <a:solidFill>
                  <a:srgbClr val="252525"/>
                </a:solidFill>
                <a:latin typeface="Calibri"/>
                <a:cs typeface="Calibri"/>
              </a:rPr>
              <a:t>Enforcing</a:t>
            </a:r>
            <a:r>
              <a:rPr dirty="0" sz="1850" spc="-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90">
                <a:solidFill>
                  <a:srgbClr val="252525"/>
                </a:solidFill>
                <a:latin typeface="Calibri"/>
                <a:cs typeface="Calibri"/>
              </a:rPr>
              <a:t>mandatory</a:t>
            </a:r>
            <a:r>
              <a:rPr dirty="0" sz="1850" spc="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85">
                <a:solidFill>
                  <a:srgbClr val="252525"/>
                </a:solidFill>
                <a:latin typeface="Calibri"/>
                <a:cs typeface="Calibri"/>
              </a:rPr>
              <a:t>fields</a:t>
            </a:r>
            <a:r>
              <a:rPr dirty="0" sz="1850" spc="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(</a:t>
            </a:r>
            <a:r>
              <a:rPr dirty="0" sz="1850">
                <a:solidFill>
                  <a:srgbClr val="252525"/>
                </a:solidFill>
                <a:latin typeface="Consolas"/>
                <a:cs typeface="Consolas"/>
              </a:rPr>
              <a:t>_id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1850" spc="-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52525"/>
                </a:solidFill>
                <a:latin typeface="Consolas"/>
                <a:cs typeface="Consolas"/>
              </a:rPr>
              <a:t>username</a:t>
            </a:r>
            <a:r>
              <a:rPr dirty="0" sz="1850" spc="-1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endParaRPr sz="185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260"/>
              </a:spcBef>
            </a:pPr>
            <a:r>
              <a:rPr dirty="0" sz="1850">
                <a:solidFill>
                  <a:srgbClr val="252525"/>
                </a:solidFill>
                <a:latin typeface="Consolas"/>
                <a:cs typeface="Consolas"/>
              </a:rPr>
              <a:t>email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1850" spc="-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52525"/>
                </a:solidFill>
                <a:latin typeface="Calibri"/>
                <a:cs typeface="Calibri"/>
              </a:rPr>
              <a:t>etc.).</a:t>
            </a:r>
            <a:endParaRPr sz="1850">
              <a:latin typeface="Calibri"/>
              <a:cs typeface="Calibri"/>
            </a:endParaRPr>
          </a:p>
          <a:p>
            <a:pPr marL="20955" marR="5080" indent="-8890">
              <a:lnSpc>
                <a:spcPct val="108200"/>
              </a:lnSpc>
              <a:spcBef>
                <a:spcPts val="1055"/>
              </a:spcBef>
              <a:buClr>
                <a:srgbClr val="EB4E6F"/>
              </a:buClr>
              <a:buSzPct val="94594"/>
              <a:buFont typeface="Arial"/>
              <a:buChar char="•"/>
              <a:tabLst>
                <a:tab pos="102870" algn="l"/>
              </a:tabLst>
            </a:pPr>
            <a:r>
              <a:rPr dirty="0" sz="1850" spc="135" b="1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1850" spc="135" b="1">
                <a:solidFill>
                  <a:srgbClr val="252525"/>
                </a:solidFill>
                <a:latin typeface="Calibri"/>
                <a:cs typeface="Calibri"/>
              </a:rPr>
              <a:t>Data</a:t>
            </a:r>
            <a:r>
              <a:rPr dirty="0" sz="1850" spc="3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30" b="1">
                <a:solidFill>
                  <a:srgbClr val="252525"/>
                </a:solidFill>
                <a:latin typeface="Calibri"/>
                <a:cs typeface="Calibri"/>
              </a:rPr>
              <a:t>Type</a:t>
            </a:r>
            <a:r>
              <a:rPr dirty="0" sz="1850" spc="-2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14" b="1">
                <a:solidFill>
                  <a:srgbClr val="252525"/>
                </a:solidFill>
                <a:latin typeface="Calibri"/>
                <a:cs typeface="Calibri"/>
              </a:rPr>
              <a:t>Validation:</a:t>
            </a:r>
            <a:r>
              <a:rPr dirty="0" sz="1850" spc="6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10">
                <a:solidFill>
                  <a:srgbClr val="252525"/>
                </a:solidFill>
                <a:latin typeface="Calibri"/>
                <a:cs typeface="Calibri"/>
              </a:rPr>
              <a:t>Ensuring</a:t>
            </a:r>
            <a:r>
              <a:rPr dirty="0" sz="1850" spc="6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70">
                <a:solidFill>
                  <a:srgbClr val="252525"/>
                </a:solidFill>
                <a:latin typeface="Calibri"/>
                <a:cs typeface="Calibri"/>
              </a:rPr>
              <a:t>fields</a:t>
            </a:r>
            <a:r>
              <a:rPr dirty="0" sz="185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95">
                <a:solidFill>
                  <a:srgbClr val="252525"/>
                </a:solidFill>
                <a:latin typeface="Calibri"/>
                <a:cs typeface="Calibri"/>
              </a:rPr>
              <a:t>conform</a:t>
            </a:r>
            <a:r>
              <a:rPr dirty="0" sz="1850" spc="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dirty="0" sz="1850" spc="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20">
                <a:solidFill>
                  <a:srgbClr val="252525"/>
                </a:solidFill>
                <a:latin typeface="Calibri"/>
                <a:cs typeface="Calibri"/>
              </a:rPr>
              <a:t>expected</a:t>
            </a:r>
            <a:r>
              <a:rPr dirty="0" sz="185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210">
                <a:solidFill>
                  <a:srgbClr val="252525"/>
                </a:solidFill>
                <a:latin typeface="Calibri"/>
                <a:cs typeface="Calibri"/>
              </a:rPr>
              <a:t>BSON </a:t>
            </a:r>
            <a:r>
              <a:rPr dirty="0" sz="1850" spc="90">
                <a:solidFill>
                  <a:srgbClr val="252525"/>
                </a:solidFill>
                <a:latin typeface="Calibri"/>
                <a:cs typeface="Calibri"/>
              </a:rPr>
              <a:t>types</a:t>
            </a:r>
            <a:r>
              <a:rPr dirty="0" sz="1850" spc="-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(</a:t>
            </a:r>
            <a:r>
              <a:rPr dirty="0" sz="1850">
                <a:solidFill>
                  <a:srgbClr val="252525"/>
                </a:solidFill>
                <a:latin typeface="Consolas"/>
                <a:cs typeface="Consolas"/>
              </a:rPr>
              <a:t>string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1850" spc="-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onsolas"/>
                <a:cs typeface="Consolas"/>
              </a:rPr>
              <a:t>int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1850" spc="-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onsolas"/>
                <a:cs typeface="Consolas"/>
              </a:rPr>
              <a:t>date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1850" spc="-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52525"/>
                </a:solidFill>
                <a:latin typeface="Consolas"/>
                <a:cs typeface="Consolas"/>
              </a:rPr>
              <a:t>double</a:t>
            </a:r>
            <a:r>
              <a:rPr dirty="0" sz="1850" spc="-10">
                <a:solidFill>
                  <a:srgbClr val="252525"/>
                </a:solidFill>
                <a:latin typeface="Calibri"/>
                <a:cs typeface="Calibri"/>
              </a:rPr>
              <a:t>).</a:t>
            </a:r>
            <a:endParaRPr sz="1850">
              <a:latin typeface="Calibri"/>
              <a:cs typeface="Calibri"/>
            </a:endParaRPr>
          </a:p>
          <a:p>
            <a:pPr marL="20955" marR="102235" indent="-8890">
              <a:lnSpc>
                <a:spcPct val="110000"/>
              </a:lnSpc>
              <a:spcBef>
                <a:spcPts val="1015"/>
              </a:spcBef>
              <a:buClr>
                <a:srgbClr val="EB4E6F"/>
              </a:buClr>
              <a:buSzPct val="94594"/>
              <a:buFont typeface="Arial"/>
              <a:buChar char="•"/>
              <a:tabLst>
                <a:tab pos="102870" algn="l"/>
              </a:tabLst>
            </a:pPr>
            <a:r>
              <a:rPr dirty="0" sz="1850" spc="175" b="1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1850" spc="175" b="1">
                <a:solidFill>
                  <a:srgbClr val="252525"/>
                </a:solidFill>
                <a:latin typeface="Calibri"/>
                <a:cs typeface="Calibri"/>
              </a:rPr>
              <a:t>Enum</a:t>
            </a:r>
            <a:r>
              <a:rPr dirty="0" sz="1850" spc="4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10" b="1">
                <a:solidFill>
                  <a:srgbClr val="252525"/>
                </a:solidFill>
                <a:latin typeface="Calibri"/>
                <a:cs typeface="Calibri"/>
              </a:rPr>
              <a:t>Restrictions:</a:t>
            </a:r>
            <a:r>
              <a:rPr dirty="0" sz="1850" spc="10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95">
                <a:solidFill>
                  <a:srgbClr val="252525"/>
                </a:solidFill>
                <a:latin typeface="Calibri"/>
                <a:cs typeface="Calibri"/>
              </a:rPr>
              <a:t>Limiting</a:t>
            </a:r>
            <a:r>
              <a:rPr dirty="0" sz="1850" spc="6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80">
                <a:solidFill>
                  <a:srgbClr val="252525"/>
                </a:solidFill>
                <a:latin typeface="Calibri"/>
                <a:cs typeface="Calibri"/>
              </a:rPr>
              <a:t>field</a:t>
            </a:r>
            <a:r>
              <a:rPr dirty="0" sz="1850" spc="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70">
                <a:solidFill>
                  <a:srgbClr val="252525"/>
                </a:solidFill>
                <a:latin typeface="Calibri"/>
                <a:cs typeface="Calibri"/>
              </a:rPr>
              <a:t>values</a:t>
            </a:r>
            <a:r>
              <a:rPr dirty="0" sz="1850" spc="1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dirty="0" sz="1850" spc="10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14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850" spc="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05">
                <a:solidFill>
                  <a:srgbClr val="252525"/>
                </a:solidFill>
                <a:latin typeface="Calibri"/>
                <a:cs typeface="Calibri"/>
              </a:rPr>
              <a:t>predefined</a:t>
            </a:r>
            <a:r>
              <a:rPr dirty="0" sz="185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0">
                <a:solidFill>
                  <a:srgbClr val="252525"/>
                </a:solidFill>
                <a:latin typeface="Calibri"/>
                <a:cs typeface="Calibri"/>
              </a:rPr>
              <a:t>set </a:t>
            </a:r>
            <a:r>
              <a:rPr dirty="0" sz="1850" spc="65">
                <a:solidFill>
                  <a:srgbClr val="252525"/>
                </a:solidFill>
                <a:latin typeface="Calibri"/>
                <a:cs typeface="Calibri"/>
              </a:rPr>
              <a:t>(e.g., </a:t>
            </a:r>
            <a:r>
              <a:rPr dirty="0" sz="1850">
                <a:solidFill>
                  <a:srgbClr val="252525"/>
                </a:solidFill>
                <a:latin typeface="Consolas"/>
                <a:cs typeface="Consolas"/>
              </a:rPr>
              <a:t>role:</a:t>
            </a:r>
            <a:r>
              <a:rPr dirty="0" sz="1850" spc="-11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50">
                <a:solidFill>
                  <a:srgbClr val="252525"/>
                </a:solidFill>
                <a:latin typeface="Consolas"/>
                <a:cs typeface="Consolas"/>
              </a:rPr>
              <a:t>["student",</a:t>
            </a:r>
            <a:r>
              <a:rPr dirty="0" sz="1850" spc="-11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50">
                <a:solidFill>
                  <a:srgbClr val="252525"/>
                </a:solidFill>
                <a:latin typeface="Consolas"/>
                <a:cs typeface="Consolas"/>
              </a:rPr>
              <a:t>"instructor"]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1850" spc="-6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onsolas"/>
                <a:cs typeface="Consolas"/>
              </a:rPr>
              <a:t>status:</a:t>
            </a:r>
            <a:r>
              <a:rPr dirty="0" sz="1850" spc="-10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50" spc="-10">
                <a:solidFill>
                  <a:srgbClr val="252525"/>
                </a:solidFill>
                <a:latin typeface="Consolas"/>
                <a:cs typeface="Consolas"/>
              </a:rPr>
              <a:t>["active", </a:t>
            </a:r>
            <a:r>
              <a:rPr dirty="0" sz="1850">
                <a:solidFill>
                  <a:srgbClr val="252525"/>
                </a:solidFill>
                <a:latin typeface="Consolas"/>
                <a:cs typeface="Consolas"/>
              </a:rPr>
              <a:t>"completed",</a:t>
            </a:r>
            <a:r>
              <a:rPr dirty="0" sz="1850" spc="-12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50" spc="-10">
                <a:solidFill>
                  <a:srgbClr val="252525"/>
                </a:solidFill>
                <a:latin typeface="Consolas"/>
                <a:cs typeface="Consolas"/>
              </a:rPr>
              <a:t>"dropped"]</a:t>
            </a:r>
            <a:r>
              <a:rPr dirty="0" sz="1850" spc="-10">
                <a:solidFill>
                  <a:srgbClr val="252525"/>
                </a:solidFill>
                <a:latin typeface="Calibri"/>
                <a:cs typeface="Calibri"/>
              </a:rPr>
              <a:t>).</a:t>
            </a:r>
            <a:endParaRPr sz="1850">
              <a:latin typeface="Calibri"/>
              <a:cs typeface="Calibri"/>
            </a:endParaRPr>
          </a:p>
          <a:p>
            <a:pPr marL="102870" indent="-90805">
              <a:lnSpc>
                <a:spcPct val="100000"/>
              </a:lnSpc>
              <a:spcBef>
                <a:spcPts val="1230"/>
              </a:spcBef>
              <a:buClr>
                <a:srgbClr val="EB4E6F"/>
              </a:buClr>
              <a:buSzPct val="94594"/>
              <a:buFont typeface="Arial"/>
              <a:buChar char="•"/>
              <a:tabLst>
                <a:tab pos="102870" algn="l"/>
              </a:tabLst>
            </a:pPr>
            <a:r>
              <a:rPr dirty="0" sz="1850" spc="145" b="1">
                <a:solidFill>
                  <a:srgbClr val="252525"/>
                </a:solidFill>
                <a:latin typeface="Calibri"/>
                <a:cs typeface="Calibri"/>
              </a:rPr>
              <a:t>Email</a:t>
            </a:r>
            <a:r>
              <a:rPr dirty="0" sz="1850" spc="10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14" b="1">
                <a:solidFill>
                  <a:srgbClr val="252525"/>
                </a:solidFill>
                <a:latin typeface="Calibri"/>
                <a:cs typeface="Calibri"/>
              </a:rPr>
              <a:t>Format</a:t>
            </a:r>
            <a:r>
              <a:rPr dirty="0" sz="1850" spc="3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10" b="1">
                <a:solidFill>
                  <a:srgbClr val="252525"/>
                </a:solidFill>
                <a:latin typeface="Calibri"/>
                <a:cs typeface="Calibri"/>
              </a:rPr>
              <a:t>Validation: </a:t>
            </a:r>
            <a:r>
              <a:rPr dirty="0" sz="1850" spc="125">
                <a:solidFill>
                  <a:srgbClr val="252525"/>
                </a:solidFill>
                <a:latin typeface="Calibri"/>
                <a:cs typeface="Calibri"/>
              </a:rPr>
              <a:t>Using</a:t>
            </a:r>
            <a:r>
              <a:rPr dirty="0" sz="1850" spc="8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20">
                <a:solidFill>
                  <a:srgbClr val="252525"/>
                </a:solidFill>
                <a:latin typeface="Calibri"/>
                <a:cs typeface="Calibri"/>
              </a:rPr>
              <a:t>regex</a:t>
            </a:r>
            <a:r>
              <a:rPr dirty="0" sz="185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70">
                <a:solidFill>
                  <a:srgbClr val="252525"/>
                </a:solidFill>
                <a:latin typeface="Calibri"/>
                <a:cs typeface="Calibri"/>
              </a:rPr>
              <a:t>patterns</a:t>
            </a:r>
            <a:r>
              <a:rPr dirty="0" sz="185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dirty="0" sz="1850" spc="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252525"/>
                </a:solidFill>
                <a:latin typeface="Consolas"/>
                <a:cs typeface="Consolas"/>
              </a:rPr>
              <a:t>email</a:t>
            </a:r>
            <a:r>
              <a:rPr dirty="0" sz="1850" spc="-54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50" spc="70">
                <a:solidFill>
                  <a:srgbClr val="252525"/>
                </a:solidFill>
                <a:latin typeface="Calibri"/>
                <a:cs typeface="Calibri"/>
              </a:rPr>
              <a:t>field</a:t>
            </a:r>
            <a:endParaRPr sz="1850">
              <a:latin typeface="Calibri"/>
              <a:cs typeface="Calibri"/>
            </a:endParaRPr>
          </a:p>
          <a:p>
            <a:pPr marL="12700" marR="483870" indent="-8890">
              <a:lnSpc>
                <a:spcPct val="111600"/>
              </a:lnSpc>
              <a:spcBef>
                <a:spcPts val="740"/>
              </a:spcBef>
              <a:buClr>
                <a:srgbClr val="EB4E6F"/>
              </a:buClr>
              <a:buSzPct val="94594"/>
              <a:buFont typeface="Arial"/>
              <a:buChar char="•"/>
              <a:tabLst>
                <a:tab pos="94615" algn="l"/>
              </a:tabLst>
            </a:pPr>
            <a:r>
              <a:rPr dirty="0" sz="1850" spc="114" b="1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1850" spc="114" b="1">
                <a:solidFill>
                  <a:srgbClr val="252525"/>
                </a:solidFill>
                <a:latin typeface="Calibri"/>
                <a:cs typeface="Calibri"/>
              </a:rPr>
              <a:t>Benefit:</a:t>
            </a:r>
            <a:r>
              <a:rPr dirty="0" sz="1850" spc="8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55">
                <a:solidFill>
                  <a:srgbClr val="252525"/>
                </a:solidFill>
                <a:latin typeface="Calibri"/>
                <a:cs typeface="Calibri"/>
              </a:rPr>
              <a:t>Prevents</a:t>
            </a:r>
            <a:r>
              <a:rPr dirty="0" sz="185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105">
                <a:solidFill>
                  <a:srgbClr val="252525"/>
                </a:solidFill>
                <a:latin typeface="Calibri"/>
                <a:cs typeface="Calibri"/>
              </a:rPr>
              <a:t>malformed</a:t>
            </a:r>
            <a:r>
              <a:rPr dirty="0" sz="1850" spc="-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80">
                <a:solidFill>
                  <a:srgbClr val="252525"/>
                </a:solidFill>
                <a:latin typeface="Calibri"/>
                <a:cs typeface="Calibri"/>
              </a:rPr>
              <a:t>or</a:t>
            </a:r>
            <a:r>
              <a:rPr dirty="0" sz="1850" spc="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75">
                <a:solidFill>
                  <a:srgbClr val="252525"/>
                </a:solidFill>
                <a:latin typeface="Calibri"/>
                <a:cs typeface="Calibri"/>
              </a:rPr>
              <a:t>invalid</a:t>
            </a:r>
            <a:r>
              <a:rPr dirty="0" sz="185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90">
                <a:solidFill>
                  <a:srgbClr val="252525"/>
                </a:solidFill>
                <a:latin typeface="Calibri"/>
                <a:cs typeface="Calibri"/>
              </a:rPr>
              <a:t>data</a:t>
            </a:r>
            <a:r>
              <a:rPr dirty="0" sz="1850" spc="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75">
                <a:solidFill>
                  <a:srgbClr val="252525"/>
                </a:solidFill>
                <a:latin typeface="Calibri"/>
                <a:cs typeface="Calibri"/>
              </a:rPr>
              <a:t>from</a:t>
            </a:r>
            <a:r>
              <a:rPr dirty="0" sz="185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90">
                <a:solidFill>
                  <a:srgbClr val="252525"/>
                </a:solidFill>
                <a:latin typeface="Calibri"/>
                <a:cs typeface="Calibri"/>
              </a:rPr>
              <a:t>entering</a:t>
            </a:r>
            <a:r>
              <a:rPr dirty="0" sz="1850" spc="-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60">
                <a:solidFill>
                  <a:srgbClr val="252525"/>
                </a:solidFill>
                <a:latin typeface="Calibri"/>
                <a:cs typeface="Calibri"/>
              </a:rPr>
              <a:t>the </a:t>
            </a:r>
            <a:r>
              <a:rPr dirty="0" sz="1850" spc="95">
                <a:solidFill>
                  <a:srgbClr val="252525"/>
                </a:solidFill>
                <a:latin typeface="Calibri"/>
                <a:cs typeface="Calibri"/>
              </a:rPr>
              <a:t>database,</a:t>
            </a:r>
            <a:r>
              <a:rPr dirty="0" sz="1850" spc="-6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90">
                <a:solidFill>
                  <a:srgbClr val="252525"/>
                </a:solidFill>
                <a:latin typeface="Calibri"/>
                <a:cs typeface="Calibri"/>
              </a:rPr>
              <a:t>maintaining</a:t>
            </a:r>
            <a:r>
              <a:rPr dirty="0" sz="1850" spc="6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70">
                <a:solidFill>
                  <a:srgbClr val="252525"/>
                </a:solidFill>
                <a:latin typeface="Calibri"/>
                <a:cs typeface="Calibri"/>
              </a:rPr>
              <a:t>data</a:t>
            </a:r>
            <a:r>
              <a:rPr dirty="0" sz="1850" spc="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50" spc="45">
                <a:solidFill>
                  <a:srgbClr val="252525"/>
                </a:solidFill>
                <a:latin typeface="Calibri"/>
                <a:cs typeface="Calibri"/>
              </a:rPr>
              <a:t>quality.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124" y="267652"/>
            <a:ext cx="6798945" cy="94106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000" spc="-160">
                <a:latin typeface="Arial Black"/>
                <a:cs typeface="Arial Black"/>
              </a:rPr>
              <a:t>Querying</a:t>
            </a:r>
            <a:r>
              <a:rPr dirty="0" sz="3000" spc="-125">
                <a:latin typeface="Arial Black"/>
                <a:cs typeface="Arial Black"/>
              </a:rPr>
              <a:t> </a:t>
            </a:r>
            <a:r>
              <a:rPr dirty="0" sz="3000" spc="-430">
                <a:latin typeface="Arial Black"/>
                <a:cs typeface="Arial Black"/>
              </a:rPr>
              <a:t>&amp;</a:t>
            </a:r>
            <a:r>
              <a:rPr dirty="0" sz="3000" spc="-135">
                <a:latin typeface="Arial Black"/>
                <a:cs typeface="Arial Black"/>
              </a:rPr>
              <a:t> </a:t>
            </a:r>
            <a:r>
              <a:rPr dirty="0" sz="3000" spc="-204">
                <a:latin typeface="Arial Black"/>
                <a:cs typeface="Arial Black"/>
              </a:rPr>
              <a:t>Aggregation</a:t>
            </a:r>
            <a:r>
              <a:rPr dirty="0" sz="3000" spc="-130">
                <a:latin typeface="Arial Black"/>
                <a:cs typeface="Arial Black"/>
              </a:rPr>
              <a:t> </a:t>
            </a:r>
            <a:r>
              <a:rPr dirty="0" sz="3000" spc="400">
                <a:latin typeface="Arial Black"/>
                <a:cs typeface="Arial Black"/>
              </a:rPr>
              <a:t>-</a:t>
            </a:r>
            <a:r>
              <a:rPr dirty="0" sz="3000" spc="-135">
                <a:latin typeface="Arial Black"/>
                <a:cs typeface="Arial Black"/>
              </a:rPr>
              <a:t> </a:t>
            </a:r>
            <a:r>
              <a:rPr dirty="0" sz="3000" spc="-170">
                <a:latin typeface="Arial Black"/>
                <a:cs typeface="Arial Black"/>
              </a:rPr>
              <a:t>Unlocking </a:t>
            </a:r>
            <a:r>
              <a:rPr dirty="0" sz="3000" spc="-110">
                <a:latin typeface="Arial Black"/>
                <a:cs typeface="Arial Black"/>
              </a:rPr>
              <a:t>Insights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27480" y="1417256"/>
            <a:ext cx="8026400" cy="33305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-8255">
              <a:lnSpc>
                <a:spcPct val="112700"/>
              </a:lnSpc>
              <a:spcBef>
                <a:spcPts val="90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 sz="2000" spc="185" b="1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2000" spc="185" b="1">
                <a:solidFill>
                  <a:srgbClr val="252525"/>
                </a:solidFill>
                <a:latin typeface="Calibri"/>
                <a:cs typeface="Calibri"/>
              </a:rPr>
              <a:t>PyMongo</a:t>
            </a:r>
            <a:r>
              <a:rPr dirty="0" sz="2000" spc="6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30" b="1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dirty="0" sz="2000" spc="1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204" b="1">
                <a:solidFill>
                  <a:srgbClr val="252525"/>
                </a:solidFill>
                <a:latin typeface="Calibri"/>
                <a:cs typeface="Calibri"/>
              </a:rPr>
              <a:t>CRUD:</a:t>
            </a:r>
            <a:r>
              <a:rPr dirty="0" sz="2000" spc="4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30">
                <a:solidFill>
                  <a:srgbClr val="252525"/>
                </a:solidFill>
                <a:latin typeface="Calibri"/>
                <a:cs typeface="Calibri"/>
              </a:rPr>
              <a:t>Simple</a:t>
            </a:r>
            <a:r>
              <a:rPr dirty="0" sz="2000" spc="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52525"/>
                </a:solidFill>
                <a:latin typeface="Consolas"/>
                <a:cs typeface="Consolas"/>
              </a:rPr>
              <a:t>find()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2000" spc="-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52525"/>
                </a:solidFill>
                <a:latin typeface="Consolas"/>
                <a:cs typeface="Consolas"/>
              </a:rPr>
              <a:t>insert_one()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2000" spc="-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Consolas"/>
                <a:cs typeface="Consolas"/>
              </a:rPr>
              <a:t>update_one()</a:t>
            </a:r>
            <a:r>
              <a:rPr dirty="0" sz="2000" spc="-10">
                <a:solidFill>
                  <a:srgbClr val="252525"/>
                </a:solidFill>
                <a:latin typeface="Calibri"/>
                <a:cs typeface="Calibri"/>
              </a:rPr>
              <a:t>, </a:t>
            </a:r>
            <a:r>
              <a:rPr dirty="0" sz="2000" spc="-10">
                <a:solidFill>
                  <a:srgbClr val="252525"/>
                </a:solidFill>
                <a:latin typeface="Consolas"/>
                <a:cs typeface="Consolas"/>
              </a:rPr>
              <a:t>delete_one()</a:t>
            </a:r>
            <a:r>
              <a:rPr dirty="0" sz="2000" spc="-61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2000" spc="5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dirty="0" sz="2000" spc="1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10">
                <a:solidFill>
                  <a:srgbClr val="252525"/>
                </a:solidFill>
                <a:latin typeface="Calibri"/>
                <a:cs typeface="Calibri"/>
              </a:rPr>
              <a:t>basic</a:t>
            </a:r>
            <a:r>
              <a:rPr dirty="0" sz="2000" spc="6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75">
                <a:solidFill>
                  <a:srgbClr val="252525"/>
                </a:solidFill>
                <a:latin typeface="Calibri"/>
                <a:cs typeface="Calibri"/>
              </a:rPr>
              <a:t>operations.</a:t>
            </a:r>
            <a:endParaRPr sz="2000">
              <a:latin typeface="Calibri"/>
              <a:cs typeface="Calibri"/>
            </a:endParaRPr>
          </a:p>
          <a:p>
            <a:pPr marL="137160" indent="-96520">
              <a:lnSpc>
                <a:spcPct val="100000"/>
              </a:lnSpc>
              <a:spcBef>
                <a:spcPts val="1989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137160" algn="l"/>
              </a:tabLst>
            </a:pPr>
            <a:r>
              <a:rPr dirty="0" sz="2000" spc="190" b="1">
                <a:solidFill>
                  <a:srgbClr val="252525"/>
                </a:solidFill>
                <a:latin typeface="Calibri"/>
                <a:cs typeface="Calibri"/>
              </a:rPr>
              <a:t>Advanced</a:t>
            </a:r>
            <a:r>
              <a:rPr dirty="0" sz="2000" spc="2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45" b="1">
                <a:solidFill>
                  <a:srgbClr val="252525"/>
                </a:solidFill>
                <a:latin typeface="Calibri"/>
                <a:cs typeface="Calibri"/>
              </a:rPr>
              <a:t>Queries:</a:t>
            </a:r>
            <a:endParaRPr sz="2000">
              <a:latin typeface="Calibri"/>
              <a:cs typeface="Calibri"/>
            </a:endParaRPr>
          </a:p>
          <a:p>
            <a:pPr marL="137160" indent="-96520">
              <a:lnSpc>
                <a:spcPct val="100000"/>
              </a:lnSpc>
              <a:spcBef>
                <a:spcPts val="1285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137160" algn="l"/>
              </a:tabLst>
            </a:pPr>
            <a:r>
              <a:rPr dirty="0" sz="2000" spc="210" b="1">
                <a:solidFill>
                  <a:srgbClr val="252525"/>
                </a:solidFill>
                <a:latin typeface="Calibri"/>
                <a:cs typeface="Calibri"/>
              </a:rPr>
              <a:t>Range</a:t>
            </a:r>
            <a:r>
              <a:rPr dirty="0" sz="2000" spc="-1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55" b="1">
                <a:solidFill>
                  <a:srgbClr val="252525"/>
                </a:solidFill>
                <a:latin typeface="Calibri"/>
                <a:cs typeface="Calibri"/>
              </a:rPr>
              <a:t>Queries:</a:t>
            </a:r>
            <a:r>
              <a:rPr dirty="0" sz="2000" spc="5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52525"/>
                </a:solidFill>
                <a:latin typeface="Consolas"/>
                <a:cs typeface="Consolas"/>
              </a:rPr>
              <a:t>$gte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2000" spc="-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Consolas"/>
                <a:cs typeface="Consolas"/>
              </a:rPr>
              <a:t>$lte</a:t>
            </a:r>
            <a:r>
              <a:rPr dirty="0" sz="2000" spc="-57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2000" spc="5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dirty="0" sz="2000" spc="10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14">
                <a:solidFill>
                  <a:srgbClr val="252525"/>
                </a:solidFill>
                <a:latin typeface="Calibri"/>
                <a:cs typeface="Calibri"/>
              </a:rPr>
              <a:t>numbers</a:t>
            </a:r>
            <a:r>
              <a:rPr dirty="0" sz="2000" spc="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75">
                <a:solidFill>
                  <a:srgbClr val="252525"/>
                </a:solidFill>
                <a:latin typeface="Calibri"/>
                <a:cs typeface="Calibri"/>
              </a:rPr>
              <a:t>(price)</a:t>
            </a:r>
            <a:r>
              <a:rPr dirty="0" sz="200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55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2000" spc="-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95">
                <a:solidFill>
                  <a:srgbClr val="252525"/>
                </a:solidFill>
                <a:latin typeface="Calibri"/>
                <a:cs typeface="Calibri"/>
              </a:rPr>
              <a:t>dates</a:t>
            </a:r>
            <a:endParaRPr sz="2000">
              <a:latin typeface="Calibri"/>
              <a:cs typeface="Calibri"/>
            </a:endParaRPr>
          </a:p>
          <a:p>
            <a:pPr marL="49530">
              <a:lnSpc>
                <a:spcPct val="100000"/>
              </a:lnSpc>
              <a:spcBef>
                <a:spcPts val="225"/>
              </a:spcBef>
            </a:pPr>
            <a:r>
              <a:rPr dirty="0" sz="2000" spc="75">
                <a:solidFill>
                  <a:srgbClr val="252525"/>
                </a:solidFill>
                <a:latin typeface="Calibri"/>
                <a:cs typeface="Calibri"/>
              </a:rPr>
              <a:t>(joined_at,</a:t>
            </a:r>
            <a:r>
              <a:rPr dirty="0" sz="2000" spc="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70">
                <a:solidFill>
                  <a:srgbClr val="252525"/>
                </a:solidFill>
                <a:latin typeface="Calibri"/>
                <a:cs typeface="Calibri"/>
              </a:rPr>
              <a:t>due_date).</a:t>
            </a:r>
            <a:endParaRPr sz="2000">
              <a:latin typeface="Calibri"/>
              <a:cs typeface="Calibri"/>
            </a:endParaRPr>
          </a:p>
          <a:p>
            <a:pPr marL="137795" indent="-97155">
              <a:lnSpc>
                <a:spcPct val="100000"/>
              </a:lnSpc>
              <a:spcBef>
                <a:spcPts val="1280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137795" algn="l"/>
              </a:tabLst>
            </a:pPr>
            <a:r>
              <a:rPr dirty="0" sz="2000" spc="135" b="1">
                <a:solidFill>
                  <a:srgbClr val="252525"/>
                </a:solidFill>
                <a:latin typeface="Calibri"/>
                <a:cs typeface="Calibri"/>
              </a:rPr>
              <a:t>Array</a:t>
            </a:r>
            <a:r>
              <a:rPr dirty="0" sz="2000" spc="7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50" b="1">
                <a:solidFill>
                  <a:srgbClr val="252525"/>
                </a:solidFill>
                <a:latin typeface="Calibri"/>
                <a:cs typeface="Calibri"/>
              </a:rPr>
              <a:t>Matching:</a:t>
            </a:r>
            <a:r>
              <a:rPr dirty="0" sz="2000" spc="10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Consolas"/>
                <a:cs typeface="Consolas"/>
              </a:rPr>
              <a:t>$in</a:t>
            </a:r>
            <a:r>
              <a:rPr dirty="0" sz="2000" spc="-555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2000" spc="50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dirty="0" sz="2000" spc="1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10">
                <a:solidFill>
                  <a:srgbClr val="252525"/>
                </a:solidFill>
                <a:latin typeface="Calibri"/>
                <a:cs typeface="Calibri"/>
              </a:rPr>
              <a:t>finding</a:t>
            </a:r>
            <a:r>
              <a:rPr dirty="0" sz="2000" spc="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10">
                <a:solidFill>
                  <a:srgbClr val="252525"/>
                </a:solidFill>
                <a:latin typeface="Calibri"/>
                <a:cs typeface="Calibri"/>
              </a:rPr>
              <a:t>courses</a:t>
            </a:r>
            <a:r>
              <a:rPr dirty="0" sz="2000" spc="10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with</a:t>
            </a:r>
            <a:r>
              <a:rPr dirty="0" sz="200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95">
                <a:solidFill>
                  <a:srgbClr val="252525"/>
                </a:solidFill>
                <a:latin typeface="Calibri"/>
                <a:cs typeface="Calibri"/>
              </a:rPr>
              <a:t>specific</a:t>
            </a:r>
            <a:r>
              <a:rPr dirty="0" sz="200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95">
                <a:solidFill>
                  <a:srgbClr val="252525"/>
                </a:solidFill>
                <a:latin typeface="Calibri"/>
                <a:cs typeface="Calibri"/>
              </a:rPr>
              <a:t>tags.</a:t>
            </a:r>
            <a:endParaRPr sz="2000">
              <a:latin typeface="Calibri"/>
              <a:cs typeface="Calibri"/>
            </a:endParaRPr>
          </a:p>
          <a:p>
            <a:pPr marL="137795" indent="-97155">
              <a:lnSpc>
                <a:spcPct val="100000"/>
              </a:lnSpc>
              <a:spcBef>
                <a:spcPts val="1205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137795" algn="l"/>
              </a:tabLst>
            </a:pPr>
            <a:r>
              <a:rPr dirty="0" sz="2000" spc="200" b="1">
                <a:solidFill>
                  <a:srgbClr val="252525"/>
                </a:solidFill>
                <a:latin typeface="Calibri"/>
                <a:cs typeface="Calibri"/>
              </a:rPr>
              <a:t>Regex:</a:t>
            </a:r>
            <a:r>
              <a:rPr dirty="0" sz="2000" spc="3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95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r>
              <a:rPr dirty="0" sz="2000" spc="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00">
                <a:solidFill>
                  <a:srgbClr val="252525"/>
                </a:solidFill>
                <a:latin typeface="Calibri"/>
                <a:cs typeface="Calibri"/>
              </a:rPr>
              <a:t>case-</a:t>
            </a:r>
            <a:r>
              <a:rPr dirty="0" sz="2000" spc="70">
                <a:solidFill>
                  <a:srgbClr val="252525"/>
                </a:solidFill>
                <a:latin typeface="Calibri"/>
                <a:cs typeface="Calibri"/>
              </a:rPr>
              <a:t>insensitive</a:t>
            </a:r>
            <a:r>
              <a:rPr dirty="0" sz="200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60">
                <a:solidFill>
                  <a:srgbClr val="252525"/>
                </a:solidFill>
                <a:latin typeface="Calibri"/>
                <a:cs typeface="Calibri"/>
              </a:rPr>
              <a:t>partial</a:t>
            </a:r>
            <a:r>
              <a:rPr dirty="0" sz="2000" spc="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00">
                <a:solidFill>
                  <a:srgbClr val="252525"/>
                </a:solidFill>
                <a:latin typeface="Calibri"/>
                <a:cs typeface="Calibri"/>
              </a:rPr>
              <a:t>string</a:t>
            </a:r>
            <a:r>
              <a:rPr dirty="0" sz="2000" spc="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10">
                <a:solidFill>
                  <a:srgbClr val="252525"/>
                </a:solidFill>
                <a:latin typeface="Calibri"/>
                <a:cs typeface="Calibri"/>
              </a:rPr>
              <a:t>matching</a:t>
            </a:r>
            <a:r>
              <a:rPr dirty="0" sz="2000" spc="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Calibri"/>
                <a:cs typeface="Calibri"/>
              </a:rPr>
              <a:t>(</a:t>
            </a:r>
            <a:r>
              <a:rPr dirty="0" sz="2000" spc="-10">
                <a:solidFill>
                  <a:srgbClr val="252525"/>
                </a:solidFill>
                <a:latin typeface="Consolas"/>
                <a:cs typeface="Consolas"/>
              </a:rPr>
              <a:t>$regex</a:t>
            </a:r>
            <a:r>
              <a:rPr dirty="0" sz="2000" spc="-1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49530">
              <a:lnSpc>
                <a:spcPct val="100000"/>
              </a:lnSpc>
              <a:spcBef>
                <a:spcPts val="229"/>
              </a:spcBef>
            </a:pPr>
            <a:r>
              <a:rPr dirty="0" sz="2000">
                <a:solidFill>
                  <a:srgbClr val="252525"/>
                </a:solidFill>
                <a:latin typeface="Consolas"/>
                <a:cs typeface="Consolas"/>
              </a:rPr>
              <a:t>$options:</a:t>
            </a:r>
            <a:r>
              <a:rPr dirty="0" sz="2000" spc="-45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2000" spc="-20">
                <a:solidFill>
                  <a:srgbClr val="252525"/>
                </a:solidFill>
                <a:latin typeface="Consolas"/>
                <a:cs typeface="Consolas"/>
              </a:rPr>
              <a:t>"i"</a:t>
            </a:r>
            <a:r>
              <a:rPr dirty="0" sz="2000" spc="-20">
                <a:solidFill>
                  <a:srgbClr val="252525"/>
                </a:solidFill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554" y="108838"/>
            <a:ext cx="6798945" cy="94170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000" spc="-160">
                <a:latin typeface="Arial Black"/>
                <a:cs typeface="Arial Black"/>
              </a:rPr>
              <a:t>Querying</a:t>
            </a:r>
            <a:r>
              <a:rPr dirty="0" sz="3000" spc="-150">
                <a:latin typeface="Arial Black"/>
                <a:cs typeface="Arial Black"/>
              </a:rPr>
              <a:t> </a:t>
            </a:r>
            <a:r>
              <a:rPr dirty="0" sz="3000" spc="-430">
                <a:latin typeface="Arial Black"/>
                <a:cs typeface="Arial Black"/>
              </a:rPr>
              <a:t>&amp;</a:t>
            </a:r>
            <a:r>
              <a:rPr dirty="0" sz="3000" spc="-155">
                <a:latin typeface="Arial Black"/>
                <a:cs typeface="Arial Black"/>
              </a:rPr>
              <a:t> </a:t>
            </a:r>
            <a:r>
              <a:rPr dirty="0" sz="3000" spc="-200">
                <a:latin typeface="Arial Black"/>
                <a:cs typeface="Arial Black"/>
              </a:rPr>
              <a:t>Aggregation</a:t>
            </a:r>
            <a:r>
              <a:rPr dirty="0" sz="3000" spc="-145">
                <a:latin typeface="Arial Black"/>
                <a:cs typeface="Arial Black"/>
              </a:rPr>
              <a:t> </a:t>
            </a:r>
            <a:r>
              <a:rPr dirty="0" sz="3000" spc="400">
                <a:latin typeface="Arial Black"/>
                <a:cs typeface="Arial Black"/>
              </a:rPr>
              <a:t>-</a:t>
            </a:r>
            <a:r>
              <a:rPr dirty="0" sz="3000" spc="-165">
                <a:latin typeface="Arial Black"/>
                <a:cs typeface="Arial Black"/>
              </a:rPr>
              <a:t> Unlocking </a:t>
            </a:r>
            <a:r>
              <a:rPr dirty="0" sz="3000" spc="-110">
                <a:latin typeface="Arial Black"/>
                <a:cs typeface="Arial Black"/>
              </a:rPr>
              <a:t>Insights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85314" y="1031684"/>
            <a:ext cx="7697470" cy="5290820"/>
          </a:xfrm>
          <a:prstGeom prst="rect">
            <a:avLst/>
          </a:prstGeom>
        </p:spPr>
        <p:txBody>
          <a:bodyPr wrap="square" lIns="0" tIns="174625" rIns="0" bIns="0" rtlCol="0" vert="horz">
            <a:spAutoFit/>
          </a:bodyPr>
          <a:lstStyle/>
          <a:p>
            <a:pPr marL="100965" indent="-96520">
              <a:lnSpc>
                <a:spcPct val="100000"/>
              </a:lnSpc>
              <a:spcBef>
                <a:spcPts val="1375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 sz="2000" spc="190" b="1">
                <a:solidFill>
                  <a:srgbClr val="252525"/>
                </a:solidFill>
                <a:latin typeface="Calibri"/>
                <a:cs typeface="Calibri"/>
              </a:rPr>
              <a:t>Aggregation</a:t>
            </a:r>
            <a:r>
              <a:rPr dirty="0" sz="2000" spc="12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55" b="1">
                <a:solidFill>
                  <a:srgbClr val="252525"/>
                </a:solidFill>
                <a:latin typeface="Calibri"/>
                <a:cs typeface="Calibri"/>
              </a:rPr>
              <a:t>Framework</a:t>
            </a:r>
            <a:r>
              <a:rPr dirty="0" sz="2000" spc="9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14" b="1">
                <a:solidFill>
                  <a:srgbClr val="252525"/>
                </a:solidFill>
                <a:latin typeface="Calibri"/>
                <a:cs typeface="Calibri"/>
              </a:rPr>
              <a:t>(Pipelines):</a:t>
            </a:r>
            <a:endParaRPr sz="2000">
              <a:latin typeface="Calibri"/>
              <a:cs typeface="Calibri"/>
            </a:endParaRPr>
          </a:p>
          <a:p>
            <a:pPr marL="100965" indent="-96520">
              <a:lnSpc>
                <a:spcPct val="100000"/>
              </a:lnSpc>
              <a:spcBef>
                <a:spcPts val="1280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 sz="2000" spc="150" b="1">
                <a:solidFill>
                  <a:srgbClr val="252525"/>
                </a:solidFill>
                <a:latin typeface="Calibri"/>
                <a:cs typeface="Calibri"/>
              </a:rPr>
              <a:t>Purpose:</a:t>
            </a:r>
            <a:r>
              <a:rPr dirty="0" sz="2000" spc="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55">
                <a:solidFill>
                  <a:srgbClr val="252525"/>
                </a:solidFill>
                <a:latin typeface="Calibri"/>
                <a:cs typeface="Calibri"/>
              </a:rPr>
              <a:t>Complex</a:t>
            </a:r>
            <a:r>
              <a:rPr dirty="0" sz="2000" spc="8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80">
                <a:solidFill>
                  <a:srgbClr val="252525"/>
                </a:solidFill>
                <a:latin typeface="Calibri"/>
                <a:cs typeface="Calibri"/>
              </a:rPr>
              <a:t>data</a:t>
            </a:r>
            <a:r>
              <a:rPr dirty="0" sz="200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20">
                <a:solidFill>
                  <a:srgbClr val="252525"/>
                </a:solidFill>
                <a:latin typeface="Calibri"/>
                <a:cs typeface="Calibri"/>
              </a:rPr>
              <a:t>processing,</a:t>
            </a:r>
            <a:r>
              <a:rPr dirty="0" sz="2000" spc="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55">
                <a:solidFill>
                  <a:srgbClr val="252525"/>
                </a:solidFill>
                <a:latin typeface="Calibri"/>
                <a:cs typeface="Calibri"/>
              </a:rPr>
              <a:t>transformation,</a:t>
            </a:r>
            <a:r>
              <a:rPr dirty="0" sz="2000" spc="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55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2000" spc="-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60">
                <a:solidFill>
                  <a:srgbClr val="252525"/>
                </a:solidFill>
                <a:latin typeface="Calibri"/>
                <a:cs typeface="Calibri"/>
              </a:rPr>
              <a:t>analysis.</a:t>
            </a:r>
            <a:endParaRPr sz="2000">
              <a:latin typeface="Calibri"/>
              <a:cs typeface="Calibri"/>
            </a:endParaRPr>
          </a:p>
          <a:p>
            <a:pPr marL="100965" indent="-96520">
              <a:lnSpc>
                <a:spcPct val="100000"/>
              </a:lnSpc>
              <a:spcBef>
                <a:spcPts val="1205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 sz="2000" spc="210" b="1">
                <a:solidFill>
                  <a:srgbClr val="252525"/>
                </a:solidFill>
                <a:latin typeface="Calibri"/>
                <a:cs typeface="Calibri"/>
              </a:rPr>
              <a:t>Key</a:t>
            </a:r>
            <a:r>
              <a:rPr dirty="0" sz="2000" spc="4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85" b="1">
                <a:solidFill>
                  <a:srgbClr val="252525"/>
                </a:solidFill>
                <a:latin typeface="Calibri"/>
                <a:cs typeface="Calibri"/>
              </a:rPr>
              <a:t>Stages</a:t>
            </a:r>
            <a:r>
              <a:rPr dirty="0" sz="2000" spc="1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50" b="1">
                <a:solidFill>
                  <a:srgbClr val="252525"/>
                </a:solidFill>
                <a:latin typeface="Calibri"/>
                <a:cs typeface="Calibri"/>
              </a:rPr>
              <a:t>Used:</a:t>
            </a:r>
            <a:endParaRPr sz="2000">
              <a:latin typeface="Calibri"/>
              <a:cs typeface="Calibri"/>
            </a:endParaRPr>
          </a:p>
          <a:p>
            <a:pPr lvl="1" marL="557530" indent="-96520">
              <a:lnSpc>
                <a:spcPct val="100000"/>
              </a:lnSpc>
              <a:spcBef>
                <a:spcPts val="750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557530" algn="l"/>
              </a:tabLst>
            </a:pPr>
            <a:r>
              <a:rPr dirty="0" sz="2000">
                <a:solidFill>
                  <a:srgbClr val="252525"/>
                </a:solidFill>
                <a:latin typeface="Consolas"/>
                <a:cs typeface="Consolas"/>
              </a:rPr>
              <a:t>$match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:</a:t>
            </a:r>
            <a:r>
              <a:rPr dirty="0" sz="2000" spc="9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85">
                <a:solidFill>
                  <a:srgbClr val="252525"/>
                </a:solidFill>
                <a:latin typeface="Calibri"/>
                <a:cs typeface="Calibri"/>
              </a:rPr>
              <a:t>Filtering</a:t>
            </a:r>
            <a:r>
              <a:rPr dirty="0" sz="2000" spc="95">
                <a:solidFill>
                  <a:srgbClr val="252525"/>
                </a:solidFill>
                <a:latin typeface="Calibri"/>
                <a:cs typeface="Calibri"/>
              </a:rPr>
              <a:t> documents.</a:t>
            </a:r>
            <a:endParaRPr sz="2000">
              <a:latin typeface="Calibri"/>
              <a:cs typeface="Calibri"/>
            </a:endParaRPr>
          </a:p>
          <a:p>
            <a:pPr lvl="1" marL="469900" marR="156845" indent="-8890">
              <a:lnSpc>
                <a:spcPct val="109500"/>
              </a:lnSpc>
              <a:spcBef>
                <a:spcPts val="530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557530" algn="l"/>
              </a:tabLst>
            </a:pPr>
            <a:r>
              <a:rPr dirty="0" sz="2000">
                <a:solidFill>
                  <a:srgbClr val="252525"/>
                </a:solidFill>
                <a:latin typeface="Consolas"/>
                <a:cs typeface="Consolas"/>
              </a:rPr>
              <a:t>	</a:t>
            </a:r>
            <a:r>
              <a:rPr dirty="0" sz="2000">
                <a:solidFill>
                  <a:srgbClr val="252525"/>
                </a:solidFill>
                <a:latin typeface="Consolas"/>
                <a:cs typeface="Consolas"/>
              </a:rPr>
              <a:t>$group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:</a:t>
            </a:r>
            <a:r>
              <a:rPr dirty="0" sz="2000" spc="9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55">
                <a:solidFill>
                  <a:srgbClr val="252525"/>
                </a:solidFill>
                <a:latin typeface="Calibri"/>
                <a:cs typeface="Calibri"/>
              </a:rPr>
              <a:t>Grouping</a:t>
            </a:r>
            <a:r>
              <a:rPr dirty="0" sz="2000" spc="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20">
                <a:solidFill>
                  <a:srgbClr val="252525"/>
                </a:solidFill>
                <a:latin typeface="Calibri"/>
                <a:cs typeface="Calibri"/>
              </a:rPr>
              <a:t>documents</a:t>
            </a:r>
            <a:r>
              <a:rPr dirty="0" sz="2000" spc="10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30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2000" spc="8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10">
                <a:solidFill>
                  <a:srgbClr val="252525"/>
                </a:solidFill>
                <a:latin typeface="Calibri"/>
                <a:cs typeface="Calibri"/>
              </a:rPr>
              <a:t>performing</a:t>
            </a:r>
            <a:r>
              <a:rPr dirty="0" sz="2000" spc="9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25">
                <a:solidFill>
                  <a:srgbClr val="252525"/>
                </a:solidFill>
                <a:latin typeface="Calibri"/>
                <a:cs typeface="Calibri"/>
              </a:rPr>
              <a:t>aggregations 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(</a:t>
            </a:r>
            <a:r>
              <a:rPr dirty="0" sz="2000">
                <a:solidFill>
                  <a:srgbClr val="252525"/>
                </a:solidFill>
                <a:latin typeface="Consolas"/>
                <a:cs typeface="Consolas"/>
              </a:rPr>
              <a:t>$sum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2000" spc="-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52525"/>
                </a:solidFill>
                <a:latin typeface="Consolas"/>
                <a:cs typeface="Consolas"/>
              </a:rPr>
              <a:t>$avg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2000" spc="-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52525"/>
                </a:solidFill>
                <a:latin typeface="Consolas"/>
                <a:cs typeface="Consolas"/>
              </a:rPr>
              <a:t>$addToSet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2000" spc="-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Consolas"/>
                <a:cs typeface="Consolas"/>
              </a:rPr>
              <a:t>$size</a:t>
            </a:r>
            <a:r>
              <a:rPr dirty="0" sz="2000" spc="-10">
                <a:solidFill>
                  <a:srgbClr val="252525"/>
                </a:solidFill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 lvl="1" marL="469900" marR="5080" indent="-8890">
              <a:lnSpc>
                <a:spcPct val="109500"/>
              </a:lnSpc>
              <a:spcBef>
                <a:spcPts val="525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557530" algn="l"/>
              </a:tabLst>
            </a:pPr>
            <a:r>
              <a:rPr dirty="0" sz="2000">
                <a:solidFill>
                  <a:srgbClr val="252525"/>
                </a:solidFill>
                <a:latin typeface="Consolas"/>
                <a:cs typeface="Consolas"/>
              </a:rPr>
              <a:t>	</a:t>
            </a:r>
            <a:r>
              <a:rPr dirty="0" sz="2000">
                <a:solidFill>
                  <a:srgbClr val="252525"/>
                </a:solidFill>
                <a:latin typeface="Consolas"/>
                <a:cs typeface="Consolas"/>
              </a:rPr>
              <a:t>$lookup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:</a:t>
            </a:r>
            <a:r>
              <a:rPr dirty="0" sz="2000" spc="8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90">
                <a:solidFill>
                  <a:srgbClr val="252525"/>
                </a:solidFill>
                <a:latin typeface="Calibri"/>
                <a:cs typeface="Calibri"/>
              </a:rPr>
              <a:t>Performing</a:t>
            </a:r>
            <a:r>
              <a:rPr dirty="0" sz="2000" spc="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65">
                <a:solidFill>
                  <a:srgbClr val="252525"/>
                </a:solidFill>
                <a:latin typeface="Calibri"/>
                <a:cs typeface="Calibri"/>
              </a:rPr>
              <a:t>"joins"</a:t>
            </a:r>
            <a:r>
              <a:rPr dirty="0" sz="2000" spc="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05">
                <a:solidFill>
                  <a:srgbClr val="252525"/>
                </a:solidFill>
                <a:latin typeface="Calibri"/>
                <a:cs typeface="Calibri"/>
              </a:rPr>
              <a:t>between</a:t>
            </a:r>
            <a:r>
              <a:rPr dirty="0" sz="2000" spc="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95">
                <a:solidFill>
                  <a:srgbClr val="252525"/>
                </a:solidFill>
                <a:latin typeface="Calibri"/>
                <a:cs typeface="Calibri"/>
              </a:rPr>
              <a:t>collections</a:t>
            </a:r>
            <a:r>
              <a:rPr dirty="0" sz="2000" spc="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65">
                <a:solidFill>
                  <a:srgbClr val="252525"/>
                </a:solidFill>
                <a:latin typeface="Calibri"/>
                <a:cs typeface="Calibri"/>
              </a:rPr>
              <a:t>(essential</a:t>
            </a:r>
            <a:r>
              <a:rPr dirty="0" sz="2000" spc="10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252525"/>
                </a:solidFill>
                <a:latin typeface="Calibri"/>
                <a:cs typeface="Calibri"/>
              </a:rPr>
              <a:t>for </a:t>
            </a:r>
            <a:r>
              <a:rPr dirty="0" sz="2000" spc="60">
                <a:solidFill>
                  <a:srgbClr val="252525"/>
                </a:solidFill>
                <a:latin typeface="Calibri"/>
                <a:cs typeface="Calibri"/>
              </a:rPr>
              <a:t>relationships).</a:t>
            </a:r>
            <a:endParaRPr sz="2000">
              <a:latin typeface="Calibri"/>
              <a:cs typeface="Calibri"/>
            </a:endParaRPr>
          </a:p>
          <a:p>
            <a:pPr lvl="1" marL="557530" indent="-96520">
              <a:lnSpc>
                <a:spcPct val="100000"/>
              </a:lnSpc>
              <a:spcBef>
                <a:spcPts val="755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557530" algn="l"/>
              </a:tabLst>
            </a:pPr>
            <a:r>
              <a:rPr dirty="0" sz="2000">
                <a:solidFill>
                  <a:srgbClr val="252525"/>
                </a:solidFill>
                <a:latin typeface="Consolas"/>
                <a:cs typeface="Consolas"/>
              </a:rPr>
              <a:t>$unwind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:</a:t>
            </a:r>
            <a:r>
              <a:rPr dirty="0" sz="2000" spc="9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10">
                <a:solidFill>
                  <a:srgbClr val="252525"/>
                </a:solidFill>
                <a:latin typeface="Calibri"/>
                <a:cs typeface="Calibri"/>
              </a:rPr>
              <a:t>Deconstructing</a:t>
            </a:r>
            <a:r>
              <a:rPr dirty="0" sz="2000" spc="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70">
                <a:solidFill>
                  <a:srgbClr val="252525"/>
                </a:solidFill>
                <a:latin typeface="Calibri"/>
                <a:cs typeface="Calibri"/>
              </a:rPr>
              <a:t>arrays</a:t>
            </a:r>
            <a:r>
              <a:rPr dirty="0" sz="2000" spc="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65">
                <a:solidFill>
                  <a:srgbClr val="252525"/>
                </a:solidFill>
                <a:latin typeface="Calibri"/>
                <a:cs typeface="Calibri"/>
              </a:rPr>
              <a:t>from</a:t>
            </a:r>
            <a:r>
              <a:rPr dirty="0" sz="2000" spc="114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Consolas"/>
                <a:cs typeface="Consolas"/>
              </a:rPr>
              <a:t>$lookup</a:t>
            </a:r>
            <a:r>
              <a:rPr dirty="0" sz="2000" spc="-575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2000" spc="45">
                <a:solidFill>
                  <a:srgbClr val="252525"/>
                </a:solidFill>
                <a:latin typeface="Calibri"/>
                <a:cs typeface="Calibri"/>
              </a:rPr>
              <a:t>results.</a:t>
            </a:r>
            <a:endParaRPr sz="2000">
              <a:latin typeface="Calibri"/>
              <a:cs typeface="Calibri"/>
            </a:endParaRPr>
          </a:p>
          <a:p>
            <a:pPr lvl="1" marL="557530" indent="-96520">
              <a:lnSpc>
                <a:spcPct val="100000"/>
              </a:lnSpc>
              <a:spcBef>
                <a:spcPts val="755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557530" algn="l"/>
              </a:tabLst>
            </a:pPr>
            <a:r>
              <a:rPr dirty="0" sz="2000">
                <a:solidFill>
                  <a:srgbClr val="252525"/>
                </a:solidFill>
                <a:latin typeface="Consolas"/>
                <a:cs typeface="Consolas"/>
              </a:rPr>
              <a:t>$project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:</a:t>
            </a:r>
            <a:r>
              <a:rPr dirty="0" sz="2000" spc="9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25">
                <a:solidFill>
                  <a:srgbClr val="252525"/>
                </a:solidFill>
                <a:latin typeface="Calibri"/>
                <a:cs typeface="Calibri"/>
              </a:rPr>
              <a:t>Reshaping</a:t>
            </a:r>
            <a:r>
              <a:rPr dirty="0" sz="2000" spc="9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20">
                <a:solidFill>
                  <a:srgbClr val="252525"/>
                </a:solidFill>
                <a:latin typeface="Calibri"/>
                <a:cs typeface="Calibri"/>
              </a:rPr>
              <a:t>documents</a:t>
            </a:r>
            <a:r>
              <a:rPr dirty="0" sz="2000" spc="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55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2000" spc="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05">
                <a:solidFill>
                  <a:srgbClr val="252525"/>
                </a:solidFill>
                <a:latin typeface="Calibri"/>
                <a:cs typeface="Calibri"/>
              </a:rPr>
              <a:t>selecting</a:t>
            </a:r>
            <a:r>
              <a:rPr dirty="0" sz="2000" spc="9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60">
                <a:solidFill>
                  <a:srgbClr val="252525"/>
                </a:solidFill>
                <a:latin typeface="Calibri"/>
                <a:cs typeface="Calibri"/>
              </a:rPr>
              <a:t>fields.</a:t>
            </a:r>
            <a:endParaRPr sz="2000">
              <a:latin typeface="Calibri"/>
              <a:cs typeface="Calibri"/>
            </a:endParaRPr>
          </a:p>
          <a:p>
            <a:pPr lvl="1" marL="558165" indent="-97155">
              <a:lnSpc>
                <a:spcPct val="100000"/>
              </a:lnSpc>
              <a:spcBef>
                <a:spcPts val="755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558165" algn="l"/>
              </a:tabLst>
            </a:pPr>
            <a:r>
              <a:rPr dirty="0" sz="2000">
                <a:solidFill>
                  <a:srgbClr val="252525"/>
                </a:solidFill>
                <a:latin typeface="Consolas"/>
                <a:cs typeface="Consolas"/>
              </a:rPr>
              <a:t>$sort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2000" spc="-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52525"/>
                </a:solidFill>
                <a:latin typeface="Consolas"/>
                <a:cs typeface="Consolas"/>
              </a:rPr>
              <a:t>$limit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2000" spc="-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52525"/>
                </a:solidFill>
                <a:latin typeface="Consolas"/>
                <a:cs typeface="Consolas"/>
              </a:rPr>
              <a:t>$addFields</a:t>
            </a:r>
            <a:r>
              <a:rPr dirty="0" sz="200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2000" spc="-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Consolas"/>
                <a:cs typeface="Consolas"/>
              </a:rPr>
              <a:t>$cond</a:t>
            </a:r>
            <a:r>
              <a:rPr dirty="0" sz="2000" spc="-10">
                <a:solidFill>
                  <a:srgbClr val="252525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marR="787400" indent="-8255">
              <a:lnSpc>
                <a:spcPct val="109500"/>
              </a:lnSpc>
              <a:spcBef>
                <a:spcPts val="1055"/>
              </a:spcBef>
              <a:buClr>
                <a:srgbClr val="EB4E6F"/>
              </a:buClr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 sz="2000" spc="175" b="1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2000" spc="175" b="1">
                <a:solidFill>
                  <a:srgbClr val="252525"/>
                </a:solidFill>
                <a:latin typeface="Calibri"/>
                <a:cs typeface="Calibri"/>
              </a:rPr>
              <a:t>Examples:</a:t>
            </a:r>
            <a:r>
              <a:rPr dirty="0" sz="2000" spc="3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65">
                <a:solidFill>
                  <a:srgbClr val="252525"/>
                </a:solidFill>
                <a:latin typeface="Calibri"/>
                <a:cs typeface="Calibri"/>
              </a:rPr>
              <a:t>Monthly</a:t>
            </a:r>
            <a:r>
              <a:rPr dirty="0" sz="2000" spc="7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80">
                <a:solidFill>
                  <a:srgbClr val="252525"/>
                </a:solidFill>
                <a:latin typeface="Calibri"/>
                <a:cs typeface="Calibri"/>
              </a:rPr>
              <a:t>enrollment</a:t>
            </a:r>
            <a:r>
              <a:rPr dirty="0" sz="200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70">
                <a:solidFill>
                  <a:srgbClr val="252525"/>
                </a:solidFill>
                <a:latin typeface="Calibri"/>
                <a:cs typeface="Calibri"/>
              </a:rPr>
              <a:t>trends,</a:t>
            </a:r>
            <a:r>
              <a:rPr dirty="0" sz="2000" spc="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20">
                <a:solidFill>
                  <a:srgbClr val="252525"/>
                </a:solidFill>
                <a:latin typeface="Calibri"/>
                <a:cs typeface="Calibri"/>
              </a:rPr>
              <a:t>average</a:t>
            </a:r>
            <a:r>
              <a:rPr dirty="0" sz="2000" spc="6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35">
                <a:solidFill>
                  <a:srgbClr val="252525"/>
                </a:solidFill>
                <a:latin typeface="Calibri"/>
                <a:cs typeface="Calibri"/>
              </a:rPr>
              <a:t>grades</a:t>
            </a:r>
            <a:r>
              <a:rPr dirty="0" sz="2000" spc="9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90">
                <a:solidFill>
                  <a:srgbClr val="252525"/>
                </a:solidFill>
                <a:latin typeface="Calibri"/>
                <a:cs typeface="Calibri"/>
              </a:rPr>
              <a:t>per </a:t>
            </a:r>
            <a:r>
              <a:rPr dirty="0" sz="2000" spc="75">
                <a:solidFill>
                  <a:srgbClr val="252525"/>
                </a:solidFill>
                <a:latin typeface="Calibri"/>
                <a:cs typeface="Calibri"/>
              </a:rPr>
              <a:t>student,</a:t>
            </a:r>
            <a:r>
              <a:rPr dirty="0" sz="2000" spc="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120">
                <a:solidFill>
                  <a:srgbClr val="252525"/>
                </a:solidFill>
                <a:latin typeface="Calibri"/>
                <a:cs typeface="Calibri"/>
              </a:rPr>
              <a:t>top</a:t>
            </a:r>
            <a:r>
              <a:rPr dirty="0" sz="2000" spc="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75">
                <a:solidFill>
                  <a:srgbClr val="252525"/>
                </a:solidFill>
                <a:latin typeface="Calibri"/>
                <a:cs typeface="Calibri"/>
              </a:rPr>
              <a:t>students,</a:t>
            </a:r>
            <a:r>
              <a:rPr dirty="0" sz="2000" spc="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60">
                <a:solidFill>
                  <a:srgbClr val="252525"/>
                </a:solidFill>
                <a:latin typeface="Calibri"/>
                <a:cs typeface="Calibri"/>
              </a:rPr>
              <a:t>instructor</a:t>
            </a:r>
            <a:r>
              <a:rPr dirty="0" sz="2000" spc="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000" spc="55">
                <a:solidFill>
                  <a:srgbClr val="252525"/>
                </a:solidFill>
                <a:latin typeface="Calibri"/>
                <a:cs typeface="Calibri"/>
              </a:rPr>
              <a:t>analytics.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319" y="237236"/>
            <a:ext cx="654494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85">
                <a:latin typeface="Arial Black"/>
                <a:cs typeface="Arial Black"/>
              </a:rPr>
              <a:t>Indexing</a:t>
            </a:r>
            <a:r>
              <a:rPr dirty="0" sz="2750" spc="-125">
                <a:latin typeface="Arial Black"/>
                <a:cs typeface="Arial Black"/>
              </a:rPr>
              <a:t> </a:t>
            </a:r>
            <a:r>
              <a:rPr dirty="0" sz="2750" spc="-370">
                <a:latin typeface="Arial Black"/>
                <a:cs typeface="Arial Black"/>
              </a:rPr>
              <a:t>&amp;</a:t>
            </a:r>
            <a:r>
              <a:rPr dirty="0" sz="2750" spc="-114">
                <a:latin typeface="Arial Black"/>
                <a:cs typeface="Arial Black"/>
              </a:rPr>
              <a:t> </a:t>
            </a:r>
            <a:r>
              <a:rPr dirty="0" sz="2750" spc="-165">
                <a:latin typeface="Arial Black"/>
                <a:cs typeface="Arial Black"/>
              </a:rPr>
              <a:t>Performance</a:t>
            </a:r>
            <a:r>
              <a:rPr dirty="0" sz="2750" spc="-75">
                <a:latin typeface="Arial Black"/>
                <a:cs typeface="Arial Black"/>
              </a:rPr>
              <a:t> </a:t>
            </a:r>
            <a:r>
              <a:rPr dirty="0" sz="2750" spc="-110">
                <a:latin typeface="Arial Black"/>
                <a:cs typeface="Arial Black"/>
              </a:rPr>
              <a:t>Optimization</a:t>
            </a:r>
            <a:endParaRPr sz="275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69110" y="810450"/>
            <a:ext cx="9853930" cy="565975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890"/>
              </a:spcBef>
              <a:buClr>
                <a:srgbClr val="EB4E6F"/>
              </a:buClr>
              <a:buSzPct val="94444"/>
              <a:buFont typeface="Arial"/>
              <a:buChar char="•"/>
              <a:tabLst>
                <a:tab pos="91440" algn="l"/>
              </a:tabLst>
            </a:pPr>
            <a:r>
              <a:rPr dirty="0" sz="1800" spc="130" b="1">
                <a:solidFill>
                  <a:srgbClr val="252525"/>
                </a:solidFill>
                <a:latin typeface="Calibri"/>
                <a:cs typeface="Calibri"/>
              </a:rPr>
              <a:t>Implementation:</a:t>
            </a:r>
            <a:r>
              <a:rPr dirty="0" sz="1800" spc="4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52525"/>
                </a:solidFill>
                <a:latin typeface="Consolas"/>
                <a:cs typeface="Consolas"/>
              </a:rPr>
              <a:t>db.collection.create_index()</a:t>
            </a:r>
            <a:endParaRPr sz="1800">
              <a:latin typeface="Consolas"/>
              <a:cs typeface="Consolas"/>
            </a:endParaRPr>
          </a:p>
          <a:p>
            <a:pPr marL="134620" indent="-88900">
              <a:lnSpc>
                <a:spcPct val="100000"/>
              </a:lnSpc>
              <a:spcBef>
                <a:spcPts val="790"/>
              </a:spcBef>
              <a:buClr>
                <a:srgbClr val="EB4E6F"/>
              </a:buClr>
              <a:buSzPct val="94444"/>
              <a:buFont typeface="Arial"/>
              <a:buChar char="•"/>
              <a:tabLst>
                <a:tab pos="134620" algn="l"/>
              </a:tabLst>
            </a:pPr>
            <a:r>
              <a:rPr dirty="0" sz="1800" spc="155" b="1">
                <a:solidFill>
                  <a:srgbClr val="252525"/>
                </a:solidFill>
                <a:latin typeface="Calibri"/>
                <a:cs typeface="Calibri"/>
              </a:rPr>
              <a:t>Indexes</a:t>
            </a:r>
            <a:r>
              <a:rPr dirty="0" sz="1800" spc="9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25" b="1">
                <a:solidFill>
                  <a:srgbClr val="252525"/>
                </a:solidFill>
                <a:latin typeface="Calibri"/>
                <a:cs typeface="Calibri"/>
              </a:rPr>
              <a:t>Created:</a:t>
            </a:r>
            <a:endParaRPr sz="1800">
              <a:latin typeface="Calibri"/>
              <a:cs typeface="Calibri"/>
            </a:endParaRPr>
          </a:p>
          <a:p>
            <a:pPr marL="134620" indent="-88900">
              <a:lnSpc>
                <a:spcPct val="100000"/>
              </a:lnSpc>
              <a:spcBef>
                <a:spcPts val="1220"/>
              </a:spcBef>
              <a:buClr>
                <a:srgbClr val="EB4E6F"/>
              </a:buClr>
              <a:buSzPct val="94444"/>
              <a:buFont typeface="Arial"/>
              <a:buChar char="•"/>
              <a:tabLst>
                <a:tab pos="134620" algn="l"/>
              </a:tabLst>
            </a:pPr>
            <a:r>
              <a:rPr dirty="0" sz="1800" spc="-10">
                <a:solidFill>
                  <a:srgbClr val="252525"/>
                </a:solidFill>
                <a:latin typeface="Consolas"/>
                <a:cs typeface="Consolas"/>
              </a:rPr>
              <a:t>users.email</a:t>
            </a:r>
            <a:r>
              <a:rPr dirty="0" sz="1800" spc="-545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00" spc="65">
                <a:solidFill>
                  <a:srgbClr val="252525"/>
                </a:solidFill>
                <a:latin typeface="Calibri"/>
                <a:cs typeface="Calibri"/>
              </a:rPr>
              <a:t>(unique):</a:t>
            </a:r>
            <a:r>
              <a:rPr dirty="0" sz="180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252525"/>
                </a:solidFill>
                <a:latin typeface="Calibri"/>
                <a:cs typeface="Calibri"/>
              </a:rPr>
              <a:t>Fast</a:t>
            </a:r>
            <a:r>
              <a:rPr dirty="0" sz="1800" spc="1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05">
                <a:solidFill>
                  <a:srgbClr val="252525"/>
                </a:solidFill>
                <a:latin typeface="Calibri"/>
                <a:cs typeface="Calibri"/>
              </a:rPr>
              <a:t>lookups</a:t>
            </a:r>
            <a:r>
              <a:rPr dirty="0" sz="1800" spc="10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25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1800" spc="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00">
                <a:solidFill>
                  <a:srgbClr val="252525"/>
                </a:solidFill>
                <a:latin typeface="Calibri"/>
                <a:cs typeface="Calibri"/>
              </a:rPr>
              <a:t>uniqueness</a:t>
            </a:r>
            <a:r>
              <a:rPr dirty="0" sz="1800" spc="10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65">
                <a:solidFill>
                  <a:srgbClr val="252525"/>
                </a:solidFill>
                <a:latin typeface="Calibri"/>
                <a:cs typeface="Calibri"/>
              </a:rPr>
              <a:t>enforcement.</a:t>
            </a:r>
            <a:endParaRPr sz="1800">
              <a:latin typeface="Calibri"/>
              <a:cs typeface="Calibri"/>
            </a:endParaRPr>
          </a:p>
          <a:p>
            <a:pPr marL="134620" indent="-88900">
              <a:lnSpc>
                <a:spcPct val="100000"/>
              </a:lnSpc>
              <a:spcBef>
                <a:spcPts val="1220"/>
              </a:spcBef>
              <a:buClr>
                <a:srgbClr val="EB4E6F"/>
              </a:buClr>
              <a:buSzPct val="94444"/>
              <a:buFont typeface="Arial"/>
              <a:buChar char="•"/>
              <a:tabLst>
                <a:tab pos="134620" algn="l"/>
              </a:tabLst>
            </a:pPr>
            <a:r>
              <a:rPr dirty="0" sz="1800">
                <a:solidFill>
                  <a:srgbClr val="252525"/>
                </a:solidFill>
                <a:latin typeface="Consolas"/>
                <a:cs typeface="Consolas"/>
              </a:rPr>
              <a:t>users.created_at</a:t>
            </a:r>
            <a:r>
              <a:rPr dirty="0" sz="1800">
                <a:solidFill>
                  <a:srgbClr val="252525"/>
                </a:solidFill>
                <a:latin typeface="Calibri"/>
                <a:cs typeface="Calibri"/>
              </a:rPr>
              <a:t>:</a:t>
            </a:r>
            <a:r>
              <a:rPr dirty="0" sz="1800" spc="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10">
                <a:solidFill>
                  <a:srgbClr val="252525"/>
                </a:solidFill>
                <a:latin typeface="Calibri"/>
                <a:cs typeface="Calibri"/>
              </a:rPr>
              <a:t>Optimizes</a:t>
            </a:r>
            <a:r>
              <a:rPr dirty="0" sz="1800" spc="9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80">
                <a:solidFill>
                  <a:srgbClr val="252525"/>
                </a:solidFill>
                <a:latin typeface="Calibri"/>
                <a:cs typeface="Calibri"/>
              </a:rPr>
              <a:t>date</a:t>
            </a:r>
            <a:r>
              <a:rPr dirty="0" sz="1800" spc="8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10">
                <a:solidFill>
                  <a:srgbClr val="252525"/>
                </a:solidFill>
                <a:latin typeface="Calibri"/>
                <a:cs typeface="Calibri"/>
              </a:rPr>
              <a:t>range</a:t>
            </a:r>
            <a:r>
              <a:rPr dirty="0" sz="1800" spc="8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90">
                <a:solidFill>
                  <a:srgbClr val="252525"/>
                </a:solidFill>
                <a:latin typeface="Calibri"/>
                <a:cs typeface="Calibri"/>
              </a:rPr>
              <a:t>queries </a:t>
            </a:r>
            <a:r>
              <a:rPr dirty="0" sz="1800" spc="65">
                <a:solidFill>
                  <a:srgbClr val="252525"/>
                </a:solidFill>
                <a:latin typeface="Calibri"/>
                <a:cs typeface="Calibri"/>
              </a:rPr>
              <a:t>(e.g.,</a:t>
            </a:r>
            <a:r>
              <a:rPr dirty="0" sz="1800" spc="-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80">
                <a:solidFill>
                  <a:srgbClr val="252525"/>
                </a:solidFill>
                <a:latin typeface="Calibri"/>
                <a:cs typeface="Calibri"/>
              </a:rPr>
              <a:t>users</a:t>
            </a:r>
            <a:r>
              <a:rPr dirty="0" sz="1800" spc="95">
                <a:solidFill>
                  <a:srgbClr val="252525"/>
                </a:solidFill>
                <a:latin typeface="Calibri"/>
                <a:cs typeface="Calibri"/>
              </a:rPr>
              <a:t> joined</a:t>
            </a:r>
            <a:r>
              <a:rPr dirty="0" sz="1800" spc="1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55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dirty="0" sz="1800" spc="6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52525"/>
                </a:solidFill>
                <a:latin typeface="Calibri"/>
                <a:cs typeface="Calibri"/>
              </a:rPr>
              <a:t>last</a:t>
            </a:r>
            <a:r>
              <a:rPr dirty="0" sz="1800" spc="10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225">
                <a:solidFill>
                  <a:srgbClr val="252525"/>
                </a:solidFill>
                <a:latin typeface="Calibri"/>
                <a:cs typeface="Calibri"/>
              </a:rPr>
              <a:t>X</a:t>
            </a:r>
            <a:r>
              <a:rPr dirty="0" sz="1800" spc="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55">
                <a:solidFill>
                  <a:srgbClr val="252525"/>
                </a:solidFill>
                <a:latin typeface="Calibri"/>
                <a:cs typeface="Calibri"/>
              </a:rPr>
              <a:t>months).</a:t>
            </a:r>
            <a:endParaRPr sz="1800">
              <a:latin typeface="Calibri"/>
              <a:cs typeface="Calibri"/>
            </a:endParaRPr>
          </a:p>
          <a:p>
            <a:pPr marL="134620" indent="-88900">
              <a:lnSpc>
                <a:spcPct val="100000"/>
              </a:lnSpc>
              <a:spcBef>
                <a:spcPts val="1220"/>
              </a:spcBef>
              <a:buClr>
                <a:srgbClr val="EB4E6F"/>
              </a:buClr>
              <a:buSzPct val="94444"/>
              <a:buFont typeface="Arial"/>
              <a:buChar char="•"/>
              <a:tabLst>
                <a:tab pos="134620" algn="l"/>
              </a:tabLst>
            </a:pPr>
            <a:r>
              <a:rPr dirty="0" sz="1800">
                <a:solidFill>
                  <a:srgbClr val="252525"/>
                </a:solidFill>
                <a:latin typeface="Consolas"/>
                <a:cs typeface="Consolas"/>
              </a:rPr>
              <a:t>courses.title</a:t>
            </a:r>
            <a:r>
              <a:rPr dirty="0" sz="180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1800" spc="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52525"/>
                </a:solidFill>
                <a:latin typeface="Consolas"/>
                <a:cs typeface="Consolas"/>
              </a:rPr>
              <a:t>courses.category</a:t>
            </a:r>
            <a:r>
              <a:rPr dirty="0" sz="1800" spc="-56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00" spc="100">
                <a:solidFill>
                  <a:srgbClr val="252525"/>
                </a:solidFill>
                <a:latin typeface="Calibri"/>
                <a:cs typeface="Calibri"/>
              </a:rPr>
              <a:t>(compound):</a:t>
            </a:r>
            <a:r>
              <a:rPr dirty="0" sz="1800" spc="1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45">
                <a:solidFill>
                  <a:srgbClr val="252525"/>
                </a:solidFill>
                <a:latin typeface="Calibri"/>
                <a:cs typeface="Calibri"/>
              </a:rPr>
              <a:t>Speeds</a:t>
            </a:r>
            <a:r>
              <a:rPr dirty="0" sz="1800" spc="1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40">
                <a:solidFill>
                  <a:srgbClr val="252525"/>
                </a:solidFill>
                <a:latin typeface="Calibri"/>
                <a:cs typeface="Calibri"/>
              </a:rPr>
              <a:t>up</a:t>
            </a:r>
            <a:r>
              <a:rPr dirty="0" sz="180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90">
                <a:solidFill>
                  <a:srgbClr val="252525"/>
                </a:solidFill>
                <a:latin typeface="Calibri"/>
                <a:cs typeface="Calibri"/>
              </a:rPr>
              <a:t>searches</a:t>
            </a:r>
            <a:r>
              <a:rPr dirty="0" sz="1800" spc="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50">
                <a:solidFill>
                  <a:srgbClr val="252525"/>
                </a:solidFill>
                <a:latin typeface="Calibri"/>
                <a:cs typeface="Calibri"/>
              </a:rPr>
              <a:t>by</a:t>
            </a:r>
            <a:r>
              <a:rPr dirty="0" sz="1800" spc="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52525"/>
                </a:solidFill>
                <a:latin typeface="Calibri"/>
                <a:cs typeface="Calibri"/>
              </a:rPr>
              <a:t>title</a:t>
            </a:r>
            <a:r>
              <a:rPr dirty="0" sz="1800" spc="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25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1800" spc="6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75">
                <a:solidFill>
                  <a:srgbClr val="252525"/>
                </a:solidFill>
                <a:latin typeface="Calibri"/>
                <a:cs typeface="Calibri"/>
              </a:rPr>
              <a:t>category.</a:t>
            </a:r>
            <a:endParaRPr sz="1800">
              <a:latin typeface="Calibri"/>
              <a:cs typeface="Calibri"/>
            </a:endParaRPr>
          </a:p>
          <a:p>
            <a:pPr marL="134620" indent="-88900">
              <a:lnSpc>
                <a:spcPct val="100000"/>
              </a:lnSpc>
              <a:spcBef>
                <a:spcPts val="1220"/>
              </a:spcBef>
              <a:buClr>
                <a:srgbClr val="EB4E6F"/>
              </a:buClr>
              <a:buSzPct val="94444"/>
              <a:buFont typeface="Arial"/>
              <a:buChar char="•"/>
              <a:tabLst>
                <a:tab pos="134620" algn="l"/>
              </a:tabLst>
            </a:pPr>
            <a:r>
              <a:rPr dirty="0" sz="1800">
                <a:solidFill>
                  <a:srgbClr val="252525"/>
                </a:solidFill>
                <a:latin typeface="Consolas"/>
                <a:cs typeface="Consolas"/>
              </a:rPr>
              <a:t>courses.price</a:t>
            </a:r>
            <a:r>
              <a:rPr dirty="0" sz="1800">
                <a:solidFill>
                  <a:srgbClr val="252525"/>
                </a:solidFill>
                <a:latin typeface="Calibri"/>
                <a:cs typeface="Calibri"/>
              </a:rPr>
              <a:t>:</a:t>
            </a:r>
            <a:r>
              <a:rPr dirty="0" sz="1800" spc="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14">
                <a:solidFill>
                  <a:srgbClr val="252525"/>
                </a:solidFill>
                <a:latin typeface="Calibri"/>
                <a:cs typeface="Calibri"/>
              </a:rPr>
              <a:t>Optimizes</a:t>
            </a:r>
            <a:r>
              <a:rPr dirty="0" sz="180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85">
                <a:solidFill>
                  <a:srgbClr val="252525"/>
                </a:solidFill>
                <a:latin typeface="Calibri"/>
                <a:cs typeface="Calibri"/>
              </a:rPr>
              <a:t>price</a:t>
            </a:r>
            <a:r>
              <a:rPr dirty="0" sz="180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10">
                <a:solidFill>
                  <a:srgbClr val="252525"/>
                </a:solidFill>
                <a:latin typeface="Calibri"/>
                <a:cs typeface="Calibri"/>
              </a:rPr>
              <a:t>range</a:t>
            </a:r>
            <a:r>
              <a:rPr dirty="0" sz="180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75">
                <a:solidFill>
                  <a:srgbClr val="252525"/>
                </a:solidFill>
                <a:latin typeface="Calibri"/>
                <a:cs typeface="Calibri"/>
              </a:rPr>
              <a:t>queries.</a:t>
            </a:r>
            <a:endParaRPr sz="1800">
              <a:latin typeface="Calibri"/>
              <a:cs typeface="Calibri"/>
            </a:endParaRPr>
          </a:p>
          <a:p>
            <a:pPr marL="134620" indent="-88900">
              <a:lnSpc>
                <a:spcPct val="100000"/>
              </a:lnSpc>
              <a:spcBef>
                <a:spcPts val="1220"/>
              </a:spcBef>
              <a:buClr>
                <a:srgbClr val="EB4E6F"/>
              </a:buClr>
              <a:buSzPct val="94444"/>
              <a:buFont typeface="Arial"/>
              <a:buChar char="•"/>
              <a:tabLst>
                <a:tab pos="134620" algn="l"/>
              </a:tabLst>
            </a:pPr>
            <a:r>
              <a:rPr dirty="0" sz="1800">
                <a:solidFill>
                  <a:srgbClr val="252525"/>
                </a:solidFill>
                <a:latin typeface="Consolas"/>
                <a:cs typeface="Consolas"/>
              </a:rPr>
              <a:t>assignments.due_date</a:t>
            </a:r>
            <a:r>
              <a:rPr dirty="0" sz="1800">
                <a:solidFill>
                  <a:srgbClr val="252525"/>
                </a:solidFill>
                <a:latin typeface="Calibri"/>
                <a:cs typeface="Calibri"/>
              </a:rPr>
              <a:t>:</a:t>
            </a:r>
            <a:r>
              <a:rPr dirty="0" sz="1800" spc="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45">
                <a:solidFill>
                  <a:srgbClr val="252525"/>
                </a:solidFill>
                <a:latin typeface="Calibri"/>
                <a:cs typeface="Calibri"/>
              </a:rPr>
              <a:t>Efficiently</a:t>
            </a:r>
            <a:r>
              <a:rPr dirty="0" sz="1800" spc="6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252525"/>
                </a:solidFill>
                <a:latin typeface="Calibri"/>
                <a:cs typeface="Calibri"/>
              </a:rPr>
              <a:t>finds </a:t>
            </a:r>
            <a:r>
              <a:rPr dirty="0" sz="1800" spc="100">
                <a:solidFill>
                  <a:srgbClr val="252525"/>
                </a:solidFill>
                <a:latin typeface="Calibri"/>
                <a:cs typeface="Calibri"/>
              </a:rPr>
              <a:t>assignments</a:t>
            </a:r>
            <a:r>
              <a:rPr dirty="0" sz="180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50">
                <a:solidFill>
                  <a:srgbClr val="252525"/>
                </a:solidFill>
                <a:latin typeface="Calibri"/>
                <a:cs typeface="Calibri"/>
              </a:rPr>
              <a:t>by</a:t>
            </a:r>
            <a:r>
              <a:rPr dirty="0" sz="1800" spc="-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50">
                <a:solidFill>
                  <a:srgbClr val="252525"/>
                </a:solidFill>
                <a:latin typeface="Calibri"/>
                <a:cs typeface="Calibri"/>
              </a:rPr>
              <a:t>due</a:t>
            </a:r>
            <a:r>
              <a:rPr dirty="0" sz="1800" spc="-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252525"/>
                </a:solidFill>
                <a:latin typeface="Calibri"/>
                <a:cs typeface="Calibri"/>
              </a:rPr>
              <a:t>date.</a:t>
            </a:r>
            <a:endParaRPr sz="1800">
              <a:latin typeface="Calibri"/>
              <a:cs typeface="Calibri"/>
            </a:endParaRPr>
          </a:p>
          <a:p>
            <a:pPr marL="134620" indent="-88900">
              <a:lnSpc>
                <a:spcPct val="100000"/>
              </a:lnSpc>
              <a:spcBef>
                <a:spcPts val="1220"/>
              </a:spcBef>
              <a:buClr>
                <a:srgbClr val="EB4E6F"/>
              </a:buClr>
              <a:buSzPct val="94444"/>
              <a:buFont typeface="Arial"/>
              <a:buChar char="•"/>
              <a:tabLst>
                <a:tab pos="134620" algn="l"/>
              </a:tabLst>
            </a:pPr>
            <a:r>
              <a:rPr dirty="0" sz="1800">
                <a:solidFill>
                  <a:srgbClr val="252525"/>
                </a:solidFill>
                <a:latin typeface="Consolas"/>
                <a:cs typeface="Consolas"/>
              </a:rPr>
              <a:t>enrollments.student_id</a:t>
            </a:r>
            <a:r>
              <a:rPr dirty="0" sz="180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1800" spc="-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52525"/>
                </a:solidFill>
                <a:latin typeface="Consolas"/>
                <a:cs typeface="Consolas"/>
              </a:rPr>
              <a:t>enrollments.course_id</a:t>
            </a:r>
            <a:r>
              <a:rPr dirty="0" sz="1800" spc="-50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00" spc="120">
                <a:solidFill>
                  <a:srgbClr val="252525"/>
                </a:solidFill>
                <a:latin typeface="Calibri"/>
                <a:cs typeface="Calibri"/>
              </a:rPr>
              <a:t>(compound</a:t>
            </a:r>
            <a:r>
              <a:rPr dirty="0" sz="1800" spc="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25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1800" spc="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90">
                <a:solidFill>
                  <a:srgbClr val="252525"/>
                </a:solidFill>
                <a:latin typeface="Calibri"/>
                <a:cs typeface="Calibri"/>
              </a:rPr>
              <a:t>single):</a:t>
            </a:r>
            <a:r>
              <a:rPr dirty="0" sz="1800" spc="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05">
                <a:solidFill>
                  <a:srgbClr val="252525"/>
                </a:solidFill>
                <a:latin typeface="Calibri"/>
                <a:cs typeface="Calibri"/>
              </a:rPr>
              <a:t>Crucial</a:t>
            </a:r>
            <a:r>
              <a:rPr dirty="0" sz="1800" spc="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55880">
              <a:lnSpc>
                <a:spcPct val="100000"/>
              </a:lnSpc>
              <a:spcBef>
                <a:spcPts val="240"/>
              </a:spcBef>
            </a:pPr>
            <a:r>
              <a:rPr dirty="0" sz="1800" spc="-10">
                <a:solidFill>
                  <a:srgbClr val="252525"/>
                </a:solidFill>
                <a:latin typeface="Consolas"/>
                <a:cs typeface="Consolas"/>
              </a:rPr>
              <a:t>$lookup</a:t>
            </a:r>
            <a:r>
              <a:rPr dirty="0" sz="1800" spc="-525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00" spc="90">
                <a:solidFill>
                  <a:srgbClr val="252525"/>
                </a:solidFill>
                <a:latin typeface="Calibri"/>
                <a:cs typeface="Calibri"/>
              </a:rPr>
              <a:t>performance</a:t>
            </a:r>
            <a:r>
              <a:rPr dirty="0" sz="1800" spc="8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55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dirty="0" sz="180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20">
                <a:solidFill>
                  <a:srgbClr val="252525"/>
                </a:solidFill>
                <a:latin typeface="Calibri"/>
                <a:cs typeface="Calibri"/>
              </a:rPr>
              <a:t>aggregation</a:t>
            </a:r>
            <a:r>
              <a:rPr dirty="0" sz="1800" spc="6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75">
                <a:solidFill>
                  <a:srgbClr val="252525"/>
                </a:solidFill>
                <a:latin typeface="Calibri"/>
                <a:cs typeface="Calibri"/>
              </a:rPr>
              <a:t>pipelines.</a:t>
            </a:r>
            <a:endParaRPr sz="1800">
              <a:latin typeface="Calibri"/>
              <a:cs typeface="Calibri"/>
            </a:endParaRPr>
          </a:p>
          <a:p>
            <a:pPr marL="124460" indent="-88900">
              <a:lnSpc>
                <a:spcPct val="100000"/>
              </a:lnSpc>
              <a:spcBef>
                <a:spcPts val="1155"/>
              </a:spcBef>
              <a:buClr>
                <a:srgbClr val="EB4E6F"/>
              </a:buClr>
              <a:buSzPct val="94444"/>
              <a:buFont typeface="Arial"/>
              <a:buChar char="•"/>
              <a:tabLst>
                <a:tab pos="124460" algn="l"/>
              </a:tabLst>
            </a:pPr>
            <a:r>
              <a:rPr dirty="0" sz="1800" spc="125" b="1">
                <a:solidFill>
                  <a:srgbClr val="252525"/>
                </a:solidFill>
                <a:latin typeface="Calibri"/>
                <a:cs typeface="Calibri"/>
              </a:rPr>
              <a:t>Performance</a:t>
            </a:r>
            <a:r>
              <a:rPr dirty="0" sz="1800" spc="6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20" b="1">
                <a:solidFill>
                  <a:srgbClr val="252525"/>
                </a:solidFill>
                <a:latin typeface="Calibri"/>
                <a:cs typeface="Calibri"/>
              </a:rPr>
              <a:t>Analysis:</a:t>
            </a:r>
            <a:endParaRPr sz="1800">
              <a:latin typeface="Calibri"/>
              <a:cs typeface="Calibri"/>
            </a:endParaRPr>
          </a:p>
          <a:p>
            <a:pPr marL="124460" indent="-88900">
              <a:lnSpc>
                <a:spcPct val="100000"/>
              </a:lnSpc>
              <a:spcBef>
                <a:spcPts val="1220"/>
              </a:spcBef>
              <a:buClr>
                <a:srgbClr val="EB4E6F"/>
              </a:buClr>
              <a:buSzPct val="94444"/>
              <a:buFont typeface="Arial"/>
              <a:buChar char="•"/>
              <a:tabLst>
                <a:tab pos="124460" algn="l"/>
              </a:tabLst>
            </a:pPr>
            <a:r>
              <a:rPr dirty="0" sz="1800" spc="125">
                <a:solidFill>
                  <a:srgbClr val="252525"/>
                </a:solidFill>
                <a:latin typeface="Calibri"/>
                <a:cs typeface="Calibri"/>
              </a:rPr>
              <a:t>Used</a:t>
            </a:r>
            <a:r>
              <a:rPr dirty="0" sz="1800" spc="8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52525"/>
                </a:solidFill>
                <a:latin typeface="Consolas"/>
                <a:cs typeface="Consolas"/>
              </a:rPr>
              <a:t>explain()</a:t>
            </a:r>
            <a:r>
              <a:rPr dirty="0" sz="1800" spc="-495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00" spc="105">
                <a:solidFill>
                  <a:srgbClr val="252525"/>
                </a:solidFill>
                <a:latin typeface="Calibri"/>
                <a:cs typeface="Calibri"/>
              </a:rPr>
              <a:t>method</a:t>
            </a:r>
            <a:r>
              <a:rPr dirty="0" sz="1800" spc="1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dirty="0" sz="1800" spc="8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75">
                <a:solidFill>
                  <a:srgbClr val="252525"/>
                </a:solidFill>
                <a:latin typeface="Calibri"/>
                <a:cs typeface="Calibri"/>
              </a:rPr>
              <a:t>analyze</a:t>
            </a:r>
            <a:r>
              <a:rPr dirty="0" sz="1800" spc="8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85">
                <a:solidFill>
                  <a:srgbClr val="252525"/>
                </a:solidFill>
                <a:latin typeface="Calibri"/>
                <a:cs typeface="Calibri"/>
              </a:rPr>
              <a:t>query</a:t>
            </a:r>
            <a:r>
              <a:rPr dirty="0" sz="1800" spc="80">
                <a:solidFill>
                  <a:srgbClr val="252525"/>
                </a:solidFill>
                <a:latin typeface="Calibri"/>
                <a:cs typeface="Calibri"/>
              </a:rPr>
              <a:t> execution</a:t>
            </a:r>
            <a:r>
              <a:rPr dirty="0" sz="1800" spc="6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95">
                <a:solidFill>
                  <a:srgbClr val="252525"/>
                </a:solidFill>
                <a:latin typeface="Calibri"/>
                <a:cs typeface="Calibri"/>
              </a:rPr>
              <a:t>plans</a:t>
            </a:r>
            <a:r>
              <a:rPr dirty="0" sz="1800" spc="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75">
                <a:solidFill>
                  <a:srgbClr val="252525"/>
                </a:solidFill>
                <a:latin typeface="Calibri"/>
                <a:cs typeface="Calibri"/>
              </a:rPr>
              <a:t>(identifying</a:t>
            </a:r>
            <a:r>
              <a:rPr dirty="0" sz="1800" spc="1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52525"/>
                </a:solidFill>
                <a:latin typeface="Consolas"/>
                <a:cs typeface="Consolas"/>
              </a:rPr>
              <a:t>COLLSCAN</a:t>
            </a:r>
            <a:r>
              <a:rPr dirty="0" sz="1800" spc="-505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00" spc="50">
                <a:solidFill>
                  <a:srgbClr val="252525"/>
                </a:solidFill>
                <a:latin typeface="Calibri"/>
                <a:cs typeface="Calibri"/>
              </a:rPr>
              <a:t>vs.</a:t>
            </a:r>
            <a:r>
              <a:rPr dirty="0" sz="1800" spc="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52525"/>
                </a:solidFill>
                <a:latin typeface="Consolas"/>
                <a:cs typeface="Consolas"/>
              </a:rPr>
              <a:t>IXSCAN</a:t>
            </a:r>
            <a:r>
              <a:rPr dirty="0" sz="1800" spc="-10">
                <a:solidFill>
                  <a:srgbClr val="252525"/>
                </a:solidFill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  <a:p>
            <a:pPr marL="124460" indent="-88900">
              <a:lnSpc>
                <a:spcPct val="100000"/>
              </a:lnSpc>
              <a:spcBef>
                <a:spcPts val="1220"/>
              </a:spcBef>
              <a:buClr>
                <a:srgbClr val="EB4E6F"/>
              </a:buClr>
              <a:buSzPct val="94444"/>
              <a:buFont typeface="Arial"/>
              <a:buChar char="•"/>
              <a:tabLst>
                <a:tab pos="124460" algn="l"/>
              </a:tabLst>
            </a:pPr>
            <a:r>
              <a:rPr dirty="0" sz="1800" spc="125">
                <a:solidFill>
                  <a:srgbClr val="252525"/>
                </a:solidFill>
                <a:latin typeface="Calibri"/>
                <a:cs typeface="Calibri"/>
              </a:rPr>
              <a:t>Used</a:t>
            </a:r>
            <a:r>
              <a:rPr dirty="0" sz="1800" spc="1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252525"/>
                </a:solidFill>
                <a:latin typeface="Calibri"/>
                <a:cs typeface="Calibri"/>
              </a:rPr>
              <a:t>Python's</a:t>
            </a:r>
            <a:r>
              <a:rPr dirty="0" sz="1800" spc="3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52525"/>
                </a:solidFill>
                <a:latin typeface="Consolas"/>
                <a:cs typeface="Consolas"/>
              </a:rPr>
              <a:t>time</a:t>
            </a:r>
            <a:r>
              <a:rPr dirty="0" sz="1800" spc="-57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00" spc="114">
                <a:solidFill>
                  <a:srgbClr val="252525"/>
                </a:solidFill>
                <a:latin typeface="Calibri"/>
                <a:cs typeface="Calibri"/>
              </a:rPr>
              <a:t>module</a:t>
            </a:r>
            <a:r>
              <a:rPr dirty="0" sz="1800" spc="7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65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dirty="0" sz="1800" spc="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95">
                <a:solidFill>
                  <a:srgbClr val="252525"/>
                </a:solidFill>
                <a:latin typeface="Calibri"/>
                <a:cs typeface="Calibri"/>
              </a:rPr>
              <a:t>measure</a:t>
            </a:r>
            <a:r>
              <a:rPr dirty="0" sz="180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75">
                <a:solidFill>
                  <a:srgbClr val="252525"/>
                </a:solidFill>
                <a:latin typeface="Calibri"/>
                <a:cs typeface="Calibri"/>
              </a:rPr>
              <a:t>actual</a:t>
            </a:r>
            <a:r>
              <a:rPr dirty="0" sz="180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85">
                <a:solidFill>
                  <a:srgbClr val="252525"/>
                </a:solidFill>
                <a:latin typeface="Calibri"/>
                <a:cs typeface="Calibri"/>
              </a:rPr>
              <a:t>query</a:t>
            </a:r>
            <a:r>
              <a:rPr dirty="0" sz="1800" spc="7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80">
                <a:solidFill>
                  <a:srgbClr val="252525"/>
                </a:solidFill>
                <a:latin typeface="Calibri"/>
                <a:cs typeface="Calibri"/>
              </a:rPr>
              <a:t>execution</a:t>
            </a:r>
            <a:r>
              <a:rPr dirty="0" sz="180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50">
                <a:solidFill>
                  <a:srgbClr val="252525"/>
                </a:solidFill>
                <a:latin typeface="Calibri"/>
                <a:cs typeface="Calibri"/>
              </a:rPr>
              <a:t>times.</a:t>
            </a:r>
            <a:endParaRPr sz="1800">
              <a:latin typeface="Calibri"/>
              <a:cs typeface="Calibri"/>
            </a:endParaRPr>
          </a:p>
          <a:p>
            <a:pPr marL="45720" marR="5080" indent="-10160">
              <a:lnSpc>
                <a:spcPct val="107800"/>
              </a:lnSpc>
              <a:spcBef>
                <a:spcPts val="1050"/>
              </a:spcBef>
              <a:buClr>
                <a:srgbClr val="EB4E6F"/>
              </a:buClr>
              <a:buSzPct val="94444"/>
              <a:buFont typeface="Arial"/>
              <a:buChar char="•"/>
              <a:tabLst>
                <a:tab pos="124460" algn="l"/>
              </a:tabLst>
            </a:pPr>
            <a:r>
              <a:rPr dirty="0" sz="1800" spc="114" b="1">
                <a:solidFill>
                  <a:srgbClr val="252525"/>
                </a:solidFill>
                <a:latin typeface="Calibri"/>
                <a:cs typeface="Calibri"/>
              </a:rPr>
              <a:t>	</a:t>
            </a:r>
            <a:r>
              <a:rPr dirty="0" sz="1800" spc="114" b="1">
                <a:solidFill>
                  <a:srgbClr val="252525"/>
                </a:solidFill>
                <a:latin typeface="Calibri"/>
                <a:cs typeface="Calibri"/>
              </a:rPr>
              <a:t>Result:</a:t>
            </a:r>
            <a:r>
              <a:rPr dirty="0" sz="1800" spc="8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95">
                <a:solidFill>
                  <a:srgbClr val="252525"/>
                </a:solidFill>
                <a:latin typeface="Calibri"/>
                <a:cs typeface="Calibri"/>
              </a:rPr>
              <a:t>Indexes</a:t>
            </a:r>
            <a:r>
              <a:rPr dirty="0" sz="1800" spc="1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252525"/>
                </a:solidFill>
                <a:latin typeface="Calibri"/>
                <a:cs typeface="Calibri"/>
              </a:rPr>
              <a:t>significantly</a:t>
            </a:r>
            <a:r>
              <a:rPr dirty="0" sz="1800" spc="105">
                <a:solidFill>
                  <a:srgbClr val="252525"/>
                </a:solidFill>
                <a:latin typeface="Calibri"/>
                <a:cs typeface="Calibri"/>
              </a:rPr>
              <a:t> reduce</a:t>
            </a:r>
            <a:r>
              <a:rPr dirty="0" sz="180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52525"/>
                </a:solidFill>
                <a:latin typeface="Consolas"/>
                <a:cs typeface="Consolas"/>
              </a:rPr>
              <a:t>totalDocsExamined</a:t>
            </a:r>
            <a:r>
              <a:rPr dirty="0" sz="1800" spc="-545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1800" spc="125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1800" spc="7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52525"/>
                </a:solidFill>
                <a:latin typeface="Consolas"/>
                <a:cs typeface="Consolas"/>
              </a:rPr>
              <a:t>totalKeysExamined</a:t>
            </a:r>
            <a:r>
              <a:rPr dirty="0" sz="1800" spc="-1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1800" spc="-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20">
                <a:solidFill>
                  <a:srgbClr val="252525"/>
                </a:solidFill>
                <a:latin typeface="Calibri"/>
                <a:cs typeface="Calibri"/>
              </a:rPr>
              <a:t>leading</a:t>
            </a:r>
            <a:r>
              <a:rPr dirty="0" sz="180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4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dirty="0" sz="1800" spc="110">
                <a:solidFill>
                  <a:srgbClr val="252525"/>
                </a:solidFill>
                <a:latin typeface="Calibri"/>
                <a:cs typeface="Calibri"/>
              </a:rPr>
              <a:t>much</a:t>
            </a:r>
            <a:r>
              <a:rPr dirty="0" sz="1800" spc="114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52525"/>
                </a:solidFill>
                <a:latin typeface="Calibri"/>
                <a:cs typeface="Calibri"/>
              </a:rPr>
              <a:t>faster</a:t>
            </a:r>
            <a:r>
              <a:rPr dirty="0" sz="1800" spc="1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85">
                <a:solidFill>
                  <a:srgbClr val="252525"/>
                </a:solidFill>
                <a:latin typeface="Calibri"/>
                <a:cs typeface="Calibri"/>
              </a:rPr>
              <a:t>query</a:t>
            </a:r>
            <a:r>
              <a:rPr dirty="0" sz="1800" spc="1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100">
                <a:solidFill>
                  <a:srgbClr val="252525"/>
                </a:solidFill>
                <a:latin typeface="Calibri"/>
                <a:cs typeface="Calibri"/>
              </a:rPr>
              <a:t>response</a:t>
            </a:r>
            <a:r>
              <a:rPr dirty="0" sz="1800" spc="1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800" spc="50">
                <a:solidFill>
                  <a:srgbClr val="252525"/>
                </a:solidFill>
                <a:latin typeface="Calibri"/>
                <a:cs typeface="Calibri"/>
              </a:rPr>
              <a:t>times.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319" y="237236"/>
            <a:ext cx="497713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30">
                <a:latin typeface="Arial Black"/>
                <a:cs typeface="Arial Black"/>
              </a:rPr>
              <a:t>Error</a:t>
            </a:r>
            <a:r>
              <a:rPr dirty="0" sz="2750" spc="-120">
                <a:latin typeface="Arial Black"/>
                <a:cs typeface="Arial Black"/>
              </a:rPr>
              <a:t> </a:t>
            </a:r>
            <a:r>
              <a:rPr dirty="0" sz="2750" spc="-170">
                <a:latin typeface="Arial Black"/>
                <a:cs typeface="Arial Black"/>
              </a:rPr>
              <a:t>Handling</a:t>
            </a:r>
            <a:r>
              <a:rPr dirty="0" sz="2750" spc="-70">
                <a:latin typeface="Arial Black"/>
                <a:cs typeface="Arial Black"/>
              </a:rPr>
              <a:t> </a:t>
            </a:r>
            <a:r>
              <a:rPr dirty="0" sz="2750" spc="-370">
                <a:latin typeface="Arial Black"/>
                <a:cs typeface="Arial Black"/>
              </a:rPr>
              <a:t>&amp;</a:t>
            </a:r>
            <a:r>
              <a:rPr dirty="0" sz="2750" spc="-125">
                <a:latin typeface="Arial Black"/>
                <a:cs typeface="Arial Black"/>
              </a:rPr>
              <a:t> </a:t>
            </a:r>
            <a:r>
              <a:rPr dirty="0" sz="2750" spc="-190">
                <a:latin typeface="Arial Black"/>
                <a:cs typeface="Arial Black"/>
              </a:rPr>
              <a:t>Robustness</a:t>
            </a:r>
            <a:endParaRPr sz="275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19960" y="910653"/>
            <a:ext cx="10052685" cy="3991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9385" indent="-103505">
              <a:lnSpc>
                <a:spcPct val="100000"/>
              </a:lnSpc>
              <a:spcBef>
                <a:spcPts val="125"/>
              </a:spcBef>
              <a:buClr>
                <a:srgbClr val="EB4E6F"/>
              </a:buClr>
              <a:buSzPct val="95348"/>
              <a:buFont typeface="Arial"/>
              <a:buChar char="•"/>
              <a:tabLst>
                <a:tab pos="159385" algn="l"/>
              </a:tabLst>
            </a:pPr>
            <a:r>
              <a:rPr dirty="0" sz="2150" spc="175" b="1">
                <a:solidFill>
                  <a:srgbClr val="252525"/>
                </a:solidFill>
                <a:latin typeface="Calibri"/>
                <a:cs typeface="Calibri"/>
              </a:rPr>
              <a:t>Implementation:</a:t>
            </a:r>
            <a:r>
              <a:rPr dirty="0" sz="2150" spc="75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252525"/>
                </a:solidFill>
                <a:latin typeface="Consolas"/>
                <a:cs typeface="Consolas"/>
              </a:rPr>
              <a:t>try-except</a:t>
            </a:r>
            <a:r>
              <a:rPr dirty="0" sz="2150" spc="-58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dirty="0" sz="2150" spc="150">
                <a:solidFill>
                  <a:srgbClr val="252525"/>
                </a:solidFill>
                <a:latin typeface="Calibri"/>
                <a:cs typeface="Calibri"/>
              </a:rPr>
              <a:t>blocks</a:t>
            </a:r>
            <a:r>
              <a:rPr dirty="0" sz="2150" spc="17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35">
                <a:solidFill>
                  <a:srgbClr val="252525"/>
                </a:solidFill>
                <a:latin typeface="Calibri"/>
                <a:cs typeface="Calibri"/>
              </a:rPr>
              <a:t>around</a:t>
            </a:r>
            <a:r>
              <a:rPr dirty="0" sz="2150" spc="114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50">
                <a:solidFill>
                  <a:srgbClr val="252525"/>
                </a:solidFill>
                <a:latin typeface="Calibri"/>
                <a:cs typeface="Calibri"/>
              </a:rPr>
              <a:t>database</a:t>
            </a:r>
            <a:r>
              <a:rPr dirty="0" sz="2150" spc="114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05">
                <a:solidFill>
                  <a:srgbClr val="252525"/>
                </a:solidFill>
                <a:latin typeface="Calibri"/>
                <a:cs typeface="Calibri"/>
              </a:rPr>
              <a:t>operations.</a:t>
            </a:r>
            <a:endParaRPr sz="2150">
              <a:latin typeface="Calibri"/>
              <a:cs typeface="Calibri"/>
            </a:endParaRPr>
          </a:p>
          <a:p>
            <a:pPr marL="169545" indent="-103505">
              <a:lnSpc>
                <a:spcPct val="100000"/>
              </a:lnSpc>
              <a:spcBef>
                <a:spcPts val="1585"/>
              </a:spcBef>
              <a:buClr>
                <a:srgbClr val="EB4E6F"/>
              </a:buClr>
              <a:buSzPct val="95348"/>
              <a:buFont typeface="Arial"/>
              <a:buChar char="•"/>
              <a:tabLst>
                <a:tab pos="169545" algn="l"/>
              </a:tabLst>
            </a:pPr>
            <a:r>
              <a:rPr dirty="0" sz="2150" spc="195" b="1">
                <a:solidFill>
                  <a:srgbClr val="252525"/>
                </a:solidFill>
                <a:latin typeface="Calibri"/>
                <a:cs typeface="Calibri"/>
              </a:rPr>
              <a:t>Specific</a:t>
            </a:r>
            <a:r>
              <a:rPr dirty="0" sz="2150" spc="8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60" b="1">
                <a:solidFill>
                  <a:srgbClr val="252525"/>
                </a:solidFill>
                <a:latin typeface="Calibri"/>
                <a:cs typeface="Calibri"/>
              </a:rPr>
              <a:t>Errors</a:t>
            </a:r>
            <a:r>
              <a:rPr dirty="0" sz="2150" spc="7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204" b="1">
                <a:solidFill>
                  <a:srgbClr val="252525"/>
                </a:solidFill>
                <a:latin typeface="Calibri"/>
                <a:cs typeface="Calibri"/>
              </a:rPr>
              <a:t>Handled:</a:t>
            </a:r>
            <a:endParaRPr sz="2150">
              <a:latin typeface="Calibri"/>
              <a:cs typeface="Calibri"/>
            </a:endParaRPr>
          </a:p>
          <a:p>
            <a:pPr marL="169545" indent="-102870">
              <a:lnSpc>
                <a:spcPct val="100000"/>
              </a:lnSpc>
              <a:spcBef>
                <a:spcPts val="1325"/>
              </a:spcBef>
              <a:buClr>
                <a:srgbClr val="EB4E6F"/>
              </a:buClr>
              <a:buSzPct val="95348"/>
              <a:buFont typeface="Arial"/>
              <a:buChar char="•"/>
              <a:tabLst>
                <a:tab pos="169545" algn="l"/>
              </a:tabLst>
            </a:pPr>
            <a:r>
              <a:rPr dirty="0" sz="2150" b="1">
                <a:solidFill>
                  <a:srgbClr val="252525"/>
                </a:solidFill>
                <a:latin typeface="Consolas"/>
                <a:cs typeface="Consolas"/>
              </a:rPr>
              <a:t>DuplicateKeyError</a:t>
            </a:r>
            <a:r>
              <a:rPr dirty="0" sz="2150" b="1">
                <a:solidFill>
                  <a:srgbClr val="252525"/>
                </a:solidFill>
                <a:latin typeface="Calibri"/>
                <a:cs typeface="Calibri"/>
              </a:rPr>
              <a:t>:</a:t>
            </a:r>
            <a:r>
              <a:rPr dirty="0" sz="2150" spc="114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60">
                <a:solidFill>
                  <a:srgbClr val="252525"/>
                </a:solidFill>
                <a:latin typeface="Calibri"/>
                <a:cs typeface="Calibri"/>
              </a:rPr>
              <a:t>Catches</a:t>
            </a:r>
            <a:r>
              <a:rPr dirty="0" sz="2150" spc="9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05">
                <a:solidFill>
                  <a:srgbClr val="252525"/>
                </a:solidFill>
                <a:latin typeface="Calibri"/>
                <a:cs typeface="Calibri"/>
              </a:rPr>
              <a:t>attempts</a:t>
            </a:r>
            <a:r>
              <a:rPr dirty="0" sz="2150" spc="9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70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dirty="0" sz="2150" spc="19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70">
                <a:solidFill>
                  <a:srgbClr val="252525"/>
                </a:solidFill>
                <a:latin typeface="Calibri"/>
                <a:cs typeface="Calibri"/>
              </a:rPr>
              <a:t>insert</a:t>
            </a:r>
            <a:r>
              <a:rPr dirty="0" sz="2150" spc="1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55">
                <a:solidFill>
                  <a:srgbClr val="252525"/>
                </a:solidFill>
                <a:latin typeface="Calibri"/>
                <a:cs typeface="Calibri"/>
              </a:rPr>
              <a:t>documents</a:t>
            </a:r>
            <a:r>
              <a:rPr dirty="0" sz="2150" spc="10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70">
                <a:solidFill>
                  <a:srgbClr val="252525"/>
                </a:solidFill>
                <a:latin typeface="Calibri"/>
                <a:cs typeface="Calibri"/>
              </a:rPr>
              <a:t>with</a:t>
            </a:r>
            <a:r>
              <a:rPr dirty="0" sz="2150" spc="9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14">
                <a:solidFill>
                  <a:srgbClr val="252525"/>
                </a:solidFill>
                <a:latin typeface="Calibri"/>
                <a:cs typeface="Calibri"/>
              </a:rPr>
              <a:t>existing</a:t>
            </a:r>
            <a:endParaRPr sz="215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  <a:spcBef>
                <a:spcPts val="350"/>
              </a:spcBef>
            </a:pPr>
            <a:r>
              <a:rPr dirty="0" sz="2150" spc="150">
                <a:solidFill>
                  <a:srgbClr val="252525"/>
                </a:solidFill>
                <a:latin typeface="Calibri"/>
                <a:cs typeface="Calibri"/>
              </a:rPr>
              <a:t>unique</a:t>
            </a:r>
            <a:r>
              <a:rPr dirty="0" sz="2150" spc="10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25">
                <a:solidFill>
                  <a:srgbClr val="252525"/>
                </a:solidFill>
                <a:latin typeface="Calibri"/>
                <a:cs typeface="Calibri"/>
              </a:rPr>
              <a:t>keys</a:t>
            </a:r>
            <a:r>
              <a:rPr dirty="0" sz="2150" spc="9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252525"/>
                </a:solidFill>
                <a:latin typeface="Calibri"/>
                <a:cs typeface="Calibri"/>
              </a:rPr>
              <a:t>(</a:t>
            </a:r>
            <a:r>
              <a:rPr dirty="0" sz="2150">
                <a:solidFill>
                  <a:srgbClr val="252525"/>
                </a:solidFill>
                <a:latin typeface="Consolas"/>
                <a:cs typeface="Consolas"/>
              </a:rPr>
              <a:t>_id</a:t>
            </a:r>
            <a:r>
              <a:rPr dirty="0" sz="215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dirty="0" sz="2150" spc="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252525"/>
                </a:solidFill>
                <a:latin typeface="Consolas"/>
                <a:cs typeface="Consolas"/>
              </a:rPr>
              <a:t>email</a:t>
            </a:r>
            <a:r>
              <a:rPr dirty="0" sz="2150">
                <a:solidFill>
                  <a:srgbClr val="252525"/>
                </a:solidFill>
                <a:latin typeface="Calibri"/>
                <a:cs typeface="Calibri"/>
              </a:rPr>
              <a:t>).</a:t>
            </a:r>
            <a:r>
              <a:rPr dirty="0" sz="2150" spc="4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20">
                <a:solidFill>
                  <a:srgbClr val="252525"/>
                </a:solidFill>
                <a:latin typeface="Calibri"/>
                <a:cs typeface="Calibri"/>
              </a:rPr>
              <a:t>Provides</a:t>
            </a:r>
            <a:r>
              <a:rPr dirty="0" sz="2150" spc="9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90">
                <a:solidFill>
                  <a:srgbClr val="252525"/>
                </a:solidFill>
                <a:latin typeface="Calibri"/>
                <a:cs typeface="Calibri"/>
              </a:rPr>
              <a:t>user-</a:t>
            </a:r>
            <a:r>
              <a:rPr dirty="0" sz="2150" spc="95">
                <a:solidFill>
                  <a:srgbClr val="252525"/>
                </a:solidFill>
                <a:latin typeface="Calibri"/>
                <a:cs typeface="Calibri"/>
              </a:rPr>
              <a:t>friendly</a:t>
            </a:r>
            <a:r>
              <a:rPr dirty="0" sz="2150" spc="15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40">
                <a:solidFill>
                  <a:srgbClr val="252525"/>
                </a:solidFill>
                <a:latin typeface="Calibri"/>
                <a:cs typeface="Calibri"/>
              </a:rPr>
              <a:t>feedback.</a:t>
            </a:r>
            <a:endParaRPr sz="2150">
              <a:latin typeface="Calibri"/>
              <a:cs typeface="Calibri"/>
            </a:endParaRPr>
          </a:p>
          <a:p>
            <a:pPr marL="71755" marR="195580" indent="-5715">
              <a:lnSpc>
                <a:spcPct val="112100"/>
              </a:lnSpc>
              <a:spcBef>
                <a:spcPts val="1010"/>
              </a:spcBef>
              <a:buClr>
                <a:srgbClr val="EB4E6F"/>
              </a:buClr>
              <a:buSzPct val="95348"/>
              <a:buFont typeface="Arial"/>
              <a:buChar char="•"/>
              <a:tabLst>
                <a:tab pos="169545" algn="l"/>
              </a:tabLst>
            </a:pPr>
            <a:r>
              <a:rPr dirty="0" sz="2150" b="1">
                <a:solidFill>
                  <a:srgbClr val="252525"/>
                </a:solidFill>
                <a:latin typeface="Consolas"/>
                <a:cs typeface="Consolas"/>
              </a:rPr>
              <a:t>	</a:t>
            </a:r>
            <a:r>
              <a:rPr dirty="0" sz="2150" b="1">
                <a:solidFill>
                  <a:srgbClr val="252525"/>
                </a:solidFill>
                <a:latin typeface="Consolas"/>
                <a:cs typeface="Consolas"/>
              </a:rPr>
              <a:t>WriteError</a:t>
            </a:r>
            <a:r>
              <a:rPr dirty="0" sz="2150" b="1">
                <a:solidFill>
                  <a:srgbClr val="252525"/>
                </a:solidFill>
                <a:latin typeface="Calibri"/>
                <a:cs typeface="Calibri"/>
              </a:rPr>
              <a:t>:</a:t>
            </a:r>
            <a:r>
              <a:rPr dirty="0" sz="2150" spc="114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60">
                <a:solidFill>
                  <a:srgbClr val="252525"/>
                </a:solidFill>
                <a:latin typeface="Calibri"/>
                <a:cs typeface="Calibri"/>
              </a:rPr>
              <a:t>Catches</a:t>
            </a:r>
            <a:r>
              <a:rPr dirty="0" sz="2150" spc="9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70">
                <a:solidFill>
                  <a:srgbClr val="252525"/>
                </a:solidFill>
                <a:latin typeface="Calibri"/>
                <a:cs typeface="Calibri"/>
              </a:rPr>
              <a:t>schema</a:t>
            </a:r>
            <a:r>
              <a:rPr dirty="0" sz="2150" spc="13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05">
                <a:solidFill>
                  <a:srgbClr val="252525"/>
                </a:solidFill>
                <a:latin typeface="Calibri"/>
                <a:cs typeface="Calibri"/>
              </a:rPr>
              <a:t>validation</a:t>
            </a:r>
            <a:r>
              <a:rPr dirty="0" sz="2150" spc="18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75">
                <a:solidFill>
                  <a:srgbClr val="252525"/>
                </a:solidFill>
                <a:latin typeface="Calibri"/>
                <a:cs typeface="Calibri"/>
              </a:rPr>
              <a:t>failures</a:t>
            </a:r>
            <a:r>
              <a:rPr dirty="0" sz="2150" spc="17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00">
                <a:solidFill>
                  <a:srgbClr val="252525"/>
                </a:solidFill>
                <a:latin typeface="Calibri"/>
                <a:cs typeface="Calibri"/>
              </a:rPr>
              <a:t>(e.g.,</a:t>
            </a:r>
            <a:r>
              <a:rPr dirty="0" sz="2150" spc="4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00">
                <a:solidFill>
                  <a:srgbClr val="252525"/>
                </a:solidFill>
                <a:latin typeface="Calibri"/>
                <a:cs typeface="Calibri"/>
              </a:rPr>
              <a:t>incorrect</a:t>
            </a:r>
            <a:r>
              <a:rPr dirty="0" sz="2150" spc="16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14">
                <a:solidFill>
                  <a:srgbClr val="252525"/>
                </a:solidFill>
                <a:latin typeface="Calibri"/>
                <a:cs typeface="Calibri"/>
              </a:rPr>
              <a:t>data</a:t>
            </a:r>
            <a:r>
              <a:rPr dirty="0" sz="2150" spc="1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10">
                <a:solidFill>
                  <a:srgbClr val="252525"/>
                </a:solidFill>
                <a:latin typeface="Calibri"/>
                <a:cs typeface="Calibri"/>
              </a:rPr>
              <a:t>types, </a:t>
            </a:r>
            <a:r>
              <a:rPr dirty="0" sz="2150" spc="160">
                <a:solidFill>
                  <a:srgbClr val="252525"/>
                </a:solidFill>
                <a:latin typeface="Calibri"/>
                <a:cs typeface="Calibri"/>
              </a:rPr>
              <a:t>missing</a:t>
            </a:r>
            <a:r>
              <a:rPr dirty="0" sz="2150" spc="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35">
                <a:solidFill>
                  <a:srgbClr val="252525"/>
                </a:solidFill>
                <a:latin typeface="Calibri"/>
                <a:cs typeface="Calibri"/>
              </a:rPr>
              <a:t>required</a:t>
            </a:r>
            <a:r>
              <a:rPr dirty="0" sz="2150" spc="8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00">
                <a:solidFill>
                  <a:srgbClr val="252525"/>
                </a:solidFill>
                <a:latin typeface="Calibri"/>
                <a:cs typeface="Calibri"/>
              </a:rPr>
              <a:t>fields,</a:t>
            </a:r>
            <a:r>
              <a:rPr dirty="0" sz="21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14">
                <a:solidFill>
                  <a:srgbClr val="252525"/>
                </a:solidFill>
                <a:latin typeface="Calibri"/>
                <a:cs typeface="Calibri"/>
              </a:rPr>
              <a:t>invalid</a:t>
            </a:r>
            <a:r>
              <a:rPr dirty="0" sz="2150" spc="8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65">
                <a:solidFill>
                  <a:srgbClr val="252525"/>
                </a:solidFill>
                <a:latin typeface="Calibri"/>
                <a:cs typeface="Calibri"/>
              </a:rPr>
              <a:t>enum</a:t>
            </a:r>
            <a:r>
              <a:rPr dirty="0" sz="215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95">
                <a:solidFill>
                  <a:srgbClr val="252525"/>
                </a:solidFill>
                <a:latin typeface="Calibri"/>
                <a:cs typeface="Calibri"/>
              </a:rPr>
              <a:t>values).</a:t>
            </a:r>
            <a:r>
              <a:rPr dirty="0" sz="2150" spc="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05">
                <a:solidFill>
                  <a:srgbClr val="252525"/>
                </a:solidFill>
                <a:latin typeface="Calibri"/>
                <a:cs typeface="Calibri"/>
              </a:rPr>
              <a:t>Informs</a:t>
            </a:r>
            <a:r>
              <a:rPr dirty="0" sz="2150" spc="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10">
                <a:solidFill>
                  <a:srgbClr val="252525"/>
                </a:solidFill>
                <a:latin typeface="Calibri"/>
                <a:cs typeface="Calibri"/>
              </a:rPr>
              <a:t>why</a:t>
            </a:r>
            <a:r>
              <a:rPr dirty="0" sz="2150" spc="12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85">
                <a:solidFill>
                  <a:srgbClr val="252525"/>
                </a:solidFill>
                <a:latin typeface="Calibri"/>
                <a:cs typeface="Calibri"/>
              </a:rPr>
              <a:t>the</a:t>
            </a:r>
            <a:r>
              <a:rPr dirty="0" sz="2150" spc="7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60">
                <a:solidFill>
                  <a:srgbClr val="252525"/>
                </a:solidFill>
                <a:latin typeface="Calibri"/>
                <a:cs typeface="Calibri"/>
              </a:rPr>
              <a:t>write</a:t>
            </a:r>
            <a:r>
              <a:rPr dirty="0" sz="2150" spc="15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05">
                <a:solidFill>
                  <a:srgbClr val="252525"/>
                </a:solidFill>
                <a:latin typeface="Calibri"/>
                <a:cs typeface="Calibri"/>
              </a:rPr>
              <a:t>operation </a:t>
            </a:r>
            <a:r>
              <a:rPr dirty="0" sz="2150" spc="95">
                <a:solidFill>
                  <a:srgbClr val="252525"/>
                </a:solidFill>
                <a:latin typeface="Calibri"/>
                <a:cs typeface="Calibri"/>
              </a:rPr>
              <a:t>failed.</a:t>
            </a:r>
            <a:endParaRPr sz="2150">
              <a:latin typeface="Calibri"/>
              <a:cs typeface="Calibri"/>
            </a:endParaRPr>
          </a:p>
          <a:p>
            <a:pPr marL="298450" marR="5080" indent="-286385">
              <a:lnSpc>
                <a:spcPct val="113599"/>
              </a:lnSpc>
              <a:spcBef>
                <a:spcPts val="2070"/>
              </a:spcBef>
              <a:buClr>
                <a:srgbClr val="EB4E6F"/>
              </a:buClr>
              <a:buFont typeface="Arial"/>
              <a:buChar char="•"/>
              <a:tabLst>
                <a:tab pos="298450" algn="l"/>
              </a:tabLst>
            </a:pPr>
            <a:r>
              <a:rPr dirty="0" sz="2150" spc="165" b="1">
                <a:solidFill>
                  <a:srgbClr val="252525"/>
                </a:solidFill>
                <a:latin typeface="Calibri"/>
                <a:cs typeface="Calibri"/>
              </a:rPr>
              <a:t>Benefit:</a:t>
            </a:r>
            <a:r>
              <a:rPr dirty="0" sz="2150" spc="7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90">
                <a:solidFill>
                  <a:srgbClr val="252525"/>
                </a:solidFill>
                <a:latin typeface="Calibri"/>
                <a:cs typeface="Calibri"/>
              </a:rPr>
              <a:t>Prevents</a:t>
            </a:r>
            <a:r>
              <a:rPr dirty="0" sz="2150" spc="6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30">
                <a:solidFill>
                  <a:srgbClr val="252525"/>
                </a:solidFill>
                <a:latin typeface="Calibri"/>
                <a:cs typeface="Calibri"/>
              </a:rPr>
              <a:t>application</a:t>
            </a:r>
            <a:r>
              <a:rPr dirty="0" sz="2150" spc="6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10">
                <a:solidFill>
                  <a:srgbClr val="252525"/>
                </a:solidFill>
                <a:latin typeface="Calibri"/>
                <a:cs typeface="Calibri"/>
              </a:rPr>
              <a:t>crashes,</a:t>
            </a:r>
            <a:r>
              <a:rPr dirty="0" sz="2150" spc="9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35">
                <a:solidFill>
                  <a:srgbClr val="252525"/>
                </a:solidFill>
                <a:latin typeface="Calibri"/>
                <a:cs typeface="Calibri"/>
              </a:rPr>
              <a:t>provides </a:t>
            </a:r>
            <a:r>
              <a:rPr dirty="0" sz="2150" spc="105">
                <a:solidFill>
                  <a:srgbClr val="252525"/>
                </a:solidFill>
                <a:latin typeface="Calibri"/>
                <a:cs typeface="Calibri"/>
              </a:rPr>
              <a:t>clear</a:t>
            </a:r>
            <a:r>
              <a:rPr dirty="0" sz="2150" spc="9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35">
                <a:solidFill>
                  <a:srgbClr val="252525"/>
                </a:solidFill>
                <a:latin typeface="Calibri"/>
                <a:cs typeface="Calibri"/>
              </a:rPr>
              <a:t>diagnostics,</a:t>
            </a:r>
            <a:r>
              <a:rPr dirty="0" sz="2150" spc="1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85">
                <a:solidFill>
                  <a:srgbClr val="252525"/>
                </a:solidFill>
                <a:latin typeface="Calibri"/>
                <a:cs typeface="Calibri"/>
              </a:rPr>
              <a:t>and</a:t>
            </a:r>
            <a:r>
              <a:rPr dirty="0" sz="2150" spc="9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70">
                <a:solidFill>
                  <a:srgbClr val="252525"/>
                </a:solidFill>
                <a:latin typeface="Calibri"/>
                <a:cs typeface="Calibri"/>
              </a:rPr>
              <a:t>guides </a:t>
            </a:r>
            <a:r>
              <a:rPr dirty="0" sz="2150" spc="130">
                <a:solidFill>
                  <a:srgbClr val="252525"/>
                </a:solidFill>
                <a:latin typeface="Calibri"/>
                <a:cs typeface="Calibri"/>
              </a:rPr>
              <a:t>developers/users</a:t>
            </a:r>
            <a:r>
              <a:rPr dirty="0" sz="2150" spc="12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65">
                <a:solidFill>
                  <a:srgbClr val="252525"/>
                </a:solidFill>
                <a:latin typeface="Calibri"/>
                <a:cs typeface="Calibri"/>
              </a:rPr>
              <a:t>to</a:t>
            </a:r>
            <a:r>
              <a:rPr dirty="0" sz="2150" spc="7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45">
                <a:solidFill>
                  <a:srgbClr val="252525"/>
                </a:solidFill>
                <a:latin typeface="Calibri"/>
                <a:cs typeface="Calibri"/>
              </a:rPr>
              <a:t>provide</a:t>
            </a:r>
            <a:r>
              <a:rPr dirty="0" sz="2150" spc="7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125">
                <a:solidFill>
                  <a:srgbClr val="252525"/>
                </a:solidFill>
                <a:latin typeface="Calibri"/>
                <a:cs typeface="Calibri"/>
              </a:rPr>
              <a:t>valid</a:t>
            </a:r>
            <a:r>
              <a:rPr dirty="0" sz="2150" spc="8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150" spc="90">
                <a:solidFill>
                  <a:srgbClr val="252525"/>
                </a:solidFill>
                <a:latin typeface="Calibri"/>
                <a:cs typeface="Calibri"/>
              </a:rPr>
              <a:t>data.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2025-06-15T17:10:57Z</dcterms:created>
  <dcterms:modified xsi:type="dcterms:W3CDTF">2025-06-15T17:10:57Z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2025-06-14T00:00:00Z</vt:filetime>
  </property>
  <property fmtid="{D5CDD505-2E9C-101B-9397-08002B2CF9AE}" pid="3" name="LastSaved">
    <vt:filetime>2025-06-15T00:00:00Z</vt:filetime>
  </property>
</Properties>
</file>