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64"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AD4794-31BE-49AF-B9E5-1A4F068F2E41}" type="datetimeFigureOut">
              <a:rPr lang="en-US" smtClean="0"/>
              <a:t>25-May-21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290D1-56C7-42AE-9A22-3B4F3A65FF21}" type="slidenum">
              <a:rPr lang="en-US" smtClean="0"/>
              <a:t>‹#›</a:t>
            </a:fld>
            <a:endParaRPr lang="en-US"/>
          </a:p>
        </p:txBody>
      </p:sp>
    </p:spTree>
    <p:extLst>
      <p:ext uri="{BB962C8B-B14F-4D97-AF65-F5344CB8AC3E}">
        <p14:creationId xmlns:p14="http://schemas.microsoft.com/office/powerpoint/2010/main" val="3543675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AD4794-31BE-49AF-B9E5-1A4F068F2E41}" type="datetimeFigureOut">
              <a:rPr lang="en-US" smtClean="0"/>
              <a:t>25-May-21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290D1-56C7-42AE-9A22-3B4F3A65FF21}" type="slidenum">
              <a:rPr lang="en-US" smtClean="0"/>
              <a:t>‹#›</a:t>
            </a:fld>
            <a:endParaRPr lang="en-US"/>
          </a:p>
        </p:txBody>
      </p:sp>
    </p:spTree>
    <p:extLst>
      <p:ext uri="{BB962C8B-B14F-4D97-AF65-F5344CB8AC3E}">
        <p14:creationId xmlns:p14="http://schemas.microsoft.com/office/powerpoint/2010/main" val="2240591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AD4794-31BE-49AF-B9E5-1A4F068F2E41}" type="datetimeFigureOut">
              <a:rPr lang="en-US" smtClean="0"/>
              <a:t>25-May-21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290D1-56C7-42AE-9A22-3B4F3A65FF2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34605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AD4794-31BE-49AF-B9E5-1A4F068F2E41}" type="datetimeFigureOut">
              <a:rPr lang="en-US" smtClean="0"/>
              <a:t>25-May-21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290D1-56C7-42AE-9A22-3B4F3A65FF21}" type="slidenum">
              <a:rPr lang="en-US" smtClean="0"/>
              <a:t>‹#›</a:t>
            </a:fld>
            <a:endParaRPr lang="en-US"/>
          </a:p>
        </p:txBody>
      </p:sp>
    </p:spTree>
    <p:extLst>
      <p:ext uri="{BB962C8B-B14F-4D97-AF65-F5344CB8AC3E}">
        <p14:creationId xmlns:p14="http://schemas.microsoft.com/office/powerpoint/2010/main" val="1115096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AD4794-31BE-49AF-B9E5-1A4F068F2E41}" type="datetimeFigureOut">
              <a:rPr lang="en-US" smtClean="0"/>
              <a:t>25-May-21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290D1-56C7-42AE-9A22-3B4F3A65FF2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30442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AD4794-31BE-49AF-B9E5-1A4F068F2E41}" type="datetimeFigureOut">
              <a:rPr lang="en-US" smtClean="0"/>
              <a:t>25-May-21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290D1-56C7-42AE-9A22-3B4F3A65FF21}" type="slidenum">
              <a:rPr lang="en-US" smtClean="0"/>
              <a:t>‹#›</a:t>
            </a:fld>
            <a:endParaRPr lang="en-US"/>
          </a:p>
        </p:txBody>
      </p:sp>
    </p:spTree>
    <p:extLst>
      <p:ext uri="{BB962C8B-B14F-4D97-AF65-F5344CB8AC3E}">
        <p14:creationId xmlns:p14="http://schemas.microsoft.com/office/powerpoint/2010/main" val="2097398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AD4794-31BE-49AF-B9E5-1A4F068F2E41}" type="datetimeFigureOut">
              <a:rPr lang="en-US" smtClean="0"/>
              <a:t>25-May-21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290D1-56C7-42AE-9A22-3B4F3A65FF21}" type="slidenum">
              <a:rPr lang="en-US" smtClean="0"/>
              <a:t>‹#›</a:t>
            </a:fld>
            <a:endParaRPr lang="en-US"/>
          </a:p>
        </p:txBody>
      </p:sp>
    </p:spTree>
    <p:extLst>
      <p:ext uri="{BB962C8B-B14F-4D97-AF65-F5344CB8AC3E}">
        <p14:creationId xmlns:p14="http://schemas.microsoft.com/office/powerpoint/2010/main" val="2087254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AD4794-31BE-49AF-B9E5-1A4F068F2E41}" type="datetimeFigureOut">
              <a:rPr lang="en-US" smtClean="0"/>
              <a:t>25-May-21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290D1-56C7-42AE-9A22-3B4F3A65FF21}" type="slidenum">
              <a:rPr lang="en-US" smtClean="0"/>
              <a:t>‹#›</a:t>
            </a:fld>
            <a:endParaRPr lang="en-US"/>
          </a:p>
        </p:txBody>
      </p:sp>
    </p:spTree>
    <p:extLst>
      <p:ext uri="{BB962C8B-B14F-4D97-AF65-F5344CB8AC3E}">
        <p14:creationId xmlns:p14="http://schemas.microsoft.com/office/powerpoint/2010/main" val="1818562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AD4794-31BE-49AF-B9E5-1A4F068F2E41}" type="datetimeFigureOut">
              <a:rPr lang="en-US" smtClean="0"/>
              <a:t>25-May-21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290D1-56C7-42AE-9A22-3B4F3A65FF21}" type="slidenum">
              <a:rPr lang="en-US" smtClean="0"/>
              <a:t>‹#›</a:t>
            </a:fld>
            <a:endParaRPr lang="en-US"/>
          </a:p>
        </p:txBody>
      </p:sp>
    </p:spTree>
    <p:extLst>
      <p:ext uri="{BB962C8B-B14F-4D97-AF65-F5344CB8AC3E}">
        <p14:creationId xmlns:p14="http://schemas.microsoft.com/office/powerpoint/2010/main" val="83419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AD4794-31BE-49AF-B9E5-1A4F068F2E41}" type="datetimeFigureOut">
              <a:rPr lang="en-US" smtClean="0"/>
              <a:t>25-May-21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290D1-56C7-42AE-9A22-3B4F3A65FF21}" type="slidenum">
              <a:rPr lang="en-US" smtClean="0"/>
              <a:t>‹#›</a:t>
            </a:fld>
            <a:endParaRPr lang="en-US"/>
          </a:p>
        </p:txBody>
      </p:sp>
    </p:spTree>
    <p:extLst>
      <p:ext uri="{BB962C8B-B14F-4D97-AF65-F5344CB8AC3E}">
        <p14:creationId xmlns:p14="http://schemas.microsoft.com/office/powerpoint/2010/main" val="381572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AD4794-31BE-49AF-B9E5-1A4F068F2E41}" type="datetimeFigureOut">
              <a:rPr lang="en-US" smtClean="0"/>
              <a:t>25-May-21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290D1-56C7-42AE-9A22-3B4F3A65FF21}" type="slidenum">
              <a:rPr lang="en-US" smtClean="0"/>
              <a:t>‹#›</a:t>
            </a:fld>
            <a:endParaRPr lang="en-US"/>
          </a:p>
        </p:txBody>
      </p:sp>
    </p:spTree>
    <p:extLst>
      <p:ext uri="{BB962C8B-B14F-4D97-AF65-F5344CB8AC3E}">
        <p14:creationId xmlns:p14="http://schemas.microsoft.com/office/powerpoint/2010/main" val="2000345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AD4794-31BE-49AF-B9E5-1A4F068F2E41}" type="datetimeFigureOut">
              <a:rPr lang="en-US" smtClean="0"/>
              <a:t>25-May-21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0290D1-56C7-42AE-9A22-3B4F3A65FF21}" type="slidenum">
              <a:rPr lang="en-US" smtClean="0"/>
              <a:t>‹#›</a:t>
            </a:fld>
            <a:endParaRPr lang="en-US"/>
          </a:p>
        </p:txBody>
      </p:sp>
    </p:spTree>
    <p:extLst>
      <p:ext uri="{BB962C8B-B14F-4D97-AF65-F5344CB8AC3E}">
        <p14:creationId xmlns:p14="http://schemas.microsoft.com/office/powerpoint/2010/main" val="1098040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AD4794-31BE-49AF-B9E5-1A4F068F2E41}" type="datetimeFigureOut">
              <a:rPr lang="en-US" smtClean="0"/>
              <a:t>25-May-21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0290D1-56C7-42AE-9A22-3B4F3A65FF21}" type="slidenum">
              <a:rPr lang="en-US" smtClean="0"/>
              <a:t>‹#›</a:t>
            </a:fld>
            <a:endParaRPr lang="en-US"/>
          </a:p>
        </p:txBody>
      </p:sp>
    </p:spTree>
    <p:extLst>
      <p:ext uri="{BB962C8B-B14F-4D97-AF65-F5344CB8AC3E}">
        <p14:creationId xmlns:p14="http://schemas.microsoft.com/office/powerpoint/2010/main" val="1568650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D4794-31BE-49AF-B9E5-1A4F068F2E41}" type="datetimeFigureOut">
              <a:rPr lang="en-US" smtClean="0"/>
              <a:t>25-May-21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0290D1-56C7-42AE-9A22-3B4F3A65FF21}" type="slidenum">
              <a:rPr lang="en-US" smtClean="0"/>
              <a:t>‹#›</a:t>
            </a:fld>
            <a:endParaRPr lang="en-US"/>
          </a:p>
        </p:txBody>
      </p:sp>
    </p:spTree>
    <p:extLst>
      <p:ext uri="{BB962C8B-B14F-4D97-AF65-F5344CB8AC3E}">
        <p14:creationId xmlns:p14="http://schemas.microsoft.com/office/powerpoint/2010/main" val="1023031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AD4794-31BE-49AF-B9E5-1A4F068F2E41}" type="datetimeFigureOut">
              <a:rPr lang="en-US" smtClean="0"/>
              <a:t>25-May-21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290D1-56C7-42AE-9A22-3B4F3A65FF21}" type="slidenum">
              <a:rPr lang="en-US" smtClean="0"/>
              <a:t>‹#›</a:t>
            </a:fld>
            <a:endParaRPr lang="en-US"/>
          </a:p>
        </p:txBody>
      </p:sp>
    </p:spTree>
    <p:extLst>
      <p:ext uri="{BB962C8B-B14F-4D97-AF65-F5344CB8AC3E}">
        <p14:creationId xmlns:p14="http://schemas.microsoft.com/office/powerpoint/2010/main" val="2768750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AD4794-31BE-49AF-B9E5-1A4F068F2E41}" type="datetimeFigureOut">
              <a:rPr lang="en-US" smtClean="0"/>
              <a:t>25-May-21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290D1-56C7-42AE-9A22-3B4F3A65FF21}" type="slidenum">
              <a:rPr lang="en-US" smtClean="0"/>
              <a:t>‹#›</a:t>
            </a:fld>
            <a:endParaRPr lang="en-US"/>
          </a:p>
        </p:txBody>
      </p:sp>
    </p:spTree>
    <p:extLst>
      <p:ext uri="{BB962C8B-B14F-4D97-AF65-F5344CB8AC3E}">
        <p14:creationId xmlns:p14="http://schemas.microsoft.com/office/powerpoint/2010/main" val="446590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8AD4794-31BE-49AF-B9E5-1A4F068F2E41}" type="datetimeFigureOut">
              <a:rPr lang="en-US" smtClean="0"/>
              <a:t>25-May-21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0290D1-56C7-42AE-9A22-3B4F3A65FF21}" type="slidenum">
              <a:rPr lang="en-US" smtClean="0"/>
              <a:t>‹#›</a:t>
            </a:fld>
            <a:endParaRPr lang="en-US"/>
          </a:p>
        </p:txBody>
      </p:sp>
    </p:spTree>
    <p:extLst>
      <p:ext uri="{BB962C8B-B14F-4D97-AF65-F5344CB8AC3E}">
        <p14:creationId xmlns:p14="http://schemas.microsoft.com/office/powerpoint/2010/main" val="311423730"/>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139B7-F798-4372-B3C4-5F2CEC8F7A8B}"/>
              </a:ext>
            </a:extLst>
          </p:cNvPr>
          <p:cNvSpPr>
            <a:spLocks noGrp="1"/>
          </p:cNvSpPr>
          <p:nvPr>
            <p:ph type="ctrTitle"/>
          </p:nvPr>
        </p:nvSpPr>
        <p:spPr>
          <a:xfrm>
            <a:off x="1524000" y="437322"/>
            <a:ext cx="9144000" cy="5857461"/>
          </a:xfrm>
        </p:spPr>
        <p:txBody>
          <a:bodyPr>
            <a:normAutofit fontScale="90000"/>
          </a:bodyPr>
          <a:lstStyle/>
          <a:p>
            <a:pPr marL="0" marR="0" algn="ctr">
              <a:lnSpc>
                <a:spcPct val="150000"/>
              </a:lnSpc>
              <a:spcBef>
                <a:spcPts val="0"/>
              </a:spcBef>
              <a:spcAft>
                <a:spcPts val="800"/>
              </a:spcAft>
            </a:pPr>
            <a:br>
              <a:rPr lang="en-US" dirty="0"/>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DEDAN KIMATHI UNIVERSITY OF TECHNOLOGY</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PROJECT TITLE:</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b="1" dirty="0">
                <a:latin typeface="Times New Roman" panose="02020603050405020304" pitchFamily="18" charset="0"/>
                <a:ea typeface="Calibri" panose="020F0502020204030204" pitchFamily="34" charset="0"/>
                <a:cs typeface="Times New Roman" panose="02020603050405020304" pitchFamily="18" charset="0"/>
              </a:rPr>
              <a:t>SMART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-IRRIGATION SCHEME SYSTEM</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BY:</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KIPROTICH SETT CALEB</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C025-01-1002/2017</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B3EC967-F895-44B7-A9ED-6DBFF91E7E74}"/>
              </a:ext>
            </a:extLst>
          </p:cNvPr>
          <p:cNvSpPr>
            <a:spLocks noGrp="1"/>
          </p:cNvSpPr>
          <p:nvPr>
            <p:ph type="subTitle" idx="1"/>
          </p:nvPr>
        </p:nvSpPr>
        <p:spPr>
          <a:xfrm>
            <a:off x="1524000" y="4996070"/>
            <a:ext cx="6387548" cy="834887"/>
          </a:xfrm>
        </p:spPr>
        <p:txBody>
          <a:bodyPr>
            <a:normAutofit/>
          </a:bodyPr>
          <a:lstStyle/>
          <a:p>
            <a:r>
              <a:rPr lang="en-US" b="1" dirty="0">
                <a:latin typeface="Times New Roman" panose="02020603050405020304" pitchFamily="18" charset="0"/>
                <a:cs typeface="Times New Roman" panose="02020603050405020304" pitchFamily="18" charset="0"/>
              </a:rPr>
              <a:t>SUPERVISOR: MRS. KURIA JANE</a:t>
            </a:r>
          </a:p>
        </p:txBody>
      </p:sp>
      <p:pic>
        <p:nvPicPr>
          <p:cNvPr id="4" name="Picture 3">
            <a:extLst>
              <a:ext uri="{FF2B5EF4-FFF2-40B4-BE49-F238E27FC236}">
                <a16:creationId xmlns:a16="http://schemas.microsoft.com/office/drawing/2014/main" id="{52D254C5-2819-4884-A0D5-2BC17EE8576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280452" y="396170"/>
            <a:ext cx="2962910" cy="1261745"/>
          </a:xfrm>
          <a:prstGeom prst="rect">
            <a:avLst/>
          </a:prstGeom>
          <a:noFill/>
        </p:spPr>
      </p:pic>
    </p:spTree>
    <p:extLst>
      <p:ext uri="{BB962C8B-B14F-4D97-AF65-F5344CB8AC3E}">
        <p14:creationId xmlns:p14="http://schemas.microsoft.com/office/powerpoint/2010/main" val="579580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FE3E3-2CB8-4F13-8F6F-1D32416FAD79}"/>
              </a:ext>
            </a:extLst>
          </p:cNvPr>
          <p:cNvSpPr>
            <a:spLocks noGrp="1"/>
          </p:cNvSpPr>
          <p:nvPr>
            <p:ph type="title"/>
          </p:nvPr>
        </p:nvSpPr>
        <p:spPr>
          <a:xfrm>
            <a:off x="677334" y="609600"/>
            <a:ext cx="8596668" cy="767644"/>
          </a:xfrm>
        </p:spPr>
        <p:txBody>
          <a:bodyPr/>
          <a:lstStyle/>
          <a:p>
            <a:r>
              <a:rPr lang="en-US" dirty="0"/>
              <a:t>Feasibility Analysis</a:t>
            </a:r>
          </a:p>
        </p:txBody>
      </p:sp>
      <p:sp>
        <p:nvSpPr>
          <p:cNvPr id="3" name="Content Placeholder 2">
            <a:extLst>
              <a:ext uri="{FF2B5EF4-FFF2-40B4-BE49-F238E27FC236}">
                <a16:creationId xmlns:a16="http://schemas.microsoft.com/office/drawing/2014/main" id="{B6729603-30AD-4D83-86BE-7DE5EA66C993}"/>
              </a:ext>
            </a:extLst>
          </p:cNvPr>
          <p:cNvSpPr>
            <a:spLocks noGrp="1"/>
          </p:cNvSpPr>
          <p:nvPr>
            <p:ph idx="1"/>
          </p:nvPr>
        </p:nvSpPr>
        <p:spPr>
          <a:xfrm>
            <a:off x="677334" y="1377245"/>
            <a:ext cx="8596668" cy="4664118"/>
          </a:xfrm>
        </p:spPr>
        <p:txBody>
          <a:bodyPr/>
          <a:lstStyle/>
          <a:p>
            <a:r>
              <a:rPr lang="en-US" dirty="0"/>
              <a:t>Technical Feasibility- can the system be built? The technical risk.</a:t>
            </a:r>
          </a:p>
          <a:p>
            <a:r>
              <a:rPr lang="en-US" dirty="0"/>
              <a:t>Economic Feasibility- Should we Build the system? Costs and benefits</a:t>
            </a:r>
          </a:p>
          <a:p>
            <a:r>
              <a:rPr lang="en-US" dirty="0"/>
              <a:t>Scheduling Feasibility- Can the System be able to be completed on time? The question of availability of system requirements</a:t>
            </a:r>
          </a:p>
          <a:p>
            <a:r>
              <a:rPr lang="en-US" dirty="0"/>
              <a:t>Operational Feasibility-how well will the customers needs will be met by completing the project?</a:t>
            </a:r>
          </a:p>
          <a:p>
            <a:endParaRPr lang="en-US" dirty="0"/>
          </a:p>
        </p:txBody>
      </p:sp>
    </p:spTree>
    <p:extLst>
      <p:ext uri="{BB962C8B-B14F-4D97-AF65-F5344CB8AC3E}">
        <p14:creationId xmlns:p14="http://schemas.microsoft.com/office/powerpoint/2010/main" val="2785638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7929-DB24-474C-A9A7-FAFCFFAA5747}"/>
              </a:ext>
            </a:extLst>
          </p:cNvPr>
          <p:cNvSpPr>
            <a:spLocks noGrp="1"/>
          </p:cNvSpPr>
          <p:nvPr>
            <p:ph type="title"/>
          </p:nvPr>
        </p:nvSpPr>
        <p:spPr>
          <a:xfrm>
            <a:off x="677334" y="421527"/>
            <a:ext cx="8596668" cy="707362"/>
          </a:xfrm>
        </p:spPr>
        <p:txBody>
          <a:bodyPr/>
          <a:lstStyle/>
          <a:p>
            <a:r>
              <a:rPr lang="en-US" dirty="0"/>
              <a:t>Requirement Analysis</a:t>
            </a:r>
          </a:p>
        </p:txBody>
      </p:sp>
      <p:sp>
        <p:nvSpPr>
          <p:cNvPr id="3" name="Content Placeholder 2">
            <a:extLst>
              <a:ext uri="{FF2B5EF4-FFF2-40B4-BE49-F238E27FC236}">
                <a16:creationId xmlns:a16="http://schemas.microsoft.com/office/drawing/2014/main" id="{1AB4D1BB-02D1-497D-97BF-A93D74205E4E}"/>
              </a:ext>
            </a:extLst>
          </p:cNvPr>
          <p:cNvSpPr>
            <a:spLocks noGrp="1"/>
          </p:cNvSpPr>
          <p:nvPr>
            <p:ph idx="1"/>
          </p:nvPr>
        </p:nvSpPr>
        <p:spPr>
          <a:xfrm>
            <a:off x="677334" y="1128889"/>
            <a:ext cx="8596668" cy="4912473"/>
          </a:xfrm>
        </p:spPr>
        <p:txBody>
          <a:bodyPr/>
          <a:lstStyle/>
          <a:p>
            <a:pPr marL="0" indent="0">
              <a:buNone/>
            </a:pPr>
            <a:r>
              <a:rPr lang="en-US" dirty="0"/>
              <a:t>                   </a:t>
            </a:r>
            <a:r>
              <a:rPr lang="en-US" b="1" dirty="0"/>
              <a:t>Functional Requirements</a:t>
            </a:r>
          </a:p>
          <a:p>
            <a:pPr marL="0" marR="0" indent="0">
              <a:lnSpc>
                <a:spcPct val="107000"/>
              </a:lnSpc>
              <a:spcBef>
                <a:spcPts val="0"/>
              </a:spcBef>
              <a:spcAft>
                <a:spcPts val="800"/>
              </a:spcAft>
              <a:buNone/>
            </a:pPr>
            <a:r>
              <a:rPr lang="en-US" sz="1800" dirty="0">
                <a:effectLst/>
                <a:ea typeface="Calibri" panose="020F0502020204030204" pitchFamily="34" charset="0"/>
                <a:cs typeface="Times New Roman" panose="02020603050405020304" pitchFamily="18" charset="0"/>
              </a:rPr>
              <a:t>These are functionalities or operations that the system must perform. In this system the following will be functionalities in the user section. For this case, the user is the farmer</a:t>
            </a:r>
          </a:p>
          <a:p>
            <a:pPr marR="0" lvl="0">
              <a:lnSpc>
                <a:spcPct val="107000"/>
              </a:lnSpc>
              <a:spcBef>
                <a:spcPts val="0"/>
              </a:spcBef>
              <a:spcAft>
                <a:spcPts val="0"/>
              </a:spcAft>
              <a:buFont typeface="Wingdings" panose="05000000000000000000" pitchFamily="2" charset="2"/>
              <a:buChar char="§"/>
            </a:pPr>
            <a:r>
              <a:rPr lang="en-US" sz="1800" dirty="0">
                <a:effectLst/>
                <a:ea typeface="Calibri" panose="020F0502020204030204" pitchFamily="34" charset="0"/>
                <a:cs typeface="Times New Roman" panose="02020603050405020304" pitchFamily="18" charset="0"/>
              </a:rPr>
              <a:t>Farmer inserts soil moisture sensor to the soil. </a:t>
            </a:r>
          </a:p>
          <a:p>
            <a:pPr marR="0" lvl="0">
              <a:lnSpc>
                <a:spcPct val="107000"/>
              </a:lnSpc>
              <a:spcBef>
                <a:spcPts val="0"/>
              </a:spcBef>
              <a:spcAft>
                <a:spcPts val="0"/>
              </a:spcAft>
              <a:buFont typeface="Wingdings" panose="05000000000000000000" pitchFamily="2" charset="2"/>
              <a:buChar char="§"/>
            </a:pPr>
            <a:r>
              <a:rPr lang="en-US" sz="1800" dirty="0">
                <a:effectLst/>
                <a:ea typeface="Calibri" panose="020F0502020204030204" pitchFamily="34" charset="0"/>
                <a:cs typeface="Times New Roman" panose="02020603050405020304" pitchFamily="18" charset="0"/>
              </a:rPr>
              <a:t>Farmer checks the soil moisture level in the soil.</a:t>
            </a:r>
          </a:p>
          <a:p>
            <a:pPr marR="0" lvl="0">
              <a:lnSpc>
                <a:spcPct val="107000"/>
              </a:lnSpc>
              <a:spcBef>
                <a:spcPts val="0"/>
              </a:spcBef>
              <a:spcAft>
                <a:spcPts val="800"/>
              </a:spcAft>
              <a:buFont typeface="Wingdings" panose="05000000000000000000" pitchFamily="2" charset="2"/>
              <a:buChar char="§"/>
            </a:pPr>
            <a:r>
              <a:rPr lang="en-US" sz="1800" dirty="0">
                <a:effectLst/>
                <a:ea typeface="Calibri" panose="020F0502020204030204" pitchFamily="34" charset="0"/>
                <a:cs typeface="Times New Roman" panose="02020603050405020304" pitchFamily="18" charset="0"/>
              </a:rPr>
              <a:t>Farmer chooses to manually turn on water pumps.</a:t>
            </a: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Non-Functional Requirements</a:t>
            </a:r>
          </a:p>
          <a:p>
            <a:pPr marR="3119755" lvl="0">
              <a:lnSpc>
                <a:spcPct val="150000"/>
              </a:lnSpc>
              <a:spcBef>
                <a:spcPts val="0"/>
              </a:spcBef>
              <a:spcAft>
                <a:spcPts val="590"/>
              </a:spcAft>
              <a:buFont typeface="Wingdings" panose="05000000000000000000" pitchFamily="2" charset="2"/>
              <a:buChar char="§"/>
            </a:pPr>
            <a:r>
              <a:rPr lang="en-US" sz="1800" b="1" dirty="0">
                <a:solidFill>
                  <a:srgbClr val="000000"/>
                </a:solidFill>
                <a:effectLst/>
                <a:ea typeface="Times New Roman" panose="02020603050405020304" pitchFamily="18" charset="0"/>
                <a:cs typeface="Times New Roman" panose="02020603050405020304" pitchFamily="18" charset="0"/>
              </a:rPr>
              <a:t>Speed -</a:t>
            </a:r>
            <a:r>
              <a:rPr lang="en-US" sz="1800" dirty="0">
                <a:solidFill>
                  <a:srgbClr val="000000"/>
                </a:solidFill>
                <a:effectLst/>
                <a:ea typeface="Times New Roman" panose="02020603050405020304" pitchFamily="18" charset="0"/>
                <a:cs typeface="Times New Roman" panose="02020603050405020304" pitchFamily="18" charset="0"/>
              </a:rPr>
              <a:t>Be fast in terms of response time. </a:t>
            </a:r>
            <a:endParaRPr lang="en-US" sz="1800" dirty="0">
              <a:effectLst/>
              <a:ea typeface="Calibri" panose="020F0502020204030204" pitchFamily="34" charset="0"/>
              <a:cs typeface="Times New Roman" panose="02020603050405020304" pitchFamily="18" charset="0"/>
            </a:endParaRPr>
          </a:p>
          <a:p>
            <a:pPr marR="0" lvl="0">
              <a:lnSpc>
                <a:spcPct val="110000"/>
              </a:lnSpc>
              <a:spcBef>
                <a:spcPts val="0"/>
              </a:spcBef>
              <a:spcAft>
                <a:spcPts val="1135"/>
              </a:spcAft>
              <a:buFont typeface="Wingdings" panose="05000000000000000000" pitchFamily="2" charset="2"/>
              <a:buChar char="§"/>
            </a:pPr>
            <a:r>
              <a:rPr lang="en-US" sz="1800" b="1" dirty="0">
                <a:solidFill>
                  <a:srgbClr val="000000"/>
                </a:solidFill>
                <a:effectLst/>
                <a:ea typeface="Times New Roman" panose="02020603050405020304" pitchFamily="18" charset="0"/>
                <a:cs typeface="Times New Roman" panose="02020603050405020304" pitchFamily="18" charset="0"/>
              </a:rPr>
              <a:t>Ease of use- </a:t>
            </a:r>
            <a:r>
              <a:rPr lang="en-US" sz="1800" dirty="0">
                <a:solidFill>
                  <a:srgbClr val="000000"/>
                </a:solidFill>
                <a:effectLst/>
                <a:ea typeface="Times New Roman" panose="02020603050405020304" pitchFamily="18" charset="0"/>
                <a:cs typeface="Times New Roman" panose="02020603050405020304" pitchFamily="18" charset="0"/>
              </a:rPr>
              <a:t>Be learnable and easy to use for all type of users. </a:t>
            </a:r>
            <a:endParaRPr lang="en-US" sz="1800" dirty="0">
              <a:effectLst/>
              <a:ea typeface="Calibri" panose="020F0502020204030204" pitchFamily="34" charset="0"/>
              <a:cs typeface="Times New Roman" panose="02020603050405020304" pitchFamily="18" charset="0"/>
            </a:endParaRPr>
          </a:p>
          <a:p>
            <a:pPr marR="0" lvl="0">
              <a:lnSpc>
                <a:spcPct val="110000"/>
              </a:lnSpc>
              <a:spcBef>
                <a:spcPts val="0"/>
              </a:spcBef>
              <a:spcAft>
                <a:spcPts val="1130"/>
              </a:spcAft>
              <a:buFont typeface="Wingdings" panose="05000000000000000000" pitchFamily="2" charset="2"/>
              <a:buChar char="§"/>
            </a:pPr>
            <a:r>
              <a:rPr lang="en-US" sz="1800" b="1" dirty="0">
                <a:solidFill>
                  <a:srgbClr val="000000"/>
                </a:solidFill>
                <a:effectLst/>
                <a:ea typeface="Times New Roman" panose="02020603050405020304" pitchFamily="18" charset="0"/>
                <a:cs typeface="Times New Roman" panose="02020603050405020304" pitchFamily="18" charset="0"/>
              </a:rPr>
              <a:t>Reliability- </a:t>
            </a:r>
            <a:r>
              <a:rPr lang="en-US" sz="1800" dirty="0">
                <a:solidFill>
                  <a:srgbClr val="000000"/>
                </a:solidFill>
                <a:effectLst/>
                <a:ea typeface="Times New Roman" panose="02020603050405020304" pitchFamily="18" charset="0"/>
                <a:cs typeface="Times New Roman" panose="02020603050405020304" pitchFamily="18" charset="0"/>
              </a:rPr>
              <a:t>Minimum meantime to failure, low probability of unavailability and rate of failure occurrence. It should be available at all times.  </a:t>
            </a:r>
            <a:endParaRPr lang="en-US" sz="18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66160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B09AB-ED15-4023-A71A-36C97EB32350}"/>
              </a:ext>
            </a:extLst>
          </p:cNvPr>
          <p:cNvSpPr>
            <a:spLocks noGrp="1"/>
          </p:cNvSpPr>
          <p:nvPr>
            <p:ph type="title"/>
          </p:nvPr>
        </p:nvSpPr>
        <p:spPr>
          <a:xfrm>
            <a:off x="677334" y="124179"/>
            <a:ext cx="8596668" cy="692460"/>
          </a:xfrm>
        </p:spPr>
        <p:txBody>
          <a:bodyPr>
            <a:normAutofit/>
          </a:bodyPr>
          <a:lstStyle/>
          <a:p>
            <a:r>
              <a:rPr lang="en-US" sz="3600" b="1" dirty="0"/>
              <a:t>Data Analysis</a:t>
            </a:r>
            <a:endParaRPr lang="en-US" dirty="0"/>
          </a:p>
        </p:txBody>
      </p:sp>
      <p:pic>
        <p:nvPicPr>
          <p:cNvPr id="4" name="Content Placeholder 3">
            <a:extLst>
              <a:ext uri="{FF2B5EF4-FFF2-40B4-BE49-F238E27FC236}">
                <a16:creationId xmlns:a16="http://schemas.microsoft.com/office/drawing/2014/main" id="{DC7DDB15-ADF4-4744-8287-0EF6D3EBB27C}"/>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78197" y="816639"/>
            <a:ext cx="5017804" cy="2084605"/>
          </a:xfrm>
          <a:prstGeom prst="rect">
            <a:avLst/>
          </a:prstGeom>
          <a:noFill/>
          <a:ln>
            <a:noFill/>
          </a:ln>
        </p:spPr>
      </p:pic>
      <p:pic>
        <p:nvPicPr>
          <p:cNvPr id="5" name="Picture 4">
            <a:extLst>
              <a:ext uri="{FF2B5EF4-FFF2-40B4-BE49-F238E27FC236}">
                <a16:creationId xmlns:a16="http://schemas.microsoft.com/office/drawing/2014/main" id="{E4408601-EA06-4BCD-9DC5-52B46BF70E21}"/>
              </a:ext>
            </a:extLst>
          </p:cNvPr>
          <p:cNvPicPr>
            <a:picLocks noChangeAspect="1"/>
          </p:cNvPicPr>
          <p:nvPr/>
        </p:nvPicPr>
        <p:blipFill>
          <a:blip r:embed="rId3"/>
          <a:stretch>
            <a:fillRect/>
          </a:stretch>
        </p:blipFill>
        <p:spPr>
          <a:xfrm>
            <a:off x="997795" y="2901244"/>
            <a:ext cx="5290116" cy="2505673"/>
          </a:xfrm>
          <a:prstGeom prst="rect">
            <a:avLst/>
          </a:prstGeom>
        </p:spPr>
      </p:pic>
    </p:spTree>
    <p:extLst>
      <p:ext uri="{BB962C8B-B14F-4D97-AF65-F5344CB8AC3E}">
        <p14:creationId xmlns:p14="http://schemas.microsoft.com/office/powerpoint/2010/main" val="55764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2B63C1-F44E-4BA2-A60C-DD3573EB7676}"/>
              </a:ext>
            </a:extLst>
          </p:cNvPr>
          <p:cNvPicPr>
            <a:picLocks noChangeAspect="1"/>
          </p:cNvPicPr>
          <p:nvPr/>
        </p:nvPicPr>
        <p:blipFill>
          <a:blip r:embed="rId2"/>
          <a:stretch>
            <a:fillRect/>
          </a:stretch>
        </p:blipFill>
        <p:spPr>
          <a:xfrm>
            <a:off x="1239732" y="250155"/>
            <a:ext cx="5535648" cy="2767824"/>
          </a:xfrm>
          <a:prstGeom prst="rect">
            <a:avLst/>
          </a:prstGeom>
        </p:spPr>
      </p:pic>
      <p:pic>
        <p:nvPicPr>
          <p:cNvPr id="3" name="Picture 2">
            <a:extLst>
              <a:ext uri="{FF2B5EF4-FFF2-40B4-BE49-F238E27FC236}">
                <a16:creationId xmlns:a16="http://schemas.microsoft.com/office/drawing/2014/main" id="{8D4D8B43-9F0C-4833-9814-115CE54728AB}"/>
              </a:ext>
            </a:extLst>
          </p:cNvPr>
          <p:cNvPicPr>
            <a:picLocks noChangeAspect="1"/>
          </p:cNvPicPr>
          <p:nvPr/>
        </p:nvPicPr>
        <p:blipFill>
          <a:blip r:embed="rId3"/>
          <a:stretch>
            <a:fillRect/>
          </a:stretch>
        </p:blipFill>
        <p:spPr>
          <a:xfrm>
            <a:off x="1239732" y="3017979"/>
            <a:ext cx="5785605" cy="2505673"/>
          </a:xfrm>
          <a:prstGeom prst="rect">
            <a:avLst/>
          </a:prstGeom>
        </p:spPr>
      </p:pic>
    </p:spTree>
    <p:extLst>
      <p:ext uri="{BB962C8B-B14F-4D97-AF65-F5344CB8AC3E}">
        <p14:creationId xmlns:p14="http://schemas.microsoft.com/office/powerpoint/2010/main" val="2947229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2035EF-9317-4916-A733-46F9D25EE62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4200" y="135467"/>
            <a:ext cx="5943600" cy="5870222"/>
          </a:xfrm>
          <a:prstGeom prst="rect">
            <a:avLst/>
          </a:prstGeom>
          <a:noFill/>
          <a:ln>
            <a:noFill/>
          </a:ln>
        </p:spPr>
      </p:pic>
    </p:spTree>
    <p:extLst>
      <p:ext uri="{BB962C8B-B14F-4D97-AF65-F5344CB8AC3E}">
        <p14:creationId xmlns:p14="http://schemas.microsoft.com/office/powerpoint/2010/main" val="72824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2F38BE-5149-48F8-8A49-20897ABF1AB7}"/>
              </a:ext>
            </a:extLst>
          </p:cNvPr>
          <p:cNvPicPr>
            <a:picLocks noChangeAspect="1"/>
          </p:cNvPicPr>
          <p:nvPr/>
        </p:nvPicPr>
        <p:blipFill>
          <a:blip r:embed="rId2"/>
          <a:stretch>
            <a:fillRect/>
          </a:stretch>
        </p:blipFill>
        <p:spPr>
          <a:xfrm>
            <a:off x="1701542" y="247907"/>
            <a:ext cx="5944115" cy="2523963"/>
          </a:xfrm>
          <a:prstGeom prst="rect">
            <a:avLst/>
          </a:prstGeom>
        </p:spPr>
      </p:pic>
      <p:pic>
        <p:nvPicPr>
          <p:cNvPr id="3" name="Picture 2">
            <a:extLst>
              <a:ext uri="{FF2B5EF4-FFF2-40B4-BE49-F238E27FC236}">
                <a16:creationId xmlns:a16="http://schemas.microsoft.com/office/drawing/2014/main" id="{70BEFD44-CCDA-4948-B0B5-66518AE84F41}"/>
              </a:ext>
            </a:extLst>
          </p:cNvPr>
          <p:cNvPicPr>
            <a:picLocks noChangeAspect="1"/>
          </p:cNvPicPr>
          <p:nvPr/>
        </p:nvPicPr>
        <p:blipFill>
          <a:blip r:embed="rId3"/>
          <a:stretch>
            <a:fillRect/>
          </a:stretch>
        </p:blipFill>
        <p:spPr>
          <a:xfrm>
            <a:off x="1701542" y="3194756"/>
            <a:ext cx="6223258" cy="3298574"/>
          </a:xfrm>
          <a:prstGeom prst="rect">
            <a:avLst/>
          </a:prstGeom>
        </p:spPr>
      </p:pic>
    </p:spTree>
    <p:extLst>
      <p:ext uri="{BB962C8B-B14F-4D97-AF65-F5344CB8AC3E}">
        <p14:creationId xmlns:p14="http://schemas.microsoft.com/office/powerpoint/2010/main" val="163163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797567-9789-4AEE-A711-1FEECD6FDF06}"/>
              </a:ext>
            </a:extLst>
          </p:cNvPr>
          <p:cNvPicPr>
            <a:picLocks noChangeAspect="1"/>
          </p:cNvPicPr>
          <p:nvPr/>
        </p:nvPicPr>
        <p:blipFill>
          <a:blip r:embed="rId2"/>
          <a:stretch>
            <a:fillRect/>
          </a:stretch>
        </p:blipFill>
        <p:spPr>
          <a:xfrm>
            <a:off x="933898" y="0"/>
            <a:ext cx="5944115" cy="1956986"/>
          </a:xfrm>
          <a:prstGeom prst="rect">
            <a:avLst/>
          </a:prstGeom>
        </p:spPr>
      </p:pic>
      <p:pic>
        <p:nvPicPr>
          <p:cNvPr id="3" name="Picture 2">
            <a:extLst>
              <a:ext uri="{FF2B5EF4-FFF2-40B4-BE49-F238E27FC236}">
                <a16:creationId xmlns:a16="http://schemas.microsoft.com/office/drawing/2014/main" id="{B54093AF-A73B-404F-A3BC-85E738986430}"/>
              </a:ext>
            </a:extLst>
          </p:cNvPr>
          <p:cNvPicPr>
            <a:picLocks noChangeAspect="1"/>
          </p:cNvPicPr>
          <p:nvPr/>
        </p:nvPicPr>
        <p:blipFill>
          <a:blip r:embed="rId3"/>
          <a:stretch>
            <a:fillRect/>
          </a:stretch>
        </p:blipFill>
        <p:spPr>
          <a:xfrm>
            <a:off x="933898" y="1956986"/>
            <a:ext cx="5944115" cy="3636947"/>
          </a:xfrm>
          <a:prstGeom prst="rect">
            <a:avLst/>
          </a:prstGeom>
        </p:spPr>
      </p:pic>
    </p:spTree>
    <p:extLst>
      <p:ext uri="{BB962C8B-B14F-4D97-AF65-F5344CB8AC3E}">
        <p14:creationId xmlns:p14="http://schemas.microsoft.com/office/powerpoint/2010/main" val="2541227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628C5-A5D6-489E-B483-962CFCAC99CF}"/>
              </a:ext>
            </a:extLst>
          </p:cNvPr>
          <p:cNvSpPr>
            <a:spLocks noGrp="1"/>
          </p:cNvSpPr>
          <p:nvPr>
            <p:ph type="title"/>
          </p:nvPr>
        </p:nvSpPr>
        <p:spPr>
          <a:xfrm>
            <a:off x="677334" y="135468"/>
            <a:ext cx="8596668" cy="681170"/>
          </a:xfrm>
        </p:spPr>
        <p:txBody>
          <a:bodyPr>
            <a:normAutofit/>
          </a:bodyPr>
          <a:lstStyle/>
          <a:p>
            <a:r>
              <a:rPr lang="en-US" dirty="0"/>
              <a:t>SYSTEM IMPLEMENTATION AND TESTING</a:t>
            </a:r>
          </a:p>
        </p:txBody>
      </p:sp>
      <p:sp>
        <p:nvSpPr>
          <p:cNvPr id="3" name="Content Placeholder 2">
            <a:extLst>
              <a:ext uri="{FF2B5EF4-FFF2-40B4-BE49-F238E27FC236}">
                <a16:creationId xmlns:a16="http://schemas.microsoft.com/office/drawing/2014/main" id="{78C0A1DC-0B81-4CDC-93AE-58A732D5DAAA}"/>
              </a:ext>
            </a:extLst>
          </p:cNvPr>
          <p:cNvSpPr>
            <a:spLocks noGrp="1"/>
          </p:cNvSpPr>
          <p:nvPr>
            <p:ph idx="1"/>
          </p:nvPr>
        </p:nvSpPr>
        <p:spPr>
          <a:xfrm>
            <a:off x="677334" y="816639"/>
            <a:ext cx="8596668" cy="5224724"/>
          </a:xfrm>
        </p:spPr>
        <p:txBody>
          <a:bodyPr/>
          <a:lstStyle/>
          <a:p>
            <a:pPr marL="0" indent="0">
              <a:buNone/>
            </a:pPr>
            <a:r>
              <a:rPr lang="en-US" sz="1800" dirty="0">
                <a:effectLst/>
                <a:latin typeface="Times New Roman" panose="02020603050405020304" pitchFamily="18" charset="0"/>
                <a:ea typeface="Calibri" panose="020F0502020204030204" pitchFamily="34" charset="0"/>
              </a:rPr>
              <a:t>             </a:t>
            </a:r>
            <a:r>
              <a:rPr lang="en-US" sz="1800" b="1" dirty="0">
                <a:effectLst/>
                <a:latin typeface="Times New Roman" panose="02020603050405020304" pitchFamily="18" charset="0"/>
                <a:ea typeface="Calibri" panose="020F0502020204030204" pitchFamily="34" charset="0"/>
              </a:rPr>
              <a:t>Test Plan</a:t>
            </a:r>
          </a:p>
          <a:p>
            <a:pPr marL="0" indent="0">
              <a:buNone/>
            </a:pPr>
            <a:r>
              <a:rPr lang="en-US" dirty="0"/>
              <a:t>Test Plan in software and system testing is the document that outlines the who, what, when, and how to do a testing of a project.</a:t>
            </a:r>
          </a:p>
          <a:p>
            <a:pPr marL="0" indent="0">
              <a:buNone/>
            </a:pPr>
            <a:r>
              <a:rPr lang="en-US" dirty="0"/>
              <a:t>   </a:t>
            </a:r>
            <a:r>
              <a:rPr lang="en-US" b="1" dirty="0"/>
              <a:t>Unit Testing</a:t>
            </a:r>
            <a:r>
              <a:rPr lang="en-US" dirty="0"/>
              <a:t>: Involves examining the minimal software components and subcomponents or modules such as the turning on and off water pumps, reading soil moisture among other modules.</a:t>
            </a:r>
          </a:p>
          <a:p>
            <a:pPr marL="0" indent="0">
              <a:buNone/>
            </a:pPr>
            <a:r>
              <a:rPr lang="en-US" dirty="0"/>
              <a:t>  </a:t>
            </a:r>
            <a:r>
              <a:rPr lang="en-US" b="1" dirty="0"/>
              <a:t>Integration Testing: D</a:t>
            </a:r>
            <a:r>
              <a:rPr lang="en-US" dirty="0"/>
              <a:t>ifferent modules of the system were combined together and tested as a whole. In this process, it verified that the individual components integrated were able to work together and interact well without any conflicts. It was tested that the integrated modules were able to meet the stated user needs.</a:t>
            </a:r>
          </a:p>
          <a:p>
            <a:pPr marL="0" indent="0">
              <a:buNone/>
            </a:pPr>
            <a:r>
              <a:rPr lang="en-US" b="1" dirty="0"/>
              <a:t>Acceptance Testing: </a:t>
            </a:r>
            <a:r>
              <a:rPr lang="en-US" dirty="0"/>
              <a:t>activities involved taking the final system to the real users of the system to test the system for themselves. After the testing it was found that the system had good usability and could be easily understood even by people with little computing knowledge. </a:t>
            </a:r>
          </a:p>
        </p:txBody>
      </p:sp>
    </p:spTree>
    <p:extLst>
      <p:ext uri="{BB962C8B-B14F-4D97-AF65-F5344CB8AC3E}">
        <p14:creationId xmlns:p14="http://schemas.microsoft.com/office/powerpoint/2010/main" val="1755324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78AD-9597-48B6-B6A0-85F2F1191D15}"/>
              </a:ext>
            </a:extLst>
          </p:cNvPr>
          <p:cNvSpPr>
            <a:spLocks noGrp="1"/>
          </p:cNvSpPr>
          <p:nvPr>
            <p:ph type="title"/>
          </p:nvPr>
        </p:nvSpPr>
        <p:spPr>
          <a:xfrm>
            <a:off x="677334" y="316089"/>
            <a:ext cx="8596668" cy="880533"/>
          </a:xfrm>
        </p:spPr>
        <p:txBody>
          <a:bodyPr>
            <a:normAutofit/>
          </a:bodyPr>
          <a:lstStyle/>
          <a:p>
            <a:r>
              <a:rPr lang="en-US" dirty="0"/>
              <a:t>     Test Cases</a:t>
            </a:r>
          </a:p>
        </p:txBody>
      </p:sp>
      <p:sp>
        <p:nvSpPr>
          <p:cNvPr id="3" name="Content Placeholder 2">
            <a:extLst>
              <a:ext uri="{FF2B5EF4-FFF2-40B4-BE49-F238E27FC236}">
                <a16:creationId xmlns:a16="http://schemas.microsoft.com/office/drawing/2014/main" id="{60638252-2933-419E-B9E9-6BF2F7354EBB}"/>
              </a:ext>
            </a:extLst>
          </p:cNvPr>
          <p:cNvSpPr>
            <a:spLocks noGrp="1"/>
          </p:cNvSpPr>
          <p:nvPr>
            <p:ph idx="1"/>
          </p:nvPr>
        </p:nvSpPr>
        <p:spPr>
          <a:xfrm>
            <a:off x="677334" y="1083733"/>
            <a:ext cx="8596668" cy="4957629"/>
          </a:xfrm>
        </p:spPr>
        <p:txBody>
          <a:bodyPr/>
          <a:lstStyle/>
          <a:p>
            <a:r>
              <a:rPr lang="en-US" b="1" dirty="0"/>
              <a:t>A test case </a:t>
            </a:r>
            <a:r>
              <a:rPr lang="en-US" dirty="0"/>
              <a:t>is a set of conditions or variables under which a tester will determine whether a system under test satisfies requirements or works correctly. This is a process which involved a series of different kinds of tests performed on the system and its components. The process of developing test cases can also help find problems in the requirements.</a:t>
            </a:r>
          </a:p>
          <a:p>
            <a:pPr marL="0" indent="0">
              <a:buNone/>
            </a:pPr>
            <a:r>
              <a:rPr lang="en-US" sz="1800" b="1" dirty="0">
                <a:solidFill>
                  <a:srgbClr val="1F3763"/>
                </a:solidFill>
                <a:effectLst/>
                <a:latin typeface="Times New Roman" panose="02020603050405020304" pitchFamily="18" charset="0"/>
                <a:ea typeface="Calibri" panose="020F0502020204030204" pitchFamily="34" charset="0"/>
                <a:cs typeface="Times New Roman" panose="02020603050405020304" pitchFamily="18" charset="0"/>
              </a:rPr>
              <a:t>             Automatic Page </a:t>
            </a:r>
            <a:endParaRPr lang="en-US"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is the automatic page of the application interface which shows the time of the day,      date, pump status and the percentage of the moisture content.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initial percentage should be zero as shown below: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1903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53A8D0-9B4A-43DC-99F3-4E2E5A24ED28}"/>
              </a:ext>
            </a:extLst>
          </p:cNvPr>
          <p:cNvPicPr>
            <a:picLocks noChangeAspect="1"/>
          </p:cNvPicPr>
          <p:nvPr/>
        </p:nvPicPr>
        <p:blipFill>
          <a:blip r:embed="rId2"/>
          <a:stretch>
            <a:fillRect/>
          </a:stretch>
        </p:blipFill>
        <p:spPr>
          <a:xfrm>
            <a:off x="1060175" y="278296"/>
            <a:ext cx="7460974" cy="6268278"/>
          </a:xfrm>
          <a:prstGeom prst="rect">
            <a:avLst/>
          </a:prstGeom>
        </p:spPr>
      </p:pic>
    </p:spTree>
    <p:extLst>
      <p:ext uri="{BB962C8B-B14F-4D97-AF65-F5344CB8AC3E}">
        <p14:creationId xmlns:p14="http://schemas.microsoft.com/office/powerpoint/2010/main" val="3648972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D1C57-6796-477D-BA43-5251A9BE8577}"/>
              </a:ext>
            </a:extLst>
          </p:cNvPr>
          <p:cNvSpPr>
            <a:spLocks noGrp="1"/>
          </p:cNvSpPr>
          <p:nvPr>
            <p:ph type="title"/>
          </p:nvPr>
        </p:nvSpPr>
        <p:spPr>
          <a:xfrm>
            <a:off x="838200" y="365126"/>
            <a:ext cx="10515600" cy="774562"/>
          </a:xfrm>
        </p:spPr>
        <p:txBody>
          <a:bodyPr/>
          <a:lstStyle/>
          <a:p>
            <a:r>
              <a:rPr lang="en-US" dirty="0">
                <a:solidFill>
                  <a:srgbClr val="FF0000"/>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738295F4-E838-4BF8-AA04-629F7C8263EF}"/>
              </a:ext>
            </a:extLst>
          </p:cNvPr>
          <p:cNvSpPr>
            <a:spLocks noGrp="1"/>
          </p:cNvSpPr>
          <p:nvPr>
            <p:ph idx="1"/>
          </p:nvPr>
        </p:nvSpPr>
        <p:spPr>
          <a:xfrm>
            <a:off x="732182" y="1139688"/>
            <a:ext cx="10515600" cy="5353186"/>
          </a:xfrm>
        </p:spPr>
        <p:txBody>
          <a:bodyPr>
            <a:normAutofit/>
          </a:bodyPr>
          <a:lstStyle/>
          <a:p>
            <a:r>
              <a:rPr lang="en-US" sz="2400" dirty="0">
                <a:latin typeface="Times New Roman" panose="02020603050405020304" pitchFamily="18" charset="0"/>
                <a:cs typeface="Times New Roman" panose="02020603050405020304" pitchFamily="18" charset="0"/>
              </a:rPr>
              <a:t>Agriculture plays a vital role in both rural and urban economy</a:t>
            </a:r>
          </a:p>
          <a:p>
            <a:r>
              <a:rPr lang="en-US" sz="2400" dirty="0">
                <a:latin typeface="Times New Roman" panose="02020603050405020304" pitchFamily="18" charset="0"/>
                <a:cs typeface="Times New Roman" panose="02020603050405020304" pitchFamily="18" charset="0"/>
              </a:rPr>
              <a:t>Agricultural activities have primarily  on rain as a source of water to their crops ; this rain has attested to be insufficient and lacks predictability thus provoking farmers to opt for irrigation.</a:t>
            </a:r>
          </a:p>
          <a:p>
            <a:r>
              <a:rPr lang="en-US" sz="2400" dirty="0">
                <a:latin typeface="Times New Roman" panose="02020603050405020304" pitchFamily="18" charset="0"/>
                <a:cs typeface="Times New Roman" panose="02020603050405020304" pitchFamily="18" charset="0"/>
              </a:rPr>
              <a:t>Farmers have faced water utilization constraints, inappropriate use of electricity , low crop production and tedious work load on them.</a:t>
            </a:r>
          </a:p>
          <a:p>
            <a:r>
              <a:rPr lang="en-US" sz="2400" dirty="0">
                <a:latin typeface="Times New Roman" panose="02020603050405020304" pitchFamily="18" charset="0"/>
                <a:cs typeface="Times New Roman" panose="02020603050405020304" pitchFamily="18" charset="0"/>
              </a:rPr>
              <a:t>The system is obliged to use a GSM technology tool, a Direct-Current motor, soil moisture and water level sensor and a microcontroller to monitor the soil moisture content and the water level in the irrigation reservoirs.</a:t>
            </a:r>
          </a:p>
          <a:p>
            <a:r>
              <a:rPr lang="en-US" sz="2400" dirty="0">
                <a:latin typeface="Times New Roman" panose="02020603050405020304" pitchFamily="18" charset="0"/>
                <a:cs typeface="Times New Roman" panose="02020603050405020304" pitchFamily="18" charset="0"/>
              </a:rPr>
              <a:t>Here, methods of gathering requirements and the development methodology is very vital.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5223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E616B-3E19-4E27-9FAC-A3B3A1F66527}"/>
              </a:ext>
            </a:extLst>
          </p:cNvPr>
          <p:cNvSpPr>
            <a:spLocks noGrp="1"/>
          </p:cNvSpPr>
          <p:nvPr>
            <p:ph type="title"/>
          </p:nvPr>
        </p:nvSpPr>
        <p:spPr>
          <a:xfrm>
            <a:off x="677334" y="145774"/>
            <a:ext cx="8596668" cy="670864"/>
          </a:xfrm>
        </p:spPr>
        <p:txBody>
          <a:bodyPr>
            <a:normAutofit/>
          </a:bodyPr>
          <a:lstStyle/>
          <a:p>
            <a:r>
              <a:rPr lang="en-US" dirty="0"/>
              <a:t>Manual Page</a:t>
            </a:r>
          </a:p>
        </p:txBody>
      </p:sp>
      <p:pic>
        <p:nvPicPr>
          <p:cNvPr id="4" name="Content Placeholder 3">
            <a:extLst>
              <a:ext uri="{FF2B5EF4-FFF2-40B4-BE49-F238E27FC236}">
                <a16:creationId xmlns:a16="http://schemas.microsoft.com/office/drawing/2014/main" id="{2CB4C6BF-42F9-4906-921A-B28AAEAE3BE1}"/>
              </a:ext>
            </a:extLst>
          </p:cNvPr>
          <p:cNvPicPr>
            <a:picLocks noGrp="1" noChangeAspect="1"/>
          </p:cNvPicPr>
          <p:nvPr>
            <p:ph idx="1"/>
          </p:nvPr>
        </p:nvPicPr>
        <p:blipFill>
          <a:blip r:embed="rId2"/>
          <a:stretch>
            <a:fillRect/>
          </a:stretch>
        </p:blipFill>
        <p:spPr>
          <a:xfrm>
            <a:off x="887897" y="815975"/>
            <a:ext cx="5950225" cy="5226050"/>
          </a:xfrm>
          <a:prstGeom prst="rect">
            <a:avLst/>
          </a:prstGeom>
        </p:spPr>
      </p:pic>
    </p:spTree>
    <p:extLst>
      <p:ext uri="{BB962C8B-B14F-4D97-AF65-F5344CB8AC3E}">
        <p14:creationId xmlns:p14="http://schemas.microsoft.com/office/powerpoint/2010/main" val="1672552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F6C14-ABF2-4693-BA5D-6DDC2B23E62B}"/>
              </a:ext>
            </a:extLst>
          </p:cNvPr>
          <p:cNvSpPr>
            <a:spLocks noGrp="1"/>
          </p:cNvSpPr>
          <p:nvPr>
            <p:ph type="title"/>
          </p:nvPr>
        </p:nvSpPr>
        <p:spPr>
          <a:xfrm>
            <a:off x="677334" y="609600"/>
            <a:ext cx="8596668" cy="821635"/>
          </a:xfrm>
        </p:spPr>
        <p:txBody>
          <a:bodyPr/>
          <a:lstStyle/>
          <a:p>
            <a:r>
              <a:rPr lang="en-US" dirty="0"/>
              <a:t>Implementation Strategy</a:t>
            </a:r>
          </a:p>
        </p:txBody>
      </p:sp>
      <p:sp>
        <p:nvSpPr>
          <p:cNvPr id="3" name="Content Placeholder 2">
            <a:extLst>
              <a:ext uri="{FF2B5EF4-FFF2-40B4-BE49-F238E27FC236}">
                <a16:creationId xmlns:a16="http://schemas.microsoft.com/office/drawing/2014/main" id="{5294689B-66F4-4217-BA3F-5A44CB325A13}"/>
              </a:ext>
            </a:extLst>
          </p:cNvPr>
          <p:cNvSpPr>
            <a:spLocks noGrp="1"/>
          </p:cNvSpPr>
          <p:nvPr>
            <p:ph idx="1"/>
          </p:nvPr>
        </p:nvSpPr>
        <p:spPr>
          <a:xfrm>
            <a:off x="677334" y="1431235"/>
            <a:ext cx="8596668" cy="4610127"/>
          </a:xfrm>
        </p:spPr>
        <p:txBody>
          <a:bodyPr/>
          <a:lstStyle/>
          <a:p>
            <a:pPr marL="0" indent="0">
              <a:buNone/>
            </a:pPr>
            <a:r>
              <a:rPr lang="en-US" dirty="0"/>
              <a:t>Having the requirements being quite clear. I started on the implementation of the findings. It is in this stage that I did acquire and developed the programs that will help meet the expectations of the system. Moreover, I developed interfaces that will enable farmers interact with their irrigation process as show in the test case diagrams above.</a:t>
            </a:r>
          </a:p>
        </p:txBody>
      </p:sp>
    </p:spTree>
    <p:extLst>
      <p:ext uri="{BB962C8B-B14F-4D97-AF65-F5344CB8AC3E}">
        <p14:creationId xmlns:p14="http://schemas.microsoft.com/office/powerpoint/2010/main" val="3679285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AC21D-7526-49C2-A337-29A2712C403D}"/>
              </a:ext>
            </a:extLst>
          </p:cNvPr>
          <p:cNvSpPr>
            <a:spLocks noGrp="1"/>
          </p:cNvSpPr>
          <p:nvPr>
            <p:ph type="title"/>
          </p:nvPr>
        </p:nvSpPr>
        <p:spPr>
          <a:xfrm>
            <a:off x="838200" y="119271"/>
            <a:ext cx="10515600" cy="331303"/>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E322720E-1757-47C4-B7A3-D634851D82D7}"/>
              </a:ext>
            </a:extLst>
          </p:cNvPr>
          <p:cNvSpPr>
            <a:spLocks noGrp="1"/>
          </p:cNvSpPr>
          <p:nvPr>
            <p:ph idx="1"/>
          </p:nvPr>
        </p:nvSpPr>
        <p:spPr>
          <a:xfrm>
            <a:off x="838200" y="675861"/>
            <a:ext cx="10515600" cy="5501102"/>
          </a:xfrm>
        </p:spPr>
        <p:txBody>
          <a:bodyPr>
            <a:normAutofit fontScale="92500" lnSpcReduction="10000"/>
          </a:bodyPr>
          <a:lstStyle/>
          <a:p>
            <a:r>
              <a:rPr lang="en-US" sz="1800" dirty="0">
                <a:latin typeface="Times New Roman" panose="02020603050405020304" pitchFamily="18" charset="0"/>
                <a:cs typeface="Times New Roman" panose="02020603050405020304" pitchFamily="18" charset="0"/>
              </a:rPr>
              <a:t>Understanding the Agile Software Development Lifecycle and Process Workflow. (2019). Retrieved from https://www.smartsheet.com/understanding-agile-software-developmentlifecycle-and-process-workflow </a:t>
            </a:r>
          </a:p>
          <a:p>
            <a:r>
              <a:rPr lang="en-US" sz="1800" dirty="0">
                <a:latin typeface="Times New Roman" panose="02020603050405020304" pitchFamily="18" charset="0"/>
                <a:cs typeface="Times New Roman" panose="02020603050405020304" pitchFamily="18" charset="0"/>
              </a:rPr>
              <a:t>Data Collection Methods - Research-Methodology. (2019). Retrieved from https://researchmethodology.net/research-methods/data-collection/ </a:t>
            </a:r>
          </a:p>
          <a:p>
            <a:r>
              <a:rPr lang="en-US" sz="1800" dirty="0">
                <a:latin typeface="Times New Roman" panose="02020603050405020304" pitchFamily="18" charset="0"/>
                <a:cs typeface="Times New Roman" panose="02020603050405020304" pitchFamily="18" charset="0"/>
              </a:rPr>
              <a:t>Moller, J. (2010). A Versatile Technology in automation of agriculture machinery. Computer vision, 17. </a:t>
            </a:r>
          </a:p>
          <a:p>
            <a:r>
              <a:rPr lang="en-US" sz="1800" dirty="0">
                <a:latin typeface="Times New Roman" panose="02020603050405020304" pitchFamily="18" charset="0"/>
                <a:cs typeface="Times New Roman" panose="02020603050405020304" pitchFamily="18" charset="0"/>
              </a:rPr>
              <a:t>Drip and Micro Irrigation Design and Management for Trees, Vines, and Field Crops, 5th Edition, by Charles M. Burt and Stuart W. Styles, published by the Irrigation-Training and Research-Center (ITRC), Cal Poly, San Luis Obispo, CA 93407–0721. www.itrc.org , (2016) </a:t>
            </a:r>
          </a:p>
          <a:p>
            <a:r>
              <a:rPr lang="en-US" sz="1800" dirty="0">
                <a:latin typeface="Times New Roman" panose="02020603050405020304" pitchFamily="18" charset="0"/>
                <a:cs typeface="Times New Roman" panose="02020603050405020304" pitchFamily="18" charset="0"/>
              </a:rPr>
              <a:t>Irrigation, 5th Edition, Muhammad Irfan Khan Yousafzai, Claude H. Pair, editor, published by the Irrigation Association, (1983) </a:t>
            </a:r>
          </a:p>
          <a:p>
            <a:r>
              <a:rPr lang="en-US" sz="1800" dirty="0">
                <a:latin typeface="Times New Roman" panose="02020603050405020304" pitchFamily="18" charset="0"/>
                <a:cs typeface="Times New Roman" panose="02020603050405020304" pitchFamily="18" charset="0"/>
              </a:rPr>
              <a:t>A solution to water management in agriculture- By </a:t>
            </a:r>
            <a:r>
              <a:rPr lang="en-US" sz="1800" dirty="0" err="1">
                <a:latin typeface="Times New Roman" panose="02020603050405020304" pitchFamily="18" charset="0"/>
                <a:cs typeface="Times New Roman" panose="02020603050405020304" pitchFamily="18" charset="0"/>
              </a:rPr>
              <a:t>Stéphanie</a:t>
            </a:r>
            <a:r>
              <a:rPr lang="en-US" sz="1800" dirty="0">
                <a:latin typeface="Times New Roman" panose="02020603050405020304" pitchFamily="18" charset="0"/>
                <a:cs typeface="Times New Roman" panose="02020603050405020304" pitchFamily="18" charset="0"/>
              </a:rPr>
              <a:t> Roblin (2016). Retrieved from http://www.renewableenergyfocus.com/view/44586/solar-powered-irrigation-a-solution-towater-management-in-agriculture/ </a:t>
            </a:r>
          </a:p>
          <a:p>
            <a:r>
              <a:rPr lang="en-US" sz="1800" dirty="0" err="1">
                <a:latin typeface="Times New Roman" panose="02020603050405020304" pitchFamily="18" charset="0"/>
                <a:cs typeface="Times New Roman" panose="02020603050405020304" pitchFamily="18" charset="0"/>
              </a:rPr>
              <a:t>Vagulabranan</a:t>
            </a:r>
            <a:r>
              <a:rPr lang="en-US" sz="1800" dirty="0">
                <a:latin typeface="Times New Roman" panose="02020603050405020304" pitchFamily="18" charset="0"/>
                <a:cs typeface="Times New Roman" panose="02020603050405020304" pitchFamily="18" charset="0"/>
              </a:rPr>
              <a:t>, R., Karthikeyan, M., &amp; </a:t>
            </a:r>
            <a:r>
              <a:rPr lang="en-US" sz="1800" dirty="0" err="1">
                <a:latin typeface="Times New Roman" panose="02020603050405020304" pitchFamily="18" charset="0"/>
                <a:cs typeface="Times New Roman" panose="02020603050405020304" pitchFamily="18" charset="0"/>
              </a:rPr>
              <a:t>Sasikala</a:t>
            </a:r>
            <a:r>
              <a:rPr lang="en-US" sz="1800" dirty="0">
                <a:latin typeface="Times New Roman" panose="02020603050405020304" pitchFamily="18" charset="0"/>
                <a:cs typeface="Times New Roman" panose="02020603050405020304" pitchFamily="18" charset="0"/>
              </a:rPr>
              <a:t>, V. (2016). Automatic Irrigation System on Sensing Soil Moisture Content. International Research Journal of Engineering and Technology (IRJET), 3. </a:t>
            </a:r>
          </a:p>
          <a:p>
            <a:r>
              <a:rPr lang="en-US" sz="1800" dirty="0">
                <a:latin typeface="Times New Roman" panose="02020603050405020304" pitchFamily="18" charset="0"/>
                <a:cs typeface="Times New Roman" panose="02020603050405020304" pitchFamily="18" charset="0"/>
              </a:rPr>
              <a:t>Scribd. (2017). Automatic Irrigation System on Sensing Soil Moisture Content | Irrigation | Soil. [online] Available at: https://www.scribd.com/document/362464538/Automatic-IrrigationSystem-onSensing-Soil-Moisture-Content. </a:t>
            </a:r>
          </a:p>
          <a:p>
            <a:r>
              <a:rPr lang="en-US" sz="1800" dirty="0">
                <a:latin typeface="Times New Roman" panose="02020603050405020304" pitchFamily="18" charset="0"/>
                <a:cs typeface="Times New Roman" panose="02020603050405020304" pitchFamily="18" charset="0"/>
              </a:rPr>
              <a:t>Moller, J. (2010). A Versatile Technology in automation of agriculture machinery. Computer </a:t>
            </a:r>
            <a:r>
              <a:rPr lang="en-US" sz="1800" dirty="0" err="1">
                <a:latin typeface="Times New Roman" panose="02020603050405020304" pitchFamily="18" charset="0"/>
                <a:cs typeface="Times New Roman" panose="02020603050405020304" pitchFamily="18" charset="0"/>
              </a:rPr>
              <a:t>virsion</a:t>
            </a:r>
            <a:r>
              <a:rPr lang="en-US" sz="1800" dirty="0">
                <a:latin typeface="Times New Roman" panose="02020603050405020304" pitchFamily="18" charset="0"/>
                <a:cs typeface="Times New Roman" panose="02020603050405020304" pitchFamily="18" charset="0"/>
              </a:rPr>
              <a:t>, 17. </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6056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63B01-3E7F-461A-BD81-F4751077F83D}"/>
              </a:ext>
            </a:extLst>
          </p:cNvPr>
          <p:cNvSpPr>
            <a:spLocks noGrp="1"/>
          </p:cNvSpPr>
          <p:nvPr>
            <p:ph type="title"/>
          </p:nvPr>
        </p:nvSpPr>
        <p:spPr>
          <a:xfrm>
            <a:off x="677334" y="2160104"/>
            <a:ext cx="8596668" cy="2319130"/>
          </a:xfrm>
        </p:spPr>
        <p:txBody>
          <a:bodyPr/>
          <a:lstStyle/>
          <a:p>
            <a:r>
              <a:rPr lang="en-US" dirty="0"/>
              <a:t>                                  </a:t>
            </a:r>
            <a:r>
              <a:rPr lang="en-US" sz="4000" dirty="0"/>
              <a:t>END</a:t>
            </a:r>
            <a:br>
              <a:rPr lang="en-US" dirty="0"/>
            </a:br>
            <a:br>
              <a:rPr lang="en-US" dirty="0"/>
            </a:br>
            <a:r>
              <a:rPr lang="en-US" dirty="0"/>
              <a:t>                        </a:t>
            </a:r>
            <a:r>
              <a:rPr lang="en-US" sz="6000" dirty="0"/>
              <a:t>THANK YOU</a:t>
            </a:r>
          </a:p>
        </p:txBody>
      </p:sp>
    </p:spTree>
    <p:extLst>
      <p:ext uri="{BB962C8B-B14F-4D97-AF65-F5344CB8AC3E}">
        <p14:creationId xmlns:p14="http://schemas.microsoft.com/office/powerpoint/2010/main" val="2464626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38224-6AE2-4EA9-B571-95AAC925E7D6}"/>
              </a:ext>
            </a:extLst>
          </p:cNvPr>
          <p:cNvSpPr>
            <a:spLocks noGrp="1"/>
          </p:cNvSpPr>
          <p:nvPr>
            <p:ph type="title"/>
          </p:nvPr>
        </p:nvSpPr>
        <p:spPr>
          <a:xfrm>
            <a:off x="838200" y="0"/>
            <a:ext cx="10515600" cy="834887"/>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Brief Background</a:t>
            </a:r>
          </a:p>
        </p:txBody>
      </p:sp>
      <p:sp>
        <p:nvSpPr>
          <p:cNvPr id="3" name="Content Placeholder 2">
            <a:extLst>
              <a:ext uri="{FF2B5EF4-FFF2-40B4-BE49-F238E27FC236}">
                <a16:creationId xmlns:a16="http://schemas.microsoft.com/office/drawing/2014/main" id="{7316286B-D3E9-4B80-A7E8-E38E3288B911}"/>
              </a:ext>
            </a:extLst>
          </p:cNvPr>
          <p:cNvSpPr>
            <a:spLocks noGrp="1"/>
          </p:cNvSpPr>
          <p:nvPr>
            <p:ph idx="1"/>
          </p:nvPr>
        </p:nvSpPr>
        <p:spPr>
          <a:xfrm>
            <a:off x="838200" y="834887"/>
            <a:ext cx="10515600" cy="5342076"/>
          </a:xfrm>
        </p:spPr>
        <p:txBody>
          <a:bodyPr>
            <a:normAutofit/>
          </a:bodyPr>
          <a:lstStyle/>
          <a:p>
            <a:r>
              <a:rPr lang="en-US" sz="2400" dirty="0">
                <a:latin typeface="Times New Roman" panose="02020603050405020304" pitchFamily="18" charset="0"/>
                <a:cs typeface="Times New Roman" panose="02020603050405020304" pitchFamily="18" charset="0"/>
              </a:rPr>
              <a:t>Agriculture is the key to Kenya's economy, contributing 26 per cent of the Gross Domestic Product (GDP).</a:t>
            </a:r>
          </a:p>
          <a:p>
            <a:r>
              <a:rPr lang="en-US" sz="2400" dirty="0">
                <a:latin typeface="Times New Roman" panose="02020603050405020304" pitchFamily="18" charset="0"/>
                <a:cs typeface="Times New Roman" panose="02020603050405020304" pitchFamily="18" charset="0"/>
              </a:rPr>
              <a:t>Farmers, who are used to rain-fed farming systems, are being pushed into dryer, more marginal areas where they become increasingly vulnerable to drought and the unpredictability of weather patterns resulting from climate change.</a:t>
            </a:r>
          </a:p>
          <a:p>
            <a:r>
              <a:rPr lang="en-US" sz="2400" dirty="0">
                <a:latin typeface="Times New Roman" panose="02020603050405020304" pitchFamily="18" charset="0"/>
                <a:cs typeface="Times New Roman" panose="02020603050405020304" pitchFamily="18" charset="0"/>
              </a:rPr>
              <a:t>There is a factor of Global warming ,where one of its side effect is soil dryness giving the urge for irrigation.</a:t>
            </a:r>
          </a:p>
          <a:p>
            <a:r>
              <a:rPr lang="en-US" sz="2400" dirty="0">
                <a:latin typeface="Times New Roman" panose="02020603050405020304" pitchFamily="18" charset="0"/>
                <a:cs typeface="Times New Roman" panose="02020603050405020304" pitchFamily="18" charset="0"/>
              </a:rPr>
              <a:t>Sometimes, people tend to water the plants more than they require. Too little water as well as too much water will be harmful for the plants</a:t>
            </a:r>
          </a:p>
        </p:txBody>
      </p:sp>
    </p:spTree>
    <p:extLst>
      <p:ext uri="{BB962C8B-B14F-4D97-AF65-F5344CB8AC3E}">
        <p14:creationId xmlns:p14="http://schemas.microsoft.com/office/powerpoint/2010/main" val="1097652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90427-FE3D-4FC6-B4A3-95E7D6185EBE}"/>
              </a:ext>
            </a:extLst>
          </p:cNvPr>
          <p:cNvSpPr>
            <a:spLocks noGrp="1"/>
          </p:cNvSpPr>
          <p:nvPr>
            <p:ph type="title"/>
          </p:nvPr>
        </p:nvSpPr>
        <p:spPr>
          <a:xfrm>
            <a:off x="838200" y="365125"/>
            <a:ext cx="10515600" cy="1172127"/>
          </a:xfrm>
        </p:spPr>
        <p:txBody>
          <a:bodyPr/>
          <a:lstStyle/>
          <a:p>
            <a:r>
              <a:rPr lang="en-US" dirty="0">
                <a:solidFill>
                  <a:srgbClr val="FF0000"/>
                </a:solidFill>
                <a:latin typeface="Times New Roman" panose="02020603050405020304" pitchFamily="18" charset="0"/>
                <a:cs typeface="Times New Roman" panose="02020603050405020304" pitchFamily="18" charset="0"/>
              </a:rPr>
              <a:t>Purpose of the Project</a:t>
            </a:r>
          </a:p>
        </p:txBody>
      </p:sp>
      <p:sp>
        <p:nvSpPr>
          <p:cNvPr id="5" name="Content Placeholder 4">
            <a:extLst>
              <a:ext uri="{FF2B5EF4-FFF2-40B4-BE49-F238E27FC236}">
                <a16:creationId xmlns:a16="http://schemas.microsoft.com/office/drawing/2014/main" id="{839FF5ED-1660-423B-84DC-183249488B34}"/>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This study aims at discovering and developing a smart automated irrigation system that will work to control the amount of water used in irrigation by monitoring the soil moisture content and ensure correct irrigation schedule/time in order to enhance efficiency and effectiveness in agriculture activities.</a:t>
            </a:r>
          </a:p>
        </p:txBody>
      </p:sp>
    </p:spTree>
    <p:extLst>
      <p:ext uri="{BB962C8B-B14F-4D97-AF65-F5344CB8AC3E}">
        <p14:creationId xmlns:p14="http://schemas.microsoft.com/office/powerpoint/2010/main" val="3939344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23202-F407-4AB5-A94E-9C365773B362}"/>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F3C39BFF-8112-45DA-955A-14A96DB21163}"/>
              </a:ext>
            </a:extLst>
          </p:cNvPr>
          <p:cNvSpPr>
            <a:spLocks noGrp="1"/>
          </p:cNvSpPr>
          <p:nvPr>
            <p:ph idx="1"/>
          </p:nvPr>
        </p:nvSpPr>
        <p:spPr>
          <a:xfrm>
            <a:off x="838200" y="1404730"/>
            <a:ext cx="10515600" cy="4772233"/>
          </a:xfrm>
        </p:spPr>
        <p:txBody>
          <a:bodyPr>
            <a:normAutofit/>
          </a:bodyPr>
          <a:lstStyle/>
          <a:p>
            <a:r>
              <a:rPr lang="en-US" sz="2400" dirty="0">
                <a:latin typeface="Times New Roman" panose="02020603050405020304" pitchFamily="18" charset="0"/>
                <a:cs typeface="Times New Roman" panose="02020603050405020304" pitchFamily="18" charset="0"/>
              </a:rPr>
              <a:t>We all depend largely on agriculture. There are most common challenges that farmers encounter in irrigation. </a:t>
            </a:r>
          </a:p>
          <a:p>
            <a:r>
              <a:rPr lang="en-US" sz="2400" dirty="0">
                <a:latin typeface="Times New Roman" panose="02020603050405020304" pitchFamily="18" charset="0"/>
                <a:cs typeface="Times New Roman" panose="02020603050405020304" pitchFamily="18" charset="0"/>
              </a:rPr>
              <a:t>In this research there are concerned factors such as the use of electricity appropriately as well as water supply and a suitable schedule or time for irrigating crops.  </a:t>
            </a:r>
          </a:p>
          <a:p>
            <a:r>
              <a:rPr lang="en-US" sz="2400" dirty="0">
                <a:latin typeface="Times New Roman" panose="02020603050405020304" pitchFamily="18" charset="0"/>
                <a:cs typeface="Times New Roman" panose="02020603050405020304" pitchFamily="18" charset="0"/>
              </a:rPr>
              <a:t>Farmers have found it difficult to meet these standards, more importantly where poverty is prevalent. Farmers have experienced budget constraints where the bills go beyond their friendly estimated values due to uncontrolled irrigation, excessive usage of electricity and the wages or salaries that can be paid to laborers who might have offered their time and energy to do irrigation. All these features make these research sustainable options to be considered to improve the agricultural activities and irrigation efficiency and effectiveness.</a:t>
            </a:r>
          </a:p>
        </p:txBody>
      </p:sp>
    </p:spTree>
    <p:extLst>
      <p:ext uri="{BB962C8B-B14F-4D97-AF65-F5344CB8AC3E}">
        <p14:creationId xmlns:p14="http://schemas.microsoft.com/office/powerpoint/2010/main" val="2452360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8FC5-A2A0-4994-901F-E5C0ED2501A3}"/>
              </a:ext>
            </a:extLst>
          </p:cNvPr>
          <p:cNvSpPr>
            <a:spLocks noGrp="1"/>
          </p:cNvSpPr>
          <p:nvPr>
            <p:ph type="title"/>
          </p:nvPr>
        </p:nvSpPr>
        <p:spPr>
          <a:xfrm>
            <a:off x="838200" y="0"/>
            <a:ext cx="10515600" cy="874644"/>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2A692D4D-E8B9-4D19-8D4B-6558C33F5AB9}"/>
              </a:ext>
            </a:extLst>
          </p:cNvPr>
          <p:cNvSpPr>
            <a:spLocks noGrp="1"/>
          </p:cNvSpPr>
          <p:nvPr>
            <p:ph idx="1"/>
          </p:nvPr>
        </p:nvSpPr>
        <p:spPr>
          <a:xfrm>
            <a:off x="838200" y="702365"/>
            <a:ext cx="10515600" cy="5181600"/>
          </a:xfrm>
        </p:spPr>
        <p:txBody>
          <a:bodyPr>
            <a:normAutofit fontScale="92500"/>
          </a:bodyPr>
          <a:lstStyle/>
          <a:p>
            <a:pPr marL="0" indent="0">
              <a:buNone/>
            </a:pPr>
            <a:r>
              <a:rPr lang="en-US" dirty="0">
                <a:solidFill>
                  <a:srgbClr val="002060"/>
                </a:solidFill>
                <a:latin typeface="Times New Roman" panose="02020603050405020304" pitchFamily="18" charset="0"/>
                <a:cs typeface="Times New Roman" panose="02020603050405020304" pitchFamily="18" charset="0"/>
              </a:rPr>
              <a:t>Main Objective</a:t>
            </a:r>
          </a:p>
          <a:p>
            <a:pPr marL="0" indent="0">
              <a:buNone/>
            </a:pPr>
            <a:r>
              <a:rPr lang="en-US" sz="2400" dirty="0">
                <a:latin typeface="Times New Roman" panose="02020603050405020304" pitchFamily="18" charset="0"/>
                <a:cs typeface="Times New Roman" panose="02020603050405020304" pitchFamily="18" charset="0"/>
              </a:rPr>
              <a:t>The main objective of this project is to develop smart automated irrigation system that will work to ensure effectiveness, efficiency and smoothness in irrigation and agriculture.</a:t>
            </a:r>
          </a:p>
          <a:p>
            <a:pPr marL="0" indent="0">
              <a:buNone/>
            </a:pPr>
            <a:r>
              <a:rPr lang="en-US" dirty="0">
                <a:solidFill>
                  <a:srgbClr val="002060"/>
                </a:solidFill>
                <a:latin typeface="Times New Roman" panose="02020603050405020304" pitchFamily="18" charset="0"/>
                <a:cs typeface="Times New Roman" panose="02020603050405020304" pitchFamily="18" charset="0"/>
              </a:rPr>
              <a:t>Specific objectives:</a:t>
            </a:r>
          </a:p>
          <a:p>
            <a:pPr marL="0" indent="0">
              <a:buNone/>
            </a:pPr>
            <a:r>
              <a:rPr lang="en-US" sz="2400" dirty="0">
                <a:latin typeface="Times New Roman" panose="02020603050405020304" pitchFamily="18" charset="0"/>
                <a:cs typeface="Times New Roman" panose="02020603050405020304" pitchFamily="18" charset="0"/>
              </a:rPr>
              <a:t>By the end of this project the system should be able to: </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Sense the Soil Moisture Content.</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Start to irrigate plants when soil moisture content is below the agricultural value.</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Stop irrigating plants when the soil moisture content is above the agricultural value </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Show the percentage value of the moisture content, Pump status and time on the screen and allow farmer to manually turn on and off pump on.</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Allow the farmer to Turn the system on and off through SMS via GSM module.</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7607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F9658-BC29-4045-9B3A-1936D622CFE0}"/>
              </a:ext>
            </a:extLst>
          </p:cNvPr>
          <p:cNvSpPr>
            <a:spLocks noGrp="1"/>
          </p:cNvSpPr>
          <p:nvPr>
            <p:ph type="title"/>
          </p:nvPr>
        </p:nvSpPr>
        <p:spPr>
          <a:xfrm>
            <a:off x="838200" y="365125"/>
            <a:ext cx="10515600" cy="681797"/>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Case Studies</a:t>
            </a:r>
          </a:p>
        </p:txBody>
      </p:sp>
      <p:sp>
        <p:nvSpPr>
          <p:cNvPr id="3" name="Content Placeholder 2">
            <a:extLst>
              <a:ext uri="{FF2B5EF4-FFF2-40B4-BE49-F238E27FC236}">
                <a16:creationId xmlns:a16="http://schemas.microsoft.com/office/drawing/2014/main" id="{451E6ED6-C5FB-449A-B1DA-75FF77C63458}"/>
              </a:ext>
            </a:extLst>
          </p:cNvPr>
          <p:cNvSpPr>
            <a:spLocks noGrp="1"/>
          </p:cNvSpPr>
          <p:nvPr>
            <p:ph idx="1"/>
          </p:nvPr>
        </p:nvSpPr>
        <p:spPr>
          <a:xfrm>
            <a:off x="838200" y="1046922"/>
            <a:ext cx="10515600" cy="5130041"/>
          </a:xfrm>
        </p:spPr>
        <p:txBody>
          <a:bodyPr>
            <a:normAutofit/>
          </a:bodyPr>
          <a:lstStyle/>
          <a:p>
            <a:r>
              <a:rPr lang="en-US" sz="2400" dirty="0">
                <a:latin typeface="Times New Roman" panose="02020603050405020304" pitchFamily="18" charset="0"/>
                <a:cs typeface="Times New Roman" panose="02020603050405020304" pitchFamily="18" charset="0"/>
              </a:rPr>
              <a:t>Solar-Powered Irrigation System</a:t>
            </a:r>
          </a:p>
          <a:p>
            <a:r>
              <a:rPr lang="en-US" sz="2400" dirty="0">
                <a:latin typeface="Times New Roman" panose="02020603050405020304" pitchFamily="18" charset="0"/>
                <a:cs typeface="Times New Roman" panose="02020603050405020304" pitchFamily="18" charset="0"/>
              </a:rPr>
              <a:t>Drip-Irrigation System</a:t>
            </a:r>
          </a:p>
          <a:p>
            <a:r>
              <a:rPr lang="en-US" sz="2400" dirty="0">
                <a:latin typeface="Times New Roman" panose="02020603050405020304" pitchFamily="18" charset="0"/>
                <a:cs typeface="Times New Roman" panose="02020603050405020304" pitchFamily="18" charset="0"/>
              </a:rPr>
              <a:t>Automatic-irrigation using Solenoid Valves</a:t>
            </a:r>
          </a:p>
          <a:p>
            <a:r>
              <a:rPr lang="en-US" sz="2400" dirty="0">
                <a:latin typeface="Times New Roman" panose="02020603050405020304" pitchFamily="18" charset="0"/>
                <a:cs typeface="Times New Roman" panose="02020603050405020304" pitchFamily="18" charset="0"/>
              </a:rPr>
              <a:t>Automatic Sprinkler irrigation system</a:t>
            </a:r>
          </a:p>
        </p:txBody>
      </p:sp>
    </p:spTree>
    <p:extLst>
      <p:ext uri="{BB962C8B-B14F-4D97-AF65-F5344CB8AC3E}">
        <p14:creationId xmlns:p14="http://schemas.microsoft.com/office/powerpoint/2010/main" val="2968282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B8A4-0113-488A-897E-D0D6EE5E155A}"/>
              </a:ext>
            </a:extLst>
          </p:cNvPr>
          <p:cNvSpPr>
            <a:spLocks noGrp="1"/>
          </p:cNvSpPr>
          <p:nvPr>
            <p:ph type="title"/>
          </p:nvPr>
        </p:nvSpPr>
        <p:spPr>
          <a:xfrm>
            <a:off x="838200" y="365126"/>
            <a:ext cx="10515600" cy="655292"/>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1CFFF51E-6684-4064-871F-03E91E0C761B}"/>
              </a:ext>
            </a:extLst>
          </p:cNvPr>
          <p:cNvSpPr>
            <a:spLocks noGrp="1"/>
          </p:cNvSpPr>
          <p:nvPr>
            <p:ph idx="1"/>
          </p:nvPr>
        </p:nvSpPr>
        <p:spPr>
          <a:xfrm>
            <a:off x="838200" y="1338471"/>
            <a:ext cx="10515600" cy="2928730"/>
          </a:xfrm>
        </p:spPr>
        <p:txBody>
          <a:bodyPr>
            <a:normAutofit/>
          </a:bodyPr>
          <a:lstStyle/>
          <a:p>
            <a:r>
              <a:rPr lang="en-US" sz="2400" dirty="0">
                <a:latin typeface="Times New Roman" panose="02020603050405020304" pitchFamily="18" charset="0"/>
                <a:cs typeface="Times New Roman" panose="02020603050405020304" pitchFamily="18" charset="0"/>
              </a:rPr>
              <a:t>Agile methodology is favorable for this project.</a:t>
            </a:r>
          </a:p>
          <a:p>
            <a:r>
              <a:rPr lang="en-US" sz="2400" dirty="0">
                <a:latin typeface="Times New Roman" panose="02020603050405020304" pitchFamily="18" charset="0"/>
                <a:cs typeface="Times New Roman" panose="02020603050405020304" pitchFamily="18" charset="0"/>
              </a:rPr>
              <a:t>Agile development model will be appropriate for development of this projects due to its interactive and iterative nature. Development will be based on stages and with the use of the model, I will always come back to a stage I already finished up if there occurs a change in the requirements i.e. iterative aspect.</a:t>
            </a:r>
          </a:p>
          <a:p>
            <a:r>
              <a:rPr lang="en-US" sz="2400" dirty="0">
                <a:latin typeface="Times New Roman" panose="02020603050405020304" pitchFamily="18" charset="0"/>
                <a:cs typeface="Times New Roman" panose="02020603050405020304" pitchFamily="18" charset="0"/>
              </a:rPr>
              <a:t>The flexible nature of agile methods is the motivating factor to its usage</a:t>
            </a:r>
          </a:p>
        </p:txBody>
      </p:sp>
    </p:spTree>
    <p:extLst>
      <p:ext uri="{BB962C8B-B14F-4D97-AF65-F5344CB8AC3E}">
        <p14:creationId xmlns:p14="http://schemas.microsoft.com/office/powerpoint/2010/main" val="3997658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545E6-E64C-481A-8F38-329D26C6599F}"/>
              </a:ext>
            </a:extLst>
          </p:cNvPr>
          <p:cNvSpPr>
            <a:spLocks noGrp="1"/>
          </p:cNvSpPr>
          <p:nvPr>
            <p:ph type="title"/>
          </p:nvPr>
        </p:nvSpPr>
        <p:spPr>
          <a:xfrm>
            <a:off x="677334" y="609600"/>
            <a:ext cx="8596668" cy="666044"/>
          </a:xfrm>
        </p:spPr>
        <p:txBody>
          <a:bodyPr>
            <a:normAutofit/>
          </a:bodyPr>
          <a:lstStyle/>
          <a:p>
            <a:r>
              <a:rPr lang="en-US" dirty="0"/>
              <a:t>System Analysis &amp; Design</a:t>
            </a:r>
          </a:p>
        </p:txBody>
      </p:sp>
      <p:sp>
        <p:nvSpPr>
          <p:cNvPr id="3" name="Content Placeholder 2">
            <a:extLst>
              <a:ext uri="{FF2B5EF4-FFF2-40B4-BE49-F238E27FC236}">
                <a16:creationId xmlns:a16="http://schemas.microsoft.com/office/drawing/2014/main" id="{4753335B-3083-41FD-9693-05D039E414AC}"/>
              </a:ext>
            </a:extLst>
          </p:cNvPr>
          <p:cNvSpPr>
            <a:spLocks noGrp="1"/>
          </p:cNvSpPr>
          <p:nvPr>
            <p:ph idx="1"/>
          </p:nvPr>
        </p:nvSpPr>
        <p:spPr>
          <a:xfrm>
            <a:off x="677334" y="1275645"/>
            <a:ext cx="8596668" cy="4765718"/>
          </a:xfrm>
        </p:spPr>
        <p:txBody>
          <a:bodyPr/>
          <a:lstStyle/>
          <a:p>
            <a:pPr marL="0" indent="0">
              <a:buNone/>
            </a:pPr>
            <a:r>
              <a:rPr lang="en-US" dirty="0"/>
              <a:t>             </a:t>
            </a:r>
            <a:r>
              <a:rPr lang="en-US" b="1" dirty="0"/>
              <a:t>Introduction.</a:t>
            </a:r>
          </a:p>
          <a:p>
            <a:r>
              <a:rPr lang="en-US" dirty="0"/>
              <a:t>This chapter entails how the system is analyzed and designed</a:t>
            </a:r>
          </a:p>
          <a:p>
            <a:r>
              <a:rPr lang="en-US" dirty="0"/>
              <a:t>Feasibility analysis is discussed and it deals with the practical system to be implemented. </a:t>
            </a:r>
          </a:p>
          <a:p>
            <a:r>
              <a:rPr lang="en-US" dirty="0"/>
              <a:t>In the design, the system is made easier for the user to promote friendly interaction during navigation.</a:t>
            </a:r>
          </a:p>
          <a:p>
            <a:endParaRPr lang="en-US" dirty="0"/>
          </a:p>
        </p:txBody>
      </p:sp>
    </p:spTree>
    <p:extLst>
      <p:ext uri="{BB962C8B-B14F-4D97-AF65-F5344CB8AC3E}">
        <p14:creationId xmlns:p14="http://schemas.microsoft.com/office/powerpoint/2010/main" val="16031829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174</TotalTime>
  <Words>1530</Words>
  <Application>Microsoft Office PowerPoint</Application>
  <PresentationFormat>Widescreen</PresentationFormat>
  <Paragraphs>84</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Times New Roman</vt:lpstr>
      <vt:lpstr>Trebuchet MS</vt:lpstr>
      <vt:lpstr>Wingdings</vt:lpstr>
      <vt:lpstr>Wingdings 3</vt:lpstr>
      <vt:lpstr>Facet</vt:lpstr>
      <vt:lpstr> DEDAN KIMATHI UNIVERSITY OF TECHNOLOGY PROJECT TITLE: SMART-IRRIGATION SCHEME SYSTEM BY: KIPROTICH SETT CALEB C025-01-1002/2017    </vt:lpstr>
      <vt:lpstr>Abstract</vt:lpstr>
      <vt:lpstr>Brief Background</vt:lpstr>
      <vt:lpstr>Purpose of the Project</vt:lpstr>
      <vt:lpstr>Problem Statement</vt:lpstr>
      <vt:lpstr>Objectives</vt:lpstr>
      <vt:lpstr>Case Studies</vt:lpstr>
      <vt:lpstr>Methodology</vt:lpstr>
      <vt:lpstr>System Analysis &amp; Design</vt:lpstr>
      <vt:lpstr>Feasibility Analysis</vt:lpstr>
      <vt:lpstr>Requirement Analysis</vt:lpstr>
      <vt:lpstr>Data Analysis</vt:lpstr>
      <vt:lpstr>PowerPoint Presentation</vt:lpstr>
      <vt:lpstr>PowerPoint Presentation</vt:lpstr>
      <vt:lpstr>PowerPoint Presentation</vt:lpstr>
      <vt:lpstr>PowerPoint Presentation</vt:lpstr>
      <vt:lpstr>SYSTEM IMPLEMENTATION AND TESTING</vt:lpstr>
      <vt:lpstr>     Test Cases</vt:lpstr>
      <vt:lpstr>PowerPoint Presentation</vt:lpstr>
      <vt:lpstr>Manual Page</vt:lpstr>
      <vt:lpstr>Implementation Strategy</vt:lpstr>
      <vt:lpstr>References</vt:lpstr>
      <vt:lpstr>                                  END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DEDAN KIMATHI UNIVERSITY OF TECHNOLOGY PROJECT TITLE: AUTOMATED-IRRIGATION SCHEME SYSTEM BY: KIPROTICH SETT CALEB C025-01-1002/2017</dc:title>
  <dc:creator>Caleb</dc:creator>
  <cp:lastModifiedBy>Caleb</cp:lastModifiedBy>
  <cp:revision>19</cp:revision>
  <dcterms:created xsi:type="dcterms:W3CDTF">2021-03-24T13:12:34Z</dcterms:created>
  <dcterms:modified xsi:type="dcterms:W3CDTF">2021-05-25T21:27:33Z</dcterms:modified>
</cp:coreProperties>
</file>