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CHART: CURRENT EMPLOYEE RATING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'[SALES DATA FOR III B.COM CS - A &amp; B.xlsx]Sheet3'!$D$16:$G$20</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Jerimiah</c:v>
                  </c:pt>
                  <c:pt idx="1">
                    <c:v>Leland</c:v>
                  </c:pt>
                  <c:pt idx="2">
                    <c:v>Jaslene</c:v>
                  </c:pt>
                  <c:pt idx="3">
                    <c:v>Albert</c:v>
                  </c:pt>
                  <c:pt idx="4">
                    <c:v>Jaiden</c:v>
                  </c:pt>
                </c:lvl>
                <c:lvl>
                  <c:pt idx="0">
                    <c:v>3480</c:v>
                  </c:pt>
                  <c:pt idx="1">
                    <c:v>3481</c:v>
                  </c:pt>
                  <c:pt idx="2">
                    <c:v>3483</c:v>
                  </c:pt>
                  <c:pt idx="3">
                    <c:v>3484</c:v>
                  </c:pt>
                  <c:pt idx="4">
                    <c:v>3485</c:v>
                  </c:pt>
                </c:lvl>
              </c:multiLvlStrCache>
            </c:multiLvlStrRef>
          </c:cat>
          <c:val>
            <c:numRef>
              <c:f>'[SALES DATA FOR III B.COM CS - A &amp; B.xlsx]Sheet3'!$H$16:$H$20</c:f>
              <c:numCache>
                <c:formatCode>General</c:formatCode>
                <c:ptCount val="5"/>
                <c:pt idx="0">
                  <c:v>1</c:v>
                </c:pt>
                <c:pt idx="1">
                  <c:v>4</c:v>
                </c:pt>
                <c:pt idx="2">
                  <c:v>1</c:v>
                </c:pt>
                <c:pt idx="3">
                  <c:v>4</c:v>
                </c:pt>
                <c:pt idx="4">
                  <c:v>5</c:v>
                </c:pt>
              </c:numCache>
            </c:numRef>
          </c:val>
          <c:extLst>
            <c:ext xmlns:c16="http://schemas.microsoft.com/office/drawing/2014/chart" uri="{C3380CC4-5D6E-409C-BE32-E72D297353CC}">
              <c16:uniqueId val="{00000000-510F-724B-B3D9-FCBA2463C8FF}"/>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IN" sz="2400"/>
              <a:t> CALEB SUNDAR RAJ. S</a:t>
            </a:r>
            <a:endParaRPr lang="en-US" sz="2400" dirty="0"/>
          </a:p>
          <a:p>
            <a:r>
              <a:rPr lang="en-US" sz="2400" dirty="0"/>
              <a:t>REGISTER NO:</a:t>
            </a:r>
            <a:r>
              <a:rPr lang="en-IN" sz="2400" dirty="0"/>
              <a:t>  122202658</a:t>
            </a:r>
            <a:endParaRPr lang="en-US" sz="2400" dirty="0"/>
          </a:p>
          <a:p>
            <a:r>
              <a:rPr lang="en-US" sz="2400" dirty="0"/>
              <a:t>DEPARTMENT:</a:t>
            </a:r>
            <a:r>
              <a:rPr lang="en-IN" sz="2400" dirty="0"/>
              <a:t> B.COM(CORPORATE SECRETARYSHIP)  </a:t>
            </a:r>
          </a:p>
          <a:p>
            <a:r>
              <a:rPr lang="en-IN" sz="2400" dirty="0"/>
              <a:t>COLLEGE: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D701674A-F0FA-CD5A-823A-EB29BAA23C47}"/>
              </a:ext>
            </a:extLst>
          </p:cNvPr>
          <p:cNvGraphicFramePr>
            <a:graphicFrameLocks/>
          </p:cNvGraphicFramePr>
          <p:nvPr>
            <p:extLst>
              <p:ext uri="{D42A27DB-BD31-4B8C-83A1-F6EECF244321}">
                <p14:modId xmlns:p14="http://schemas.microsoft.com/office/powerpoint/2010/main" val="755067258"/>
              </p:ext>
            </p:extLst>
          </p:nvPr>
        </p:nvGraphicFramePr>
        <p:xfrm>
          <a:off x="105665" y="1427470"/>
          <a:ext cx="4852905" cy="28895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a:extLst>
              <a:ext uri="{FF2B5EF4-FFF2-40B4-BE49-F238E27FC236}">
                <a16:creationId xmlns:a16="http://schemas.microsoft.com/office/drawing/2014/main" id="{D32466EA-99B0-F7E6-8EE6-0ABF3069385E}"/>
              </a:ext>
            </a:extLst>
          </p:cNvPr>
          <p:cNvGraphicFramePr/>
          <p:nvPr>
            <p:extLst>
              <p:ext uri="{D42A27DB-BD31-4B8C-83A1-F6EECF244321}">
                <p14:modId xmlns:p14="http://schemas.microsoft.com/office/powerpoint/2010/main" val="2934082696"/>
              </p:ext>
            </p:extLst>
          </p:nvPr>
        </p:nvGraphicFramePr>
        <p:xfrm>
          <a:off x="4958570" y="2160972"/>
          <a:ext cx="4191000" cy="1636224"/>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1573983133"/>
                    </a:ext>
                  </a:extLst>
                </a:gridCol>
                <a:gridCol w="838200">
                  <a:extLst>
                    <a:ext uri="{9D8B030D-6E8A-4147-A177-3AD203B41FA5}">
                      <a16:colId xmlns:a16="http://schemas.microsoft.com/office/drawing/2014/main" val="1123204791"/>
                    </a:ext>
                  </a:extLst>
                </a:gridCol>
                <a:gridCol w="838200">
                  <a:extLst>
                    <a:ext uri="{9D8B030D-6E8A-4147-A177-3AD203B41FA5}">
                      <a16:colId xmlns:a16="http://schemas.microsoft.com/office/drawing/2014/main" val="4200705200"/>
                    </a:ext>
                  </a:extLst>
                </a:gridCol>
                <a:gridCol w="838200">
                  <a:extLst>
                    <a:ext uri="{9D8B030D-6E8A-4147-A177-3AD203B41FA5}">
                      <a16:colId xmlns:a16="http://schemas.microsoft.com/office/drawing/2014/main" val="2660859717"/>
                    </a:ext>
                  </a:extLst>
                </a:gridCol>
                <a:gridCol w="838200">
                  <a:extLst>
                    <a:ext uri="{9D8B030D-6E8A-4147-A177-3AD203B41FA5}">
                      <a16:colId xmlns:a16="http://schemas.microsoft.com/office/drawing/2014/main" val="1363226592"/>
                    </a:ext>
                  </a:extLst>
                </a:gridCol>
              </a:tblGrid>
              <a:tr h="190500">
                <a:tc>
                  <a:txBody>
                    <a:bodyPr/>
                    <a:lstStyle/>
                    <a:p>
                      <a:pPr algn="ctr" fontAlgn="b"/>
                      <a:r>
                        <a:rPr lang="en-IN" sz="1100" u="none" strike="noStrike">
                          <a:effectLst/>
                        </a:rPr>
                        <a:t>EmpID</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FirstName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DepartmentType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Performance Score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Current Employee Rating</a:t>
                      </a:r>
                      <a:endParaRPr lang="en-IN" sz="1100" b="1" i="0" u="none" strike="noStrike">
                        <a:solidFill>
                          <a:srgbClr val="FFFFFF"/>
                        </a:solidFill>
                        <a:effectLst/>
                        <a:latin typeface="Calibri" panose="020F0502020204030204" pitchFamily="34" charset="0"/>
                      </a:endParaRPr>
                    </a:p>
                  </a:txBody>
                  <a:tcPr marL="3464" marR="3464" marT="3464" anchor="b"/>
                </a:tc>
                <a:extLst>
                  <a:ext uri="{0D108BD9-81ED-4DB2-BD59-A6C34878D82A}">
                    <a16:rowId xmlns:a16="http://schemas.microsoft.com/office/drawing/2014/main" val="1946312200"/>
                  </a:ext>
                </a:extLst>
              </a:tr>
              <a:tr h="190500">
                <a:tc>
                  <a:txBody>
                    <a:bodyPr/>
                    <a:lstStyle/>
                    <a:p>
                      <a:pPr algn="ctr" fontAlgn="b"/>
                      <a:r>
                        <a:rPr lang="en-IN" sz="1100" u="none" strike="noStrike">
                          <a:effectLst/>
                        </a:rPr>
                        <a:t>3480</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Jerimiah</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3242739987"/>
                  </a:ext>
                </a:extLst>
              </a:tr>
              <a:tr h="190500">
                <a:tc>
                  <a:txBody>
                    <a:bodyPr/>
                    <a:lstStyle/>
                    <a:p>
                      <a:pPr algn="ctr" fontAlgn="b"/>
                      <a:r>
                        <a:rPr lang="en-IN" sz="1100" u="none" strike="noStrike">
                          <a:effectLst/>
                        </a:rPr>
                        <a:t>3481</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Leland</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476037413"/>
                  </a:ext>
                </a:extLst>
              </a:tr>
              <a:tr h="190500">
                <a:tc>
                  <a:txBody>
                    <a:bodyPr/>
                    <a:lstStyle/>
                    <a:p>
                      <a:pPr algn="ctr" fontAlgn="b"/>
                      <a:r>
                        <a:rPr lang="en-IN" sz="1100" u="none" strike="noStrike">
                          <a:effectLst/>
                        </a:rPr>
                        <a:t>3483</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Jaslene</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3534221119"/>
                  </a:ext>
                </a:extLst>
              </a:tr>
              <a:tr h="190500">
                <a:tc>
                  <a:txBody>
                    <a:bodyPr/>
                    <a:lstStyle/>
                    <a:p>
                      <a:pPr algn="ctr" fontAlgn="b"/>
                      <a:r>
                        <a:rPr lang="en-IN" sz="1100" u="none" strike="noStrike">
                          <a:effectLst/>
                        </a:rPr>
                        <a:t>3484</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Albert</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1063922431"/>
                  </a:ext>
                </a:extLst>
              </a:tr>
              <a:tr h="190500">
                <a:tc>
                  <a:txBody>
                    <a:bodyPr/>
                    <a:lstStyle/>
                    <a:p>
                      <a:pPr algn="ctr" fontAlgn="b"/>
                      <a:r>
                        <a:rPr lang="en-IN" sz="1100" u="none" strike="noStrike">
                          <a:effectLst/>
                        </a:rPr>
                        <a:t>3485</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Jaiden</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950666821"/>
                  </a:ext>
                </a:extLst>
              </a:tr>
            </a:tbl>
          </a:graphicData>
        </a:graphic>
      </p:graphicFrame>
      <p:sp>
        <p:nvSpPr>
          <p:cNvPr id="14" name="TextBox 13">
            <a:extLst>
              <a:ext uri="{FF2B5EF4-FFF2-40B4-BE49-F238E27FC236}">
                <a16:creationId xmlns:a16="http://schemas.microsoft.com/office/drawing/2014/main" id="{55C64380-F668-878E-850B-315AF0E79B26}"/>
              </a:ext>
            </a:extLst>
          </p:cNvPr>
          <p:cNvSpPr txBox="1"/>
          <p:nvPr/>
        </p:nvSpPr>
        <p:spPr>
          <a:xfrm>
            <a:off x="1100213" y="4529591"/>
            <a:ext cx="9571861" cy="2308324"/>
          </a:xfrm>
          <a:prstGeom prst="rect">
            <a:avLst/>
          </a:prstGeom>
          <a:noFill/>
        </p:spPr>
        <p:txBody>
          <a:bodyPr wrap="square">
            <a:spAutoFit/>
          </a:bodyPr>
          <a:lstStyle/>
          <a:p>
            <a:pPr marL="342900" indent="-342900">
              <a:buAutoNum type="arabicPeriod"/>
            </a:pPr>
            <a:endParaRPr lang="en-IN" i="1"/>
          </a:p>
          <a:p>
            <a:pPr marL="342900" indent="-342900">
              <a:buAutoNum type="arabicPeriod"/>
            </a:pPr>
            <a:r>
              <a:rPr lang="en-US" i="1"/>
              <a:t>Despite all employees in the Sales department having a "Fully Meets" performance score, their individual ratings vary significantly, ranging from 1 to 5. This suggests that while they meet job expectations, their overall contributions or impact may </a:t>
            </a:r>
            <a:r>
              <a:rPr lang="en-IN" i="1"/>
              <a:t>differ. </a:t>
            </a:r>
          </a:p>
          <a:p>
            <a:pPr marL="342900" indent="-342900">
              <a:buAutoNum type="arabicPeriod"/>
            </a:pPr>
            <a:endParaRPr lang="en-IN" i="1"/>
          </a:p>
          <a:p>
            <a:pPr marL="342900" indent="-342900">
              <a:buAutoNum type="arabicPeriod"/>
            </a:pPr>
            <a:r>
              <a:rPr lang="en-US" i="1"/>
              <a:t> Employees like Jerimiah and Jaslene, who received a rating of 1, may need further support or development opportunities to enhance their performance, while Jaiden, with a rating of 5, appears to be excelling.</a:t>
            </a:r>
          </a:p>
        </p:txBody>
      </p:sp>
      <p:sp>
        <p:nvSpPr>
          <p:cNvPr id="16" name="TextBox 15">
            <a:extLst>
              <a:ext uri="{FF2B5EF4-FFF2-40B4-BE49-F238E27FC236}">
                <a16:creationId xmlns:a16="http://schemas.microsoft.com/office/drawing/2014/main" id="{4F4600B6-C752-9186-2B49-31C11E860AB8}"/>
              </a:ext>
            </a:extLst>
          </p:cNvPr>
          <p:cNvSpPr txBox="1"/>
          <p:nvPr/>
        </p:nvSpPr>
        <p:spPr>
          <a:xfrm>
            <a:off x="1452690" y="4530698"/>
            <a:ext cx="6100074" cy="369332"/>
          </a:xfrm>
          <a:prstGeom prst="rect">
            <a:avLst/>
          </a:prstGeom>
          <a:noFill/>
        </p:spPr>
        <p:txBody>
          <a:bodyPr wrap="square">
            <a:spAutoFit/>
          </a:bodyPr>
          <a:lstStyle/>
          <a:p>
            <a:r>
              <a:rPr lang="en-US" u="sng"/>
              <a:t>INTERPRETATION</a:t>
            </a:r>
            <a:r>
              <a:rPr lang="en-IN"/>
              <a: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calebthedevil096@gmail.com</cp:lastModifiedBy>
  <cp:revision>14</cp:revision>
  <dcterms:created xsi:type="dcterms:W3CDTF">2024-03-29T15:07:22Z</dcterms:created>
  <dcterms:modified xsi:type="dcterms:W3CDTF">2024-08-31T04:10:46Z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