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9" r:id="rId2"/>
    <p:sldId id="272" r:id="rId3"/>
    <p:sldId id="273" r:id="rId4"/>
    <p:sldId id="274" r:id="rId5"/>
    <p:sldId id="276" r:id="rId6"/>
    <p:sldId id="277" r:id="rId7"/>
    <p:sldId id="278" r:id="rId8"/>
    <p:sldId id="281" r:id="rId9"/>
    <p:sldId id="282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91" d="100"/>
          <a:sy n="91" d="100"/>
        </p:scale>
        <p:origin x="-1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6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I’ll show you:</a:t>
            </a:r>
          </a:p>
          <a:p>
            <a:pPr lvl="1"/>
            <a:r>
              <a:rPr lang="en-US" dirty="0" smtClean="0"/>
              <a:t>Convert PetsV2 example to V3 (class factory).</a:t>
            </a:r>
          </a:p>
          <a:p>
            <a:pPr lvl="0"/>
            <a:r>
              <a:rPr lang="en-US" dirty="0" smtClean="0"/>
              <a:t>What you will do:</a:t>
            </a:r>
          </a:p>
          <a:p>
            <a:pPr lvl="1"/>
            <a:r>
              <a:rPr lang="en-US" dirty="0" smtClean="0"/>
              <a:t>Create a VS project and put this source </a:t>
            </a:r>
            <a:r>
              <a:rPr lang="en-US" dirty="0"/>
              <a:t>code in </a:t>
            </a:r>
            <a:r>
              <a:rPr lang="en-US" dirty="0" smtClean="0"/>
              <a:t>it: </a:t>
            </a:r>
            <a:r>
              <a:rPr lang="en-US" sz="1800" dirty="0" smtClean="0"/>
              <a:t>I</a:t>
            </a:r>
            <a:r>
              <a:rPr lang="en-US" sz="1800" dirty="0"/>
              <a:t>:\</a:t>
            </a:r>
            <a:r>
              <a:rPr lang="en-US" sz="1800" dirty="0" smtClean="0"/>
              <a:t>chofmeister\CPSC430_530\CourseDocuments\DesignInfoAndCodeExamples\FactoryMethodAndLinking\FactoryMethodPetExample\PetsV3 </a:t>
            </a:r>
            <a:endParaRPr lang="en-US" sz="1800" dirty="0"/>
          </a:p>
          <a:p>
            <a:pPr lvl="1"/>
            <a:r>
              <a:rPr lang="en-US" dirty="0" smtClean="0"/>
              <a:t>Add another method to the factories: </a:t>
            </a:r>
            <a:r>
              <a:rPr lang="en-US" dirty="0" err="1" smtClean="0"/>
              <a:t>IFood</a:t>
            </a:r>
            <a:r>
              <a:rPr lang="en-US" dirty="0" smtClean="0"/>
              <a:t>* </a:t>
            </a:r>
            <a:r>
              <a:rPr lang="en-US" dirty="0" err="1" smtClean="0"/>
              <a:t>NewFood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IFood.h</a:t>
            </a:r>
            <a:r>
              <a:rPr lang="en-US" dirty="0" smtClean="0"/>
              <a:t>, </a:t>
            </a:r>
            <a:r>
              <a:rPr lang="en-US" dirty="0" err="1" smtClean="0"/>
              <a:t>FoodCat.h</a:t>
            </a:r>
            <a:r>
              <a:rPr lang="en-US" dirty="0" smtClean="0"/>
              <a:t>, FoodCat.cpp, </a:t>
            </a:r>
            <a:r>
              <a:rPr lang="en-US" dirty="0" err="1" smtClean="0"/>
              <a:t>FoodDog.h</a:t>
            </a:r>
            <a:r>
              <a:rPr lang="en-US" dirty="0" smtClean="0"/>
              <a:t>, FoodDog.cpp. These have method kind: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PetStore.cpp to show this: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Class Factory : Pet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54" y="5817476"/>
            <a:ext cx="6448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46482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FoodDog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::kind(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"dog food"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5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I:\chofmeister\CPSC430_530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CourseDocuments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DesignInfoAndCodeExamples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InterfacesAndFactory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FlexibleHello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V0HelloProductFamily </a:t>
            </a:r>
            <a:r>
              <a:rPr lang="en-US" dirty="0"/>
              <a:t>(later, with Linking &amp; Libraries)</a:t>
            </a:r>
          </a:p>
          <a:p>
            <a:r>
              <a:rPr lang="en-US" dirty="0" smtClean="0"/>
              <a:t>V1FlexibleHello </a:t>
            </a:r>
            <a:r>
              <a:rPr lang="en-US" dirty="0" smtClean="0"/>
              <a:t>(</a:t>
            </a:r>
            <a:r>
              <a:rPr lang="en-US" dirty="0" smtClean="0"/>
              <a:t>earlier, with Interfaces)</a:t>
            </a:r>
            <a:endParaRPr lang="en-US" dirty="0"/>
          </a:p>
          <a:p>
            <a:r>
              <a:rPr lang="en-US" dirty="0" smtClean="0"/>
              <a:t>V2HelloInterface </a:t>
            </a:r>
            <a:r>
              <a:rPr lang="en-US" dirty="0" smtClean="0"/>
              <a:t>(</a:t>
            </a:r>
            <a:r>
              <a:rPr lang="en-US" dirty="0" smtClean="0"/>
              <a:t>earlier, with Interfaces)</a:t>
            </a:r>
            <a:endParaRPr lang="en-US" dirty="0"/>
          </a:p>
          <a:p>
            <a:r>
              <a:rPr lang="en-US" dirty="0" smtClean="0"/>
              <a:t>V3HelloClassFactory </a:t>
            </a:r>
            <a:r>
              <a:rPr lang="en-US" dirty="0" smtClean="0"/>
              <a:t>(now)</a:t>
            </a:r>
            <a:endParaRPr lang="en-US" dirty="0"/>
          </a:p>
          <a:p>
            <a:r>
              <a:rPr lang="en-US" dirty="0" smtClean="0"/>
              <a:t>V4HelloFactoryMethod </a:t>
            </a:r>
            <a:r>
              <a:rPr lang="en-US" dirty="0"/>
              <a:t>(later, with Factory Method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Example System: </a:t>
            </a:r>
            <a:r>
              <a:rPr dirty="0" err="1" smtClean="0"/>
              <a:t>HelloClassFactory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(a.k.a. Abstract Factory design pattern in </a:t>
            </a:r>
            <a:r>
              <a:rPr lang="en-US" sz="1600" i="1" dirty="0" smtClean="0"/>
              <a:t>Design Patterns: Elements of Reusable Object-Oriented Software</a:t>
            </a:r>
            <a:r>
              <a:rPr lang="en-US" sz="1600" dirty="0" smtClean="0"/>
              <a:t>, Gamma, Helm, Johnson, </a:t>
            </a:r>
            <a:r>
              <a:rPr lang="en-US" sz="1600" dirty="0" err="1" smtClean="0"/>
              <a:t>Vlissides</a:t>
            </a:r>
            <a:r>
              <a:rPr lang="en-US" sz="1600" dirty="0" smtClean="0"/>
              <a:t>. Addison-Wesley 1995.)</a:t>
            </a:r>
          </a:p>
          <a:p>
            <a:r>
              <a:rPr lang="en-US" dirty="0" smtClean="0"/>
              <a:t>Use a class factory when the creator of an object does not know what kind of object to create. </a:t>
            </a:r>
          </a:p>
          <a:p>
            <a:r>
              <a:rPr lang="en-US" dirty="0" smtClean="0"/>
              <a:t>A class factory separates the decision of which object to create from the actual creation of the object.</a:t>
            </a:r>
          </a:p>
          <a:p>
            <a:r>
              <a:rPr lang="en-US" dirty="0" smtClean="0"/>
              <a:t>A class factory is a class that simply creates objects, e.g.: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(){ 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(){ 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newMessage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return new Message();</a:t>
            </a:r>
          </a:p>
          <a:p>
            <a:pPr lvl="3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Different class factories create different kinds of objects.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V3: Class 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decides which kind of object to create: it creates either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dirty="0" smtClean="0"/>
              <a:t> object or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SecureMessageFactory</a:t>
            </a:r>
            <a:r>
              <a:rPr lang="en-US" dirty="0" smtClean="0"/>
              <a:t> object.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V3: Class Factory Example </a:t>
            </a:r>
            <a:r>
              <a:rPr lang="en-US" dirty="0" smtClean="0"/>
              <a:t>–</a:t>
            </a:r>
            <a:r>
              <a:rPr smtClean="0"/>
              <a:t> Step 1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2667000"/>
            <a:ext cx="4114800" cy="3581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a </a:t>
            </a: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create a </a:t>
            </a: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If it is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lang="en-US" sz="2200" noProof="0" dirty="0" err="1" smtClean="0">
                <a:latin typeface="Courier New" pitchFamily="49" charset="0"/>
                <a:cs typeface="Courier New" pitchFamily="49" charset="0"/>
              </a:rPr>
              <a:t>SecureMessage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create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SecureMessage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83" y="2681288"/>
            <a:ext cx="4676917" cy="4176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selects and creates either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dirty="0"/>
              <a:t> </a:t>
            </a:r>
            <a:r>
              <a:rPr lang="en-US" dirty="0" smtClean="0"/>
              <a:t>object or </a:t>
            </a:r>
            <a:r>
              <a:rPr lang="en-US" dirty="0"/>
              <a:t>a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SecureMessageFactory</a:t>
            </a:r>
            <a:r>
              <a:rPr lang="en-US" dirty="0" smtClean="0"/>
              <a:t> </a:t>
            </a:r>
            <a:r>
              <a:rPr lang="en-US" dirty="0"/>
              <a:t>object,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passes it as an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dirty="0" smtClean="0"/>
              <a:t> object to 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V3: Class Factory Example </a:t>
            </a:r>
            <a:r>
              <a:rPr lang="en-US" dirty="0" smtClean="0"/>
              <a:t>–</a:t>
            </a:r>
            <a:r>
              <a:rPr smtClean="0"/>
              <a:t> Step 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83" y="2681288"/>
            <a:ext cx="4676917" cy="4176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/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does the creation of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dirty="0" smtClean="0"/>
              <a:t> object by calling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dirty="0" err="1" smtClean="0"/>
              <a:t>’s</a:t>
            </a:r>
            <a:r>
              <a:rPr lang="en-US" dirty="0" smtClean="0"/>
              <a:t> method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V3: Class Factory Example </a:t>
            </a:r>
            <a:r>
              <a:rPr lang="en-US" dirty="0" smtClean="0"/>
              <a:t>–</a:t>
            </a:r>
            <a:r>
              <a:rPr smtClean="0"/>
              <a:t> Step 3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2590800"/>
            <a:ext cx="396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sz="2600" dirty="0" smtClean="0"/>
              <a:t>Depending on which kind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sz="2600" dirty="0" smtClean="0"/>
              <a:t> object it received from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2600" dirty="0" smtClean="0"/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NewMessage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600" dirty="0" smtClean="0"/>
              <a:t>creates either a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600" dirty="0" smtClean="0"/>
              <a:t> or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SecureMessage</a:t>
            </a:r>
            <a:r>
              <a:rPr lang="en-US" sz="2600" dirty="0" smtClean="0"/>
              <a:t>, and returns this object to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600" dirty="0" smtClean="0"/>
              <a:t> as an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sz="2600" dirty="0" smtClean="0"/>
              <a:t>. 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83" y="2681288"/>
            <a:ext cx="4676917" cy="4176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3276600"/>
            <a:ext cx="4420513" cy="34290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uses only the interfaces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dirty="0" smtClean="0"/>
              <a:t>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dirty="0" smtClean="0"/>
              <a:t>, even though the objects it accesses via these interfaces are really either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dirty="0" smtClean="0"/>
              <a:t> and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dirty="0" smtClean="0"/>
              <a:t> or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SecureMessageFactory</a:t>
            </a:r>
            <a:r>
              <a:rPr lang="en-US" dirty="0" smtClean="0"/>
              <a:t>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SecureMessage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V3: Class Factory Example - Summary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2600" dirty="0" smtClean="0"/>
              <a:t>picks (creates) the Factory.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600" dirty="0" smtClean="0"/>
              <a:t> uses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IMessageFactory</a:t>
            </a:r>
            <a:r>
              <a:rPr lang="en-US" sz="2600" dirty="0" smtClean="0"/>
              <a:t> to create an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sz="2600" dirty="0" smtClean="0"/>
              <a:t> object (without knowing exactly what type of object it </a:t>
            </a:r>
            <a:r>
              <a:rPr lang="en-US" sz="2600" dirty="0"/>
              <a:t>i</a:t>
            </a:r>
            <a:r>
              <a:rPr lang="en-US" sz="2600" dirty="0" smtClean="0"/>
              <a:t>s creating).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13" y="3048000"/>
            <a:ext cx="4266287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FlexibleHello3.cpp we must change the constructor invocation from </a:t>
            </a:r>
            <a:r>
              <a:rPr lang="en-US" dirty="0" err="1" smtClean="0"/>
              <a:t>MessageFactory</a:t>
            </a:r>
            <a:r>
              <a:rPr lang="en-US" dirty="0" smtClean="0"/>
              <a:t> to </a:t>
            </a:r>
            <a:r>
              <a:rPr lang="en-US" dirty="0" err="1" smtClean="0"/>
              <a:t>SecureMessageFactory</a:t>
            </a:r>
            <a:r>
              <a:rPr lang="en-US" dirty="0" smtClean="0"/>
              <a:t> in order to get the other implementation.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Name.h</a:t>
            </a:r>
            <a:r>
              <a:rPr lang="en-US" dirty="0" smtClean="0"/>
              <a:t>, we can use a forward declaration for </a:t>
            </a:r>
            <a:r>
              <a:rPr lang="en-US" dirty="0" err="1" smtClean="0"/>
              <a:t>IMessage</a:t>
            </a:r>
            <a:r>
              <a:rPr lang="en-US" dirty="0" smtClean="0"/>
              <a:t> and </a:t>
            </a:r>
            <a:r>
              <a:rPr lang="en-US" dirty="0" err="1" smtClean="0"/>
              <a:t>IMessageFactory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Neither </a:t>
            </a:r>
            <a:r>
              <a:rPr lang="en-US" dirty="0" err="1" smtClean="0"/>
              <a:t>Name.h</a:t>
            </a:r>
            <a:r>
              <a:rPr lang="en-US" dirty="0" smtClean="0"/>
              <a:t> nor Name.cpp (nor anything they #include) refers to either Message, </a:t>
            </a:r>
            <a:r>
              <a:rPr lang="en-US" dirty="0" err="1" smtClean="0"/>
              <a:t>SecureMessage</a:t>
            </a:r>
            <a:r>
              <a:rPr lang="en-US" dirty="0" smtClean="0"/>
              <a:t>, </a:t>
            </a:r>
            <a:r>
              <a:rPr lang="en-US" dirty="0" err="1" smtClean="0"/>
              <a:t>MessageFactory</a:t>
            </a:r>
            <a:r>
              <a:rPr lang="en-US" dirty="0" smtClean="0"/>
              <a:t>, or </a:t>
            </a:r>
            <a:r>
              <a:rPr lang="en-US" dirty="0" err="1" smtClean="0"/>
              <a:t>SecureMessageFactory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Inline </a:t>
            </a:r>
            <a:r>
              <a:rPr lang="en-US" dirty="0"/>
              <a:t>of destructor in an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 smtClean="0"/>
              <a:t>There is no IMessage.cpp, and no IMessageFactory.cpp.</a:t>
            </a:r>
          </a:p>
          <a:p>
            <a:r>
              <a:rPr lang="en-US" dirty="0"/>
              <a:t>There is no </a:t>
            </a:r>
            <a:r>
              <a:rPr lang="en-US" dirty="0" smtClean="0"/>
              <a:t>FlexibleHello3.h</a:t>
            </a:r>
            <a:r>
              <a:rPr lang="en-US" dirty="0"/>
              <a:t>.</a:t>
            </a:r>
          </a:p>
          <a:p>
            <a:r>
              <a:rPr lang="en-US" dirty="0"/>
              <a:t>To switch between variants, we must edit </a:t>
            </a:r>
            <a:r>
              <a:rPr lang="en-US" dirty="0" smtClean="0"/>
              <a:t>FlexibleHello3.cpp </a:t>
            </a:r>
            <a:r>
              <a:rPr lang="en-US" dirty="0"/>
              <a:t>and rebuild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Things to Note in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kind of message: class </a:t>
            </a:r>
            <a:r>
              <a:rPr lang="en-US" dirty="0" err="1" smtClean="0"/>
              <a:t>LoudMessage</a:t>
            </a:r>
            <a:r>
              <a:rPr lang="en-US" dirty="0" smtClean="0"/>
              <a:t>. Use the </a:t>
            </a:r>
            <a:r>
              <a:rPr lang="en-US" dirty="0" err="1" smtClean="0"/>
              <a:t>LoudMessage</a:t>
            </a:r>
            <a:r>
              <a:rPr lang="en-US" dirty="0" smtClean="0"/>
              <a:t> code from the Interfaces exercise as a starting point.</a:t>
            </a:r>
          </a:p>
          <a:p>
            <a:r>
              <a:rPr lang="en-US" dirty="0" smtClean="0"/>
              <a:t>Add a new kind of message factory: class </a:t>
            </a:r>
            <a:r>
              <a:rPr lang="en-US" dirty="0" err="1" smtClean="0"/>
              <a:t>LoudMessageFactory</a:t>
            </a:r>
            <a:r>
              <a:rPr lang="en-US" dirty="0" smtClean="0"/>
              <a:t>. You can copy one of the other factories as a starting point, but don’t forget to modify the include guard.</a:t>
            </a:r>
          </a:p>
          <a:p>
            <a:r>
              <a:rPr lang="en-US" dirty="0" smtClean="0"/>
              <a:t>Modify the rest of the source code to use the </a:t>
            </a:r>
            <a:r>
              <a:rPr lang="en-US" dirty="0" err="1" smtClean="0"/>
              <a:t>LoudMessage</a:t>
            </a:r>
            <a:r>
              <a:rPr lang="en-US" dirty="0" smtClean="0"/>
              <a:t> and </a:t>
            </a:r>
            <a:r>
              <a:rPr lang="en-US" dirty="0" err="1" smtClean="0"/>
              <a:t>LoudMessageFactory</a:t>
            </a:r>
            <a:r>
              <a:rPr lang="en-US" dirty="0" smtClean="0"/>
              <a:t> classes.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Lab Exercise: </a:t>
            </a:r>
            <a:r>
              <a:rPr dirty="0" err="1" smtClean="0"/>
              <a:t>LoudMessage</a:t>
            </a:r>
            <a:r>
              <a:rPr dirty="0" smtClean="0"/>
              <a:t> Class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1572</TotalTime>
  <Words>585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Class Factory</vt:lpstr>
      <vt:lpstr>Example System: HelloClassFactory</vt:lpstr>
      <vt:lpstr>V3: Class Factory</vt:lpstr>
      <vt:lpstr>V3: Class Factory Example – Step 1</vt:lpstr>
      <vt:lpstr>V3: Class Factory Example – Step 2</vt:lpstr>
      <vt:lpstr>V3: Class Factory Example – Step 3</vt:lpstr>
      <vt:lpstr>V3: Class Factory Example - Summary</vt:lpstr>
      <vt:lpstr>Things to Note in V3</vt:lpstr>
      <vt:lpstr>Lab Exercise: LoudMessage Class Factory</vt:lpstr>
      <vt:lpstr>Class Factory : Pet Example</vt:lpstr>
    </vt:vector>
  </TitlesOfParts>
  <Company>East Stroudsburg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566</cp:revision>
  <dcterms:created xsi:type="dcterms:W3CDTF">2009-11-10T20:19:22Z</dcterms:created>
  <dcterms:modified xsi:type="dcterms:W3CDTF">2013-10-21T17:11:27Z</dcterms:modified>
</cp:coreProperties>
</file>