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415" r:id="rId2"/>
    <p:sldId id="406" r:id="rId3"/>
    <p:sldId id="410" r:id="rId4"/>
    <p:sldId id="412" r:id="rId5"/>
    <p:sldId id="407" r:id="rId6"/>
    <p:sldId id="408" r:id="rId7"/>
    <p:sldId id="409" r:id="rId8"/>
    <p:sldId id="411" r:id="rId9"/>
    <p:sldId id="413" r:id="rId10"/>
    <p:sldId id="429" r:id="rId11"/>
    <p:sldId id="428" r:id="rId12"/>
    <p:sldId id="414" r:id="rId13"/>
    <p:sldId id="425" r:id="rId14"/>
    <p:sldId id="416" r:id="rId15"/>
    <p:sldId id="423" r:id="rId16"/>
    <p:sldId id="417" r:id="rId17"/>
    <p:sldId id="427" r:id="rId18"/>
    <p:sldId id="4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67" autoAdjust="0"/>
    <p:restoredTop sz="86408" autoAdjust="0"/>
  </p:normalViewPr>
  <p:slideViewPr>
    <p:cSldViewPr>
      <p:cViewPr varScale="1">
        <p:scale>
          <a:sx n="96" d="100"/>
          <a:sy n="96" d="100"/>
        </p:scale>
        <p:origin x="15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State Chart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Bumble(), ~Bumble().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Bumble(), if </a:t>
            </a:r>
            <a:r>
              <a:rPr lang="en-US" dirty="0" err="1" smtClean="0"/>
              <a:t>inChair</a:t>
            </a:r>
            <a:r>
              <a:rPr lang="en-US" dirty="0" smtClean="0"/>
              <a:t>() slide(), scoot(), scoot(), slide().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Bumble(), if !</a:t>
            </a:r>
            <a:r>
              <a:rPr lang="en-US" dirty="0" err="1" smtClean="0"/>
              <a:t>inChair</a:t>
            </a:r>
            <a:r>
              <a:rPr lang="en-US" dirty="0" smtClean="0"/>
              <a:t>() slide(), if !</a:t>
            </a:r>
            <a:r>
              <a:rPr lang="en-US" dirty="0" err="1" smtClean="0"/>
              <a:t>inChair</a:t>
            </a:r>
            <a:r>
              <a:rPr lang="en-US" dirty="0" smtClean="0"/>
              <a:t>() slip(), recover(), if </a:t>
            </a:r>
            <a:r>
              <a:rPr lang="en-US" dirty="0" err="1" smtClean="0"/>
              <a:t>inChair</a:t>
            </a:r>
            <a:r>
              <a:rPr lang="en-US" dirty="0" smtClean="0"/>
              <a:t>() slide(), ~Bumble().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Bumble(), recover(), recover(), slide(), ~Bumble().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Which Sequences are Legal?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57325"/>
            <a:ext cx="4048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0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 with Transition Guards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82963"/>
            <a:ext cx="8229600" cy="3441635"/>
          </a:xfrm>
        </p:spPr>
        <p:txBody>
          <a:bodyPr/>
          <a:lstStyle/>
          <a:p>
            <a:r>
              <a:rPr lang="en-US" dirty="0" smtClean="0"/>
              <a:t>Add guards to the transition labels to overcome the “counting” problem.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problem: who is </a:t>
            </a:r>
            <a:br>
              <a:rPr lang="en-US" dirty="0" smtClean="0"/>
            </a:br>
            <a:r>
              <a:rPr lang="en-US" dirty="0" smtClean="0"/>
              <a:t>keeping track of </a:t>
            </a:r>
            <a:br>
              <a:rPr lang="en-US" dirty="0" smtClean="0"/>
            </a:br>
            <a:r>
              <a:rPr lang="en-US" dirty="0" smtClean="0"/>
              <a:t>#pushes and #pops?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StatechartDiagra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55" y="3505200"/>
            <a:ext cx="4352925" cy="259323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3581400"/>
            <a:ext cx="50292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tackWithTh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19348"/>
            <a:ext cx="4419600" cy="1287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7855" y="555320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[#pushes </a:t>
            </a:r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r>
              <a:rPr lang="en-US" sz="1400" dirty="0">
                <a:solidFill>
                  <a:schemeClr val="bg1"/>
                </a:solidFill>
              </a:rPr>
              <a:t># pops]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5648" y="3657600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[#pushes - #pops &lt; 3]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Exercise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Draw a state chart diagram describing the interaction protocol of a Stack with these operations:</a:t>
            </a:r>
          </a:p>
          <a:p>
            <a:pPr lvl="1"/>
            <a:r>
              <a:rPr lang="en-US" dirty="0" smtClean="0"/>
              <a:t>Stack() </a:t>
            </a:r>
          </a:p>
          <a:p>
            <a:pPr lvl="2"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postcondition</a:t>
            </a:r>
            <a:r>
              <a:rPr lang="en-US" dirty="0" smtClean="0"/>
              <a:t>: </a:t>
            </a:r>
            <a:r>
              <a:rPr lang="en-US" dirty="0" err="1" smtClean="0"/>
              <a:t>isEmpty</a:t>
            </a:r>
            <a:r>
              <a:rPr lang="en-US" dirty="0" smtClean="0"/>
              <a:t>() &amp;&amp; !</a:t>
            </a:r>
            <a:r>
              <a:rPr lang="en-US" dirty="0" err="1" smtClean="0"/>
              <a:t>isFull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void push(x) </a:t>
            </a:r>
          </a:p>
          <a:p>
            <a:pPr lvl="2">
              <a:buNone/>
            </a:pPr>
            <a:r>
              <a:rPr lang="en-US" dirty="0" smtClean="0"/>
              <a:t>// precondition: !</a:t>
            </a:r>
            <a:r>
              <a:rPr lang="en-US" dirty="0" err="1" smtClean="0"/>
              <a:t>isFull</a:t>
            </a:r>
            <a:r>
              <a:rPr lang="en-US" dirty="0" smtClean="0"/>
              <a:t>()</a:t>
            </a:r>
          </a:p>
          <a:p>
            <a:pPr lvl="2"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postcondition</a:t>
            </a:r>
            <a:r>
              <a:rPr lang="en-US" dirty="0" smtClean="0"/>
              <a:t>: x is added to the stack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pop() </a:t>
            </a:r>
          </a:p>
          <a:p>
            <a:pPr lvl="2">
              <a:buNone/>
            </a:pPr>
            <a:r>
              <a:rPr lang="en-US" dirty="0" smtClean="0"/>
              <a:t>// precondition: !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2"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postcondition</a:t>
            </a:r>
            <a:r>
              <a:rPr lang="en-US" dirty="0" smtClean="0"/>
              <a:t>: Remove the most recently added element and return it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 </a:t>
            </a:r>
          </a:p>
          <a:p>
            <a:pPr lvl="2"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postcondition</a:t>
            </a:r>
            <a:r>
              <a:rPr lang="en-US" dirty="0" smtClean="0"/>
              <a:t>: No state change. Return true if the stack contains </a:t>
            </a:r>
          </a:p>
          <a:p>
            <a:pPr lvl="2">
              <a:buNone/>
            </a:pPr>
            <a:r>
              <a:rPr lang="en-US" dirty="0" smtClean="0"/>
              <a:t>// no more elements; otherwise return false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isFull</a:t>
            </a:r>
            <a:r>
              <a:rPr lang="en-US" dirty="0" smtClean="0"/>
              <a:t>() </a:t>
            </a:r>
          </a:p>
          <a:p>
            <a:pPr lvl="2"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postcondition</a:t>
            </a:r>
            <a:r>
              <a:rPr lang="en-US" dirty="0" smtClean="0"/>
              <a:t>: No state change. Return true if the stack can hold </a:t>
            </a:r>
          </a:p>
          <a:p>
            <a:pPr lvl="2">
              <a:buNone/>
            </a:pPr>
            <a:r>
              <a:rPr lang="en-US" dirty="0" smtClean="0"/>
              <a:t>// no more elements; otherwise return false</a:t>
            </a:r>
          </a:p>
          <a:p>
            <a:pPr lvl="1"/>
            <a:r>
              <a:rPr lang="en-US" dirty="0" smtClean="0"/>
              <a:t>~Stack() </a:t>
            </a:r>
          </a:p>
          <a:p>
            <a:pPr lvl="2">
              <a:buNone/>
            </a:pPr>
            <a:r>
              <a:rPr lang="en-US" dirty="0" smtClean="0"/>
              <a:t>// destructor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286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Hint: use guards on your push() and pop() operations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Conventions for Describing Interaction Protocols with State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Transitions are labeled with one of the public operations of the class.</a:t>
            </a:r>
          </a:p>
          <a:p>
            <a:r>
              <a:rPr lang="en-US" dirty="0" smtClean="0"/>
              <a:t>Guards (on transitions) can only refer to public parts of the class: they may use the operation’s parameters and/or another public operation’s return value, but may not refer to the class’s private (or protected) attributes or operations.</a:t>
            </a:r>
          </a:p>
          <a:p>
            <a:pPr lvl="1"/>
            <a:r>
              <a:rPr lang="en-US" dirty="0"/>
              <a:t>deposit(amount</a:t>
            </a:r>
            <a:r>
              <a:rPr lang="en-US" dirty="0" smtClean="0"/>
              <a:t>) [amount &gt; 0] </a:t>
            </a:r>
          </a:p>
          <a:p>
            <a:pPr lvl="1"/>
            <a:r>
              <a:rPr lang="en-US" dirty="0" smtClean="0"/>
              <a:t>pop() [!</a:t>
            </a:r>
            <a:r>
              <a:rPr lang="en-US" dirty="0" err="1" smtClean="0"/>
              <a:t>isEmpty</a:t>
            </a:r>
            <a:r>
              <a:rPr lang="en-US" dirty="0" smtClean="0"/>
              <a:t>()] </a:t>
            </a:r>
          </a:p>
          <a:p>
            <a:pPr lvl="1"/>
            <a:r>
              <a:rPr lang="en-US" strike="sngStrike" dirty="0" smtClean="0"/>
              <a:t>pop() [</a:t>
            </a:r>
            <a:r>
              <a:rPr lang="en-US" strike="sngStrike" dirty="0" err="1" smtClean="0"/>
              <a:t>numElements</a:t>
            </a:r>
            <a:r>
              <a:rPr lang="en-US" strike="sngStrike" dirty="0" smtClean="0"/>
              <a:t> &gt; 0] </a:t>
            </a:r>
          </a:p>
          <a:p>
            <a:r>
              <a:rPr lang="en-US" dirty="0" smtClean="0"/>
              <a:t>Don’t need to show destructor transitions to stop state.</a:t>
            </a:r>
          </a:p>
          <a:p>
            <a:r>
              <a:rPr lang="en-US" dirty="0" smtClean="0"/>
              <a:t>The state chart must describe ALL legal uses. So any usage not covered by the state chart is illegal, and its behavior is undefined.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Second Exercise: </a:t>
            </a:r>
            <a:r>
              <a:rPr dirty="0" err="1" smtClean="0"/>
              <a:t>PiggyBank</a:t>
            </a:r>
            <a:r>
              <a:rPr dirty="0" smtClean="0"/>
              <a:t>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Here is a specification for </a:t>
            </a:r>
            <a:r>
              <a:rPr lang="en-US" sz="2900" dirty="0" err="1" smtClean="0"/>
              <a:t>MyPiggyBank</a:t>
            </a:r>
            <a:r>
              <a:rPr lang="en-US" sz="2900" dirty="0" smtClean="0"/>
              <a:t>. All operations are public.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MyPiggyBank</a:t>
            </a:r>
            <a:r>
              <a:rPr lang="en-US" dirty="0" smtClean="0"/>
              <a:t>(); // constructor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postcondition</a:t>
            </a:r>
            <a:r>
              <a:rPr lang="en-US" dirty="0" smtClean="0"/>
              <a:t>: </a:t>
            </a:r>
            <a:r>
              <a:rPr lang="en-US" dirty="0" err="1" smtClean="0"/>
              <a:t>GetBalance</a:t>
            </a:r>
            <a:r>
              <a:rPr lang="en-US" dirty="0" smtClean="0"/>
              <a:t>() is 0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Deposit (float amount);</a:t>
            </a:r>
          </a:p>
          <a:p>
            <a:pPr>
              <a:buNone/>
            </a:pPr>
            <a:r>
              <a:rPr lang="en-US" dirty="0" smtClean="0"/>
              <a:t>	// precondition: amount &gt; 0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postcondition</a:t>
            </a:r>
            <a:r>
              <a:rPr lang="en-US" dirty="0" smtClean="0"/>
              <a:t>: </a:t>
            </a:r>
            <a:r>
              <a:rPr lang="en-US" dirty="0" err="1" smtClean="0"/>
              <a:t>GetBalance</a:t>
            </a:r>
            <a:r>
              <a:rPr lang="en-US" dirty="0" smtClean="0"/>
              <a:t>() &gt; 0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Withdraw (float amount);</a:t>
            </a:r>
          </a:p>
          <a:p>
            <a:pPr>
              <a:buNone/>
            </a:pPr>
            <a:r>
              <a:rPr lang="en-US" dirty="0" smtClean="0"/>
              <a:t>	// precondition: 0 &lt; amount &lt;= </a:t>
            </a:r>
            <a:r>
              <a:rPr lang="en-US" dirty="0" err="1" smtClean="0"/>
              <a:t>GetBalance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postcondition</a:t>
            </a:r>
            <a:r>
              <a:rPr lang="en-US" dirty="0" smtClean="0"/>
              <a:t>: </a:t>
            </a:r>
            <a:r>
              <a:rPr lang="en-US" dirty="0" err="1" smtClean="0"/>
              <a:t>GetBalance</a:t>
            </a:r>
            <a:r>
              <a:rPr lang="en-US" dirty="0" smtClean="0"/>
              <a:t>() is decreased by amount, in other words: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GetBalance</a:t>
            </a:r>
            <a:r>
              <a:rPr lang="en-US" dirty="0" smtClean="0"/>
              <a:t>()’ == </a:t>
            </a:r>
            <a:r>
              <a:rPr lang="en-US" dirty="0" err="1" smtClean="0"/>
              <a:t>GetBalance</a:t>
            </a:r>
            <a:r>
              <a:rPr lang="en-US" dirty="0" smtClean="0"/>
              <a:t>() - amount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GetBalance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postcondition</a:t>
            </a:r>
            <a:r>
              <a:rPr lang="en-US" dirty="0" smtClean="0"/>
              <a:t>: No state </a:t>
            </a:r>
            <a:r>
              <a:rPr lang="en-US" dirty="0"/>
              <a:t>c</a:t>
            </a:r>
            <a:r>
              <a:rPr lang="en-US" dirty="0" smtClean="0"/>
              <a:t>hange</a:t>
            </a:r>
          </a:p>
        </p:txBody>
      </p:sp>
    </p:spTree>
    <p:extLst>
      <p:ext uri="{BB962C8B-B14F-4D97-AF65-F5344CB8AC3E}">
        <p14:creationId xmlns:p14="http://schemas.microsoft.com/office/powerpoint/2010/main" val="17401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Piggy Bank Interaction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UML State Chart diagram describing the interaction protocol of </a:t>
            </a:r>
            <a:r>
              <a:rPr lang="en-US" dirty="0" err="1" smtClean="0"/>
              <a:t>MyPiggyBank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Piggy Bank Implementation 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Does this implementation obey the specification?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Implementation 0:</a:t>
            </a:r>
          </a:p>
          <a:p>
            <a:pPr lvl="1"/>
            <a:r>
              <a:rPr lang="en-US" dirty="0" smtClean="0"/>
              <a:t>The constructor sets private attribute _balance (float) to 0. </a:t>
            </a:r>
          </a:p>
          <a:p>
            <a:pPr lvl="1"/>
            <a:r>
              <a:rPr lang="en-US" dirty="0" err="1" smtClean="0"/>
              <a:t>GetBalance</a:t>
            </a:r>
            <a:r>
              <a:rPr lang="en-US" dirty="0" smtClean="0"/>
              <a:t>() returns the value of _balance. </a:t>
            </a:r>
          </a:p>
          <a:p>
            <a:pPr lvl="1"/>
            <a:r>
              <a:rPr lang="en-US" dirty="0" smtClean="0"/>
              <a:t>Deposit() checks whether amount is positive and non-zero. If so it adds amount to _balance; otherwise it leaves _balance unchanged. </a:t>
            </a:r>
          </a:p>
          <a:p>
            <a:pPr lvl="1"/>
            <a:r>
              <a:rPr lang="en-US" dirty="0" smtClean="0"/>
              <a:t>Withdraw() checks whether amount is positive, non-zero, and not bigger than _balance. If so it subtracts amount from _balance; otherwise it leaves _balance unchanged.</a:t>
            </a:r>
          </a:p>
        </p:txBody>
      </p:sp>
    </p:spTree>
    <p:extLst>
      <p:ext uri="{BB962C8B-B14F-4D97-AF65-F5344CB8AC3E}">
        <p14:creationId xmlns:p14="http://schemas.microsoft.com/office/powerpoint/2010/main" val="1888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Conventions for Checking an Implementation Against a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of the specification may refer only to:</a:t>
            </a:r>
          </a:p>
          <a:p>
            <a:pPr lvl="1"/>
            <a:r>
              <a:rPr lang="en-US" dirty="0" smtClean="0"/>
              <a:t>parameters of the operation being described</a:t>
            </a:r>
          </a:p>
          <a:p>
            <a:pPr lvl="1"/>
            <a:r>
              <a:rPr lang="en-US" dirty="0" smtClean="0"/>
              <a:t>public parts of the class. </a:t>
            </a:r>
          </a:p>
          <a:p>
            <a:pPr marL="365760" lvl="1" indent="0">
              <a:buNone/>
            </a:pPr>
            <a:r>
              <a:rPr lang="en-US" dirty="0" smtClean="0"/>
              <a:t>(Similar to transition labels on the class’s state chart describing interaction protocol.)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should use  ’  to indicate the state after executing the method, e.g.</a:t>
            </a:r>
          </a:p>
          <a:p>
            <a:pPr marL="731520" lvl="2" indent="0">
              <a:buNone/>
            </a:pPr>
            <a:r>
              <a:rPr lang="en-US" dirty="0" err="1"/>
              <a:t>GetBalance</a:t>
            </a:r>
            <a:r>
              <a:rPr lang="en-US" dirty="0"/>
              <a:t>()’ == </a:t>
            </a:r>
            <a:r>
              <a:rPr lang="en-US" dirty="0" err="1"/>
              <a:t>GetBalance</a:t>
            </a:r>
            <a:r>
              <a:rPr lang="en-US" dirty="0"/>
              <a:t>() - </a:t>
            </a:r>
            <a:r>
              <a:rPr lang="en-US" dirty="0" smtClean="0"/>
              <a:t>amount</a:t>
            </a:r>
          </a:p>
          <a:p>
            <a:r>
              <a:rPr lang="en-US" dirty="0" smtClean="0"/>
              <a:t>Where the specification is silent (doesn’t specify what happens), the behavior is undefined. For these cases the implementation could throw an exception or take any other action.</a:t>
            </a:r>
          </a:p>
          <a:p>
            <a:r>
              <a:rPr lang="en-US" dirty="0" smtClean="0"/>
              <a:t>The implementation need not be “reasonable” (do what we expect); all that matters is that it fulfills the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Piggy Bank Implementations 1-3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Which of these implementations obey the spec?</a:t>
            </a:r>
          </a:p>
          <a:p>
            <a:endParaRPr lang="en-US" dirty="0" smtClean="0"/>
          </a:p>
          <a:p>
            <a:r>
              <a:rPr lang="en-US" dirty="0" smtClean="0"/>
              <a:t>1. Like 0., but Withdraw() checks whether amount is positive, non-zero, and not bigger than _balance. If so it multiplies amount by 1.1 and subtracts this from _balance; otherwise it leaves _balance unchanged.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2. Like 0., but Deposit() checks whether amount is positive and non-zero. If so it multiplies amount by .9 and adds this to _balance; otherwise it leaves _balance unchanged.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3. Like 0., but Deposit() checks whether amount is positive and non-zero. If so it adds (amount – 1) to _balance; otherwise it leaves _balance unchanged. ($1 service charge)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State Chart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Chart Diagrams are used to model the dynamic behavior of one class or object.  Such a diagram contains a state machine (the UML version is actually a form of extended finite state machines.)</a:t>
            </a:r>
          </a:p>
          <a:p>
            <a:r>
              <a:rPr lang="en-US" dirty="0" smtClean="0"/>
              <a:t>state machine:</a:t>
            </a:r>
          </a:p>
          <a:p>
            <a:pPr lvl="1"/>
            <a:r>
              <a:rPr lang="en-US" dirty="0" smtClean="0"/>
              <a:t>Good for describing the behavior of an object across several use cases.</a:t>
            </a:r>
          </a:p>
          <a:p>
            <a:pPr lvl="1"/>
            <a:r>
              <a:rPr lang="en-US" dirty="0" smtClean="0"/>
              <a:t>Can show entire behavior of object, in addition to how it interacts with another.</a:t>
            </a:r>
          </a:p>
          <a:p>
            <a:pPr lvl="1"/>
            <a:r>
              <a:rPr lang="en-US" dirty="0" smtClean="0"/>
              <a:t>Can show partial behavior, e.g. the legal order of operations of an object – the interaction protocol.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4724400"/>
            <a:ext cx="44196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5715000"/>
            <a:ext cx="44196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1524000"/>
            <a:ext cx="4419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State Chart Diagram -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State: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Represents some state the class/object can be in. </a:t>
            </a:r>
          </a:p>
          <a:p>
            <a:pPr lvl="2"/>
            <a:r>
              <a:rPr lang="en-US" dirty="0" smtClean="0"/>
              <a:t>The state corresponds to a particular set of values assigned to the attributes.</a:t>
            </a:r>
          </a:p>
          <a:p>
            <a:pPr lvl="1"/>
            <a:r>
              <a:rPr lang="en-US" dirty="0" smtClean="0"/>
              <a:t>Must have a name.</a:t>
            </a:r>
          </a:p>
          <a:p>
            <a:pPr lvl="1"/>
            <a:r>
              <a:rPr lang="en-US" dirty="0" smtClean="0"/>
              <a:t>Can have associated activities; we won’t use this feature.</a:t>
            </a:r>
          </a:p>
          <a:p>
            <a:pPr lvl="0"/>
            <a:r>
              <a:rPr lang="en-US" dirty="0" smtClean="0"/>
              <a:t>Start state shows where you enter the state machine.</a:t>
            </a:r>
          </a:p>
          <a:p>
            <a:pPr lvl="0"/>
            <a:endParaRPr lang="en-US" sz="3200" dirty="0" smtClean="0"/>
          </a:p>
          <a:p>
            <a:pPr lvl="0"/>
            <a:r>
              <a:rPr lang="en-US" dirty="0" smtClean="0"/>
              <a:t>End state shows where you exit the state machine.</a:t>
            </a:r>
          </a:p>
          <a:p>
            <a:endParaRPr lang="en-US" dirty="0"/>
          </a:p>
        </p:txBody>
      </p:sp>
      <p:pic>
        <p:nvPicPr>
          <p:cNvPr id="7" name="Picture 6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724400"/>
            <a:ext cx="561975" cy="561975"/>
          </a:xfrm>
          <a:prstGeom prst="rect">
            <a:avLst/>
          </a:prstGeom>
        </p:spPr>
      </p:pic>
      <p:pic>
        <p:nvPicPr>
          <p:cNvPr id="8" name="Picture 7" descr="te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715000"/>
            <a:ext cx="619125" cy="619125"/>
          </a:xfrm>
          <a:prstGeom prst="rect">
            <a:avLst/>
          </a:prstGeom>
        </p:spPr>
      </p:pic>
      <p:pic>
        <p:nvPicPr>
          <p:cNvPr id="9" name="Picture 8" descr="tem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524000"/>
            <a:ext cx="1133475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State Chart Diagram - Transition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Transition:</a:t>
            </a:r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 smtClean="0"/>
          </a:p>
          <a:p>
            <a:pPr lvl="1"/>
            <a:r>
              <a:rPr lang="en-US" sz="2700" dirty="0" smtClean="0"/>
              <a:t>Defines what causes the class/object to move from one state to another.</a:t>
            </a:r>
          </a:p>
          <a:p>
            <a:pPr lvl="1"/>
            <a:r>
              <a:rPr lang="en-US" sz="2700" dirty="0" smtClean="0"/>
              <a:t>Only 1 transition out of a state can be taken at each step.</a:t>
            </a:r>
          </a:p>
          <a:p>
            <a:pPr lvl="1"/>
            <a:r>
              <a:rPr lang="en-US" sz="2700" dirty="0" smtClean="0"/>
              <a:t>The transition label describes the transition.</a:t>
            </a:r>
          </a:p>
          <a:p>
            <a:endParaRPr lang="en-US" dirty="0"/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47875"/>
            <a:ext cx="4254382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Example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8229600" cy="2133600"/>
          </a:xfrm>
        </p:spPr>
        <p:txBody>
          <a:bodyPr/>
          <a:lstStyle/>
          <a:p>
            <a:r>
              <a:rPr lang="en-US" dirty="0" smtClean="0"/>
              <a:t>Use a state chart diagram to specify the interaction protocol (</a:t>
            </a:r>
            <a:r>
              <a:rPr lang="en-US" dirty="0" err="1" smtClean="0"/>
              <a:t>i.p</a:t>
            </a:r>
            <a:r>
              <a:rPr lang="en-US" dirty="0" smtClean="0"/>
              <a:t>.) of a stack, meaning the legal order in which operations can be invoked. This is a subset of the full behavior of the stack. Assume that the stack has a maximum of 3 elements.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StatechartDiagra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62400"/>
            <a:ext cx="3133725" cy="186690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3581400"/>
            <a:ext cx="5029200" cy="2743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call constructor first.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any number of push() and pop() operations are allowed.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dirty="0" smtClean="0"/>
              <a:t>After destructor is called, no more operations are possible.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 smtClean="0"/>
              <a:t>Is this correct?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Example(2)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Problems with the state machine:</a:t>
            </a:r>
          </a:p>
          <a:p>
            <a:pPr lvl="1"/>
            <a:r>
              <a:rPr lang="en-US" dirty="0" smtClean="0"/>
              <a:t>Cannot pop on an empty stack.</a:t>
            </a:r>
          </a:p>
          <a:p>
            <a:pPr lvl="1"/>
            <a:r>
              <a:rPr lang="en-US" dirty="0" smtClean="0"/>
              <a:t>Cannot push when there are already 3 elements in the stack.</a:t>
            </a:r>
          </a:p>
          <a:p>
            <a:r>
              <a:rPr lang="en-US" dirty="0" smtClean="0"/>
              <a:t>The state machine must capture the restriction that: </a:t>
            </a:r>
          </a:p>
          <a:p>
            <a:pPr lvl="1"/>
            <a:r>
              <a:rPr lang="en-US" dirty="0" smtClean="0"/>
              <a:t>0 &lt;= #pushes - #pops &lt;= 3.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Normally we don’t show the destructor, since it can be invoked from any state.</a:t>
            </a:r>
          </a:p>
        </p:txBody>
      </p:sp>
      <p:pic>
        <p:nvPicPr>
          <p:cNvPr id="4" name="Picture 3" descr="StackWith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57600"/>
            <a:ext cx="536257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Example(3)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09900"/>
            <a:ext cx="8229600" cy="3543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aspect of the behavior is missing from this diagram?</a:t>
            </a:r>
          </a:p>
          <a:p>
            <a:pPr marL="731520" lvl="1">
              <a:spcBef>
                <a:spcPts val="600"/>
              </a:spcBef>
              <a:buClr>
                <a:schemeClr val="accent2"/>
              </a:buClr>
            </a:pPr>
            <a:r>
              <a:rPr lang="en-US" sz="2800" dirty="0"/>
              <a:t>No information about return values. </a:t>
            </a:r>
          </a:p>
          <a:p>
            <a:pPr marL="731520" lvl="1">
              <a:spcBef>
                <a:spcPts val="600"/>
              </a:spcBef>
              <a:buClr>
                <a:schemeClr val="accent2"/>
              </a:buClr>
            </a:pPr>
            <a:r>
              <a:rPr lang="en-US" sz="2800" dirty="0"/>
              <a:t>The stack as described is no different from a FIFO queue</a:t>
            </a:r>
            <a:r>
              <a:rPr lang="en-US" sz="2800" dirty="0" smtClean="0"/>
              <a:t>.</a:t>
            </a:r>
          </a:p>
          <a:p>
            <a:pPr marL="365760"/>
            <a:r>
              <a:rPr lang="en-US" sz="3000" dirty="0" smtClean="0"/>
              <a:t>What is another problem with the diagram?</a:t>
            </a:r>
          </a:p>
          <a:p>
            <a:pPr marL="731520" lvl="1"/>
            <a:r>
              <a:rPr lang="en-US" sz="2800" dirty="0" smtClean="0"/>
              <a:t>Good only for a relatively small stack.</a:t>
            </a:r>
            <a:endParaRPr lang="en-US" sz="2800" dirty="0"/>
          </a:p>
          <a:p>
            <a:endParaRPr lang="en-US" sz="3200" dirty="0" smtClean="0"/>
          </a:p>
        </p:txBody>
      </p:sp>
      <p:pic>
        <p:nvPicPr>
          <p:cNvPr id="4" name="Picture 3" descr="StackWith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536257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Transition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The format of a transition label is:</a:t>
            </a:r>
          </a:p>
          <a:p>
            <a:pPr lvl="1">
              <a:buNone/>
            </a:pPr>
            <a:r>
              <a:rPr lang="en-US" sz="2800" dirty="0" smtClean="0"/>
              <a:t>&lt;event&gt; [&lt;guard&gt;] / &lt;action&gt; 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&lt;event&gt;  </a:t>
            </a:r>
          </a:p>
          <a:p>
            <a:pPr lvl="1"/>
            <a:r>
              <a:rPr lang="en-US" sz="2700" dirty="0" smtClean="0"/>
              <a:t>describes what can trigger the transition </a:t>
            </a:r>
          </a:p>
          <a:p>
            <a:pPr lvl="1"/>
            <a:r>
              <a:rPr lang="en-US" sz="2700" dirty="0" smtClean="0"/>
              <a:t>comes from outside the state machine</a:t>
            </a:r>
          </a:p>
          <a:p>
            <a:pPr>
              <a:buNone/>
            </a:pPr>
            <a:r>
              <a:rPr lang="en-US" sz="2900" dirty="0" smtClean="0"/>
              <a:t>&lt;guard&gt; (if present) </a:t>
            </a:r>
          </a:p>
          <a:p>
            <a:pPr lvl="1"/>
            <a:r>
              <a:rPr lang="en-US" sz="2700" dirty="0" smtClean="0"/>
              <a:t>must be true in order for transition to fire</a:t>
            </a:r>
          </a:p>
          <a:p>
            <a:pPr lvl="1"/>
            <a:r>
              <a:rPr lang="en-US" sz="2700" dirty="0" smtClean="0"/>
              <a:t>is a logical condition – evaluates to t or f</a:t>
            </a:r>
          </a:p>
          <a:p>
            <a:pPr>
              <a:buNone/>
            </a:pPr>
            <a:r>
              <a:rPr lang="en-US" sz="2900" dirty="0" smtClean="0"/>
              <a:t>&lt;action&gt; </a:t>
            </a:r>
          </a:p>
          <a:p>
            <a:pPr lvl="1"/>
            <a:r>
              <a:rPr lang="en-US" sz="2700" dirty="0" smtClean="0"/>
              <a:t>is executed when the transition fires. </a:t>
            </a:r>
          </a:p>
          <a:p>
            <a:pPr lvl="1"/>
            <a:r>
              <a:rPr lang="en-US" sz="2700" dirty="0" smtClean="0"/>
              <a:t>is generated by state machine </a:t>
            </a:r>
          </a:p>
          <a:p>
            <a:pPr lvl="1"/>
            <a:r>
              <a:rPr lang="en-US" sz="2700" dirty="0" smtClean="0"/>
              <a:t>if processing is involved, it happens quickly and atomically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State Chart Diagram </a:t>
            </a:r>
            <a:r>
              <a:rPr lang="en-US" dirty="0" smtClean="0"/>
              <a:t>–</a:t>
            </a:r>
            <a:r>
              <a:rPr smtClean="0"/>
              <a:t> Transition Firing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 transition occurs if and only if:</a:t>
            </a:r>
          </a:p>
          <a:p>
            <a:pPr lvl="1"/>
            <a:r>
              <a:rPr lang="en-US" dirty="0" smtClean="0"/>
              <a:t>The activities of the state are complete.</a:t>
            </a:r>
          </a:p>
          <a:p>
            <a:pPr lvl="1"/>
            <a:r>
              <a:rPr lang="en-US" dirty="0" smtClean="0"/>
              <a:t>The event occurs (if one is present in the transition label).</a:t>
            </a:r>
          </a:p>
          <a:p>
            <a:pPr lvl="1"/>
            <a:r>
              <a:rPr lang="en-US" dirty="0" smtClean="0"/>
              <a:t>The guard is true (if one present).</a:t>
            </a:r>
          </a:p>
          <a:p>
            <a:r>
              <a:rPr lang="en-US" sz="2800" dirty="0" smtClean="0"/>
              <a:t>Only 1 transition out of a state can be taken at each step:</a:t>
            </a:r>
          </a:p>
          <a:p>
            <a:pPr lvl="1"/>
            <a:r>
              <a:rPr lang="en-US" dirty="0" smtClean="0"/>
              <a:t>If a state has multiple outgoing transitions, the conditions given by the </a:t>
            </a:r>
            <a:r>
              <a:rPr lang="en-US" dirty="0" err="1" smtClean="0"/>
              <a:t>event+guard</a:t>
            </a:r>
            <a:r>
              <a:rPr lang="en-US" dirty="0" smtClean="0"/>
              <a:t> must be mutually exclusive.</a:t>
            </a:r>
          </a:p>
          <a:p>
            <a:r>
              <a:rPr lang="en-US" sz="2800" dirty="0" smtClean="0"/>
              <a:t>If an event occurs that is not covered by a transition, then you stay in the same state.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1499</TotalTime>
  <Words>1269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Paper</vt:lpstr>
      <vt:lpstr>UML State Chart Diagrams</vt:lpstr>
      <vt:lpstr>UML State Chart Diagram</vt:lpstr>
      <vt:lpstr>UML State Chart Diagram - State</vt:lpstr>
      <vt:lpstr>UML State Chart Diagram - Transition</vt:lpstr>
      <vt:lpstr>State Chart Diagram – Example (1)</vt:lpstr>
      <vt:lpstr>State Chart Diagram – Example(2)</vt:lpstr>
      <vt:lpstr>State Chart Diagram – Example(3)</vt:lpstr>
      <vt:lpstr>State Chart Diagram – Transition Label</vt:lpstr>
      <vt:lpstr>State Chart Diagram – Transition Firing</vt:lpstr>
      <vt:lpstr>Exercise: Which Sequences are Legal?</vt:lpstr>
      <vt:lpstr>Stack Example with Transition Guards</vt:lpstr>
      <vt:lpstr>State Chart Diagram – Exercise </vt:lpstr>
      <vt:lpstr>Conventions for Describing Interaction Protocols with State Charts</vt:lpstr>
      <vt:lpstr>Second Exercise: PiggyBank Spec</vt:lpstr>
      <vt:lpstr>Piggy Bank Interaction Protocol</vt:lpstr>
      <vt:lpstr>Piggy Bank Implementation 0</vt:lpstr>
      <vt:lpstr>Conventions for Checking an Implementation Against a Specification</vt:lpstr>
      <vt:lpstr>Piggy Bank Implementations 1-3</vt:lpstr>
    </vt:vector>
  </TitlesOfParts>
  <Company>East Stroudsburg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455</cp:revision>
  <dcterms:created xsi:type="dcterms:W3CDTF">2009-11-10T20:19:22Z</dcterms:created>
  <dcterms:modified xsi:type="dcterms:W3CDTF">2019-09-19T13:17:47Z</dcterms:modified>
</cp:coreProperties>
</file>