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sldIdLst>
    <p:sldId id="433" r:id="rId2"/>
    <p:sldId id="432" r:id="rId3"/>
    <p:sldId id="427" r:id="rId4"/>
    <p:sldId id="435" r:id="rId5"/>
    <p:sldId id="422" r:id="rId6"/>
    <p:sldId id="423" r:id="rId7"/>
    <p:sldId id="424" r:id="rId8"/>
    <p:sldId id="425" r:id="rId9"/>
    <p:sldId id="426" r:id="rId10"/>
    <p:sldId id="436" r:id="rId11"/>
    <p:sldId id="437" r:id="rId12"/>
    <p:sldId id="438" r:id="rId13"/>
    <p:sldId id="429" r:id="rId14"/>
    <p:sldId id="431" r:id="rId15"/>
    <p:sldId id="43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6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6" autoAdjust="0"/>
    <p:restoredTop sz="86408" autoAdjust="0"/>
  </p:normalViewPr>
  <p:slideViewPr>
    <p:cSldViewPr>
      <p:cViewPr varScale="1">
        <p:scale>
          <a:sx n="77" d="100"/>
          <a:sy n="77" d="100"/>
        </p:scale>
        <p:origin x="90" y="4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6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7435F-6588-440E-A995-9856A68A0F4D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DA451-BA69-4625-AE8A-B970F4561C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18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26ED-C49F-4495-9223-CAC69CFEE1AE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792C-EDA0-48BD-AB50-151CA02FDD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18B18DD-2348-4B30-BE99-1375C1AC091E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Coding Conventions</a:t>
            </a:r>
            <a:br>
              <a:rPr lang="en-US" smtClean="0"/>
            </a:br>
            <a:r>
              <a:rPr lang="en-US" smtClean="0"/>
              <a:t>and 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19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.NET solution and project. </a:t>
            </a:r>
          </a:p>
          <a:p>
            <a:pPr lvl="1"/>
            <a:r>
              <a:rPr lang="en-US" dirty="0" smtClean="0"/>
              <a:t>File / New / Project…</a:t>
            </a:r>
          </a:p>
          <a:p>
            <a:pPr lvl="2"/>
            <a:r>
              <a:rPr lang="en-US" dirty="0" smtClean="0"/>
              <a:t>Select Visual C++ / Win32</a:t>
            </a:r>
          </a:p>
          <a:p>
            <a:pPr lvl="2"/>
            <a:r>
              <a:rPr lang="en-US" dirty="0" smtClean="0"/>
              <a:t>Select Win32 Console Application.</a:t>
            </a:r>
          </a:p>
          <a:p>
            <a:pPr lvl="2"/>
            <a:r>
              <a:rPr lang="en-US" dirty="0" smtClean="0"/>
              <a:t>For Location, browse to the desktop</a:t>
            </a:r>
          </a:p>
          <a:p>
            <a:pPr lvl="2"/>
            <a:r>
              <a:rPr lang="en-US" dirty="0" smtClean="0"/>
              <a:t>Name the project Greet</a:t>
            </a:r>
          </a:p>
          <a:p>
            <a:pPr lvl="2"/>
            <a:r>
              <a:rPr lang="en-US" dirty="0" smtClean="0"/>
              <a:t>Click “OK”</a:t>
            </a:r>
          </a:p>
          <a:p>
            <a:pPr lvl="1"/>
            <a:r>
              <a:rPr lang="en-US" dirty="0" smtClean="0"/>
              <a:t>When the wizard pops up, click “Next”. On this screen,</a:t>
            </a:r>
          </a:p>
          <a:p>
            <a:pPr lvl="2"/>
            <a:r>
              <a:rPr lang="en-US" dirty="0" smtClean="0"/>
              <a:t>Make sure “Console application” is selected</a:t>
            </a:r>
          </a:p>
          <a:p>
            <a:pPr lvl="2"/>
            <a:r>
              <a:rPr lang="en-US" dirty="0" smtClean="0"/>
              <a:t>Check “Empty project” (uncheck everything else)</a:t>
            </a:r>
          </a:p>
          <a:p>
            <a:pPr lvl="2"/>
            <a:r>
              <a:rPr lang="en-US" dirty="0" smtClean="0"/>
              <a:t>Click “Finish”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Create a .NET Project for FirstGreet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4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 the .h and .</a:t>
            </a:r>
            <a:r>
              <a:rPr lang="en-US" dirty="0" err="1" smtClean="0"/>
              <a:t>cpp</a:t>
            </a:r>
            <a:r>
              <a:rPr lang="en-US" dirty="0" smtClean="0"/>
              <a:t> files for the polymorphism example. </a:t>
            </a:r>
          </a:p>
          <a:p>
            <a:pPr lvl="1"/>
            <a:r>
              <a:rPr lang="en-US" dirty="0" smtClean="0"/>
              <a:t>In the File Explorer, locate your VS project folder (Desktop/Greet), and copy/move the .</a:t>
            </a:r>
            <a:r>
              <a:rPr lang="en-US" dirty="0" err="1" smtClean="0"/>
              <a:t>cpp</a:t>
            </a:r>
            <a:r>
              <a:rPr lang="en-US" dirty="0" smtClean="0"/>
              <a:t> and .h files into this folder.</a:t>
            </a:r>
          </a:p>
          <a:p>
            <a:pPr lvl="1"/>
            <a:r>
              <a:rPr lang="en-US" dirty="0" smtClean="0"/>
              <a:t>Project / Add existing item…</a:t>
            </a:r>
          </a:p>
          <a:p>
            <a:pPr lvl="2"/>
            <a:r>
              <a:rPr lang="en-US" dirty="0" smtClean="0"/>
              <a:t>Browse to the VS project folder (Desktop/Greet)</a:t>
            </a:r>
          </a:p>
          <a:p>
            <a:pPr lvl="2"/>
            <a:r>
              <a:rPr lang="en-US" dirty="0" smtClean="0"/>
              <a:t>Select all the .</a:t>
            </a:r>
            <a:r>
              <a:rPr lang="en-US" dirty="0" err="1" smtClean="0"/>
              <a:t>cpp</a:t>
            </a:r>
            <a:r>
              <a:rPr lang="en-US" dirty="0" smtClean="0"/>
              <a:t> and .h files</a:t>
            </a:r>
          </a:p>
          <a:p>
            <a:pPr lvl="2"/>
            <a:r>
              <a:rPr lang="en-US" dirty="0" smtClean="0"/>
              <a:t>Click “Add”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Insert the source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72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Build </a:t>
            </a:r>
            <a:r>
              <a:rPr lang="en-US" dirty="0" smtClean="0"/>
              <a:t>and run the example. </a:t>
            </a:r>
          </a:p>
          <a:p>
            <a:r>
              <a:rPr lang="en-US" dirty="0" smtClean="0"/>
              <a:t>Insert  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system("pause");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at the end of the main, just before the return.</a:t>
            </a:r>
          </a:p>
          <a:p>
            <a:r>
              <a:rPr lang="en-US" dirty="0" smtClean="0"/>
              <a:t>Click the green triangle to build and run: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400" dirty="0" smtClean="0"/>
          </a:p>
          <a:p>
            <a:r>
              <a:rPr lang="en-US" sz="2400" dirty="0" smtClean="0"/>
              <a:t>Note: for classroom machines you may need to change the following project setting: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Project /Retarget solution, </a:t>
            </a: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</a:rPr>
              <a:t>change SDK version to 8.1</a:t>
            </a:r>
            <a:endParaRPr lang="en-US" sz="2400" dirty="0" smtClean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Build and Run FirstGreet</a:t>
            </a:r>
            <a:endParaRPr 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7787" y="3429000"/>
            <a:ext cx="64484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3860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Modify FirstGreet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happens when you remove the keyword ‘virtual’ from the declaration of </a:t>
            </a:r>
            <a:r>
              <a:rPr lang="en-US" dirty="0" err="1" smtClean="0"/>
              <a:t>whoami</a:t>
            </a:r>
            <a:r>
              <a:rPr lang="en-US" dirty="0" smtClean="0"/>
              <a:t>() in </a:t>
            </a:r>
            <a:r>
              <a:rPr lang="en-US" dirty="0" err="1" smtClean="0"/>
              <a:t>XParent.h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It’s using </a:t>
            </a:r>
            <a:r>
              <a:rPr lang="en-US" dirty="0" err="1" smtClean="0"/>
              <a:t>XParent’s</a:t>
            </a:r>
            <a:r>
              <a:rPr lang="en-US" dirty="0" smtClean="0"/>
              <a:t> implementation of </a:t>
            </a:r>
            <a:r>
              <a:rPr lang="en-US" dirty="0" err="1" smtClean="0"/>
              <a:t>whoami</a:t>
            </a:r>
            <a:r>
              <a:rPr lang="en-US" dirty="0" smtClean="0"/>
              <a:t>() rather than </a:t>
            </a:r>
            <a:r>
              <a:rPr lang="en-US" dirty="0" err="1" smtClean="0"/>
              <a:t>XFirst’s</a:t>
            </a:r>
            <a:r>
              <a:rPr lang="en-US" dirty="0" smtClean="0"/>
              <a:t> and </a:t>
            </a:r>
            <a:r>
              <a:rPr lang="en-US" dirty="0" err="1" smtClean="0"/>
              <a:t>XSecond’s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7788" y="2667000"/>
            <a:ext cx="64484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When whoami() is not virtual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sz="3800" dirty="0" smtClean="0"/>
              <a:t>Greeting’s methods can still treat </a:t>
            </a:r>
            <a:r>
              <a:rPr lang="en-US" sz="3800" dirty="0" err="1" smtClean="0"/>
              <a:t>XFirst</a:t>
            </a:r>
            <a:r>
              <a:rPr lang="en-US" sz="3800" dirty="0" smtClean="0"/>
              <a:t> as an </a:t>
            </a:r>
            <a:r>
              <a:rPr lang="en-US" sz="3800" dirty="0" err="1" smtClean="0"/>
              <a:t>XParent</a:t>
            </a:r>
            <a:r>
              <a:rPr lang="en-US" sz="3800" dirty="0" smtClean="0"/>
              <a:t>, but when doing so can no longer access </a:t>
            </a:r>
            <a:r>
              <a:rPr lang="en-US" sz="3800" dirty="0" err="1" smtClean="0"/>
              <a:t>XFirst’s</a:t>
            </a:r>
            <a:r>
              <a:rPr lang="en-US" sz="3800" dirty="0" smtClean="0"/>
              <a:t> implementation of </a:t>
            </a:r>
            <a:r>
              <a:rPr lang="en-US" sz="3800" dirty="0" err="1" smtClean="0"/>
              <a:t>whoami</a:t>
            </a:r>
            <a:r>
              <a:rPr lang="en-US" sz="3800" dirty="0" smtClean="0"/>
              <a:t>().  (Same for </a:t>
            </a:r>
            <a:r>
              <a:rPr lang="en-US" sz="3800" dirty="0" err="1" smtClean="0"/>
              <a:t>Xsecond</a:t>
            </a:r>
            <a:r>
              <a:rPr lang="en-US" sz="3800" dirty="0" smtClean="0"/>
              <a:t>)</a:t>
            </a:r>
          </a:p>
          <a:p>
            <a:pPr lvl="0"/>
            <a:r>
              <a:rPr lang="en-US" sz="3800" dirty="0" smtClean="0"/>
              <a:t>In order to invoke </a:t>
            </a:r>
            <a:r>
              <a:rPr lang="en-US" sz="3800" dirty="0" err="1" smtClean="0"/>
              <a:t>XFirst’s</a:t>
            </a:r>
            <a:r>
              <a:rPr lang="en-US" sz="3800" dirty="0" smtClean="0"/>
              <a:t> </a:t>
            </a:r>
            <a:r>
              <a:rPr lang="en-US" sz="3800" dirty="0" err="1" smtClean="0"/>
              <a:t>whoami</a:t>
            </a:r>
            <a:r>
              <a:rPr lang="en-US" sz="3800" dirty="0" smtClean="0"/>
              <a:t>() the object must be of type </a:t>
            </a:r>
            <a:r>
              <a:rPr lang="en-US" sz="3800" dirty="0" err="1" smtClean="0"/>
              <a:t>XFirst</a:t>
            </a:r>
            <a:r>
              <a:rPr lang="en-US" sz="3800" dirty="0" smtClean="0"/>
              <a:t>, not </a:t>
            </a:r>
            <a:r>
              <a:rPr lang="en-US" sz="3800" dirty="0" err="1" smtClean="0"/>
              <a:t>XParent</a:t>
            </a:r>
            <a:r>
              <a:rPr lang="en-US" sz="3800" dirty="0" smtClean="0"/>
              <a:t>. </a:t>
            </a:r>
            <a:r>
              <a:rPr lang="en-US" sz="3800" smtClean="0"/>
              <a:t>Then </a:t>
            </a:r>
            <a:r>
              <a:rPr lang="en-US" sz="3800" dirty="0" smtClean="0"/>
              <a:t>you’d have to do something like this: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Greeting::greet(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selection)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XParent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*x;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if (selection == 1)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return ((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XFirst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*)first())-&gt;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whoami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} else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return ((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XSecond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*)second())-&gt;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whoami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//return (x-&gt;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whoami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65994"/>
            <a:ext cx="8229600" cy="471100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a method is </a:t>
            </a:r>
            <a:r>
              <a:rPr lang="en-US" i="1" dirty="0" smtClean="0"/>
              <a:t>not</a:t>
            </a:r>
            <a:r>
              <a:rPr lang="en-US" dirty="0" smtClean="0"/>
              <a:t> ‘virtual’, C++ uses static method binding.</a:t>
            </a:r>
          </a:p>
          <a:p>
            <a:pPr lvl="1"/>
            <a:r>
              <a:rPr lang="en-US" dirty="0" smtClean="0"/>
              <a:t>The compiler resolves the method call to use the object’s static type, which is </a:t>
            </a:r>
            <a:r>
              <a:rPr lang="en-US" dirty="0" err="1" smtClean="0"/>
              <a:t>XParent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runs faster, since no dynamic lookup is needed for the method call.</a:t>
            </a:r>
          </a:p>
          <a:p>
            <a:r>
              <a:rPr lang="en-US" dirty="0" smtClean="0"/>
              <a:t>When a method is ‘virtual’, C++ uses dynamic method binding (aka dynamic dispatch).</a:t>
            </a:r>
          </a:p>
          <a:p>
            <a:pPr lvl="1"/>
            <a:r>
              <a:rPr lang="en-US" dirty="0" smtClean="0"/>
              <a:t>The method call is not resolved until runtime, when the object’s dynamic type is used to decide which method should be called. In this case it could be </a:t>
            </a:r>
            <a:r>
              <a:rPr lang="en-US" dirty="0" err="1" smtClean="0"/>
              <a:t>XFirst</a:t>
            </a:r>
            <a:r>
              <a:rPr lang="en-US" dirty="0" smtClean="0"/>
              <a:t> or </a:t>
            </a:r>
            <a:r>
              <a:rPr lang="en-US" dirty="0" err="1" smtClean="0"/>
              <a:t>XSecond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is now the norm for object-oriented languages.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88091" y="381000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0" indent="-274320">
              <a:buClr>
                <a:srgbClr val="009DD9"/>
              </a:buClr>
              <a:buSzPct val="85000"/>
            </a:pPr>
            <a:r>
              <a:rPr lang="en-US" sz="1400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Greeting::greet(</a:t>
            </a:r>
            <a:r>
              <a:rPr lang="en-US" sz="1400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selection) {</a:t>
            </a:r>
          </a:p>
          <a:p>
            <a:pPr marL="274320" lvl="0" indent="-274320">
              <a:buClr>
                <a:srgbClr val="009DD9"/>
              </a:buClr>
              <a:buSzPct val="85000"/>
            </a:pPr>
            <a:r>
              <a:rPr lang="en-US" sz="14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XParent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*x;</a:t>
            </a:r>
          </a:p>
          <a:p>
            <a:pPr marL="274320" lvl="0" indent="-274320">
              <a:buClr>
                <a:srgbClr val="009DD9"/>
              </a:buClr>
              <a:buSzPct val="85000"/>
            </a:pPr>
            <a:r>
              <a:rPr lang="en-US" sz="14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	if (selection == 1) x = first();</a:t>
            </a:r>
          </a:p>
          <a:p>
            <a:pPr marL="274320" lvl="0" indent="-274320">
              <a:buClr>
                <a:srgbClr val="009DD9"/>
              </a:buClr>
              <a:buSzPct val="85000"/>
            </a:pPr>
            <a:r>
              <a:rPr lang="en-US" sz="14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	else x = second();</a:t>
            </a:r>
          </a:p>
          <a:p>
            <a:pPr marL="274320" lvl="0" indent="-274320">
              <a:buClr>
                <a:srgbClr val="009DD9"/>
              </a:buClr>
              <a:buSzPct val="85000"/>
            </a:pPr>
            <a:r>
              <a:rPr lang="en-US" sz="14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	return (x-&gt;</a:t>
            </a:r>
            <a:r>
              <a:rPr lang="en-US" sz="1400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whoami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274320" lvl="0" indent="-274320">
              <a:buClr>
                <a:srgbClr val="009DD9"/>
              </a:buClr>
              <a:buSzPct val="85000"/>
            </a:pPr>
            <a:r>
              <a:rPr lang="en-US" sz="14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4079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Coding Conventions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See I: drive and D2L for the complete set of coding conventions:</a:t>
            </a:r>
          </a:p>
          <a:p>
            <a:pPr lvl="1"/>
            <a:r>
              <a:rPr lang="en-US" dirty="0" err="1" smtClean="0"/>
              <a:t>CourseDocuments</a:t>
            </a:r>
            <a:r>
              <a:rPr lang="en-US" dirty="0" smtClean="0"/>
              <a:t>\ </a:t>
            </a:r>
            <a:r>
              <a:rPr lang="en-US" dirty="0" err="1" smtClean="0"/>
              <a:t>DesignInfoAndCodeExamples</a:t>
            </a:r>
            <a:r>
              <a:rPr lang="en-US" dirty="0" smtClean="0"/>
              <a:t>\ </a:t>
            </a:r>
            <a:r>
              <a:rPr lang="en-US" dirty="0" err="1" smtClean="0"/>
              <a:t>ImplementationInformation</a:t>
            </a:r>
            <a:r>
              <a:rPr lang="en-US" dirty="0" smtClean="0"/>
              <a:t>\ CodingConventionsAndVisualStudio.doc</a:t>
            </a:r>
          </a:p>
          <a:p>
            <a:pPr lvl="0"/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Whenever possible, avoid #include statements in header files. Either:</a:t>
            </a:r>
          </a:p>
          <a:p>
            <a:pPr lvl="2"/>
            <a:r>
              <a:rPr lang="en-US" dirty="0" smtClean="0"/>
              <a:t>Put them in body files (.</a:t>
            </a:r>
            <a:r>
              <a:rPr lang="en-US" dirty="0" err="1" smtClean="0"/>
              <a:t>cpp</a:t>
            </a:r>
            <a:r>
              <a:rPr lang="en-US" dirty="0" smtClean="0"/>
              <a:t>) instead, and/or use a class statement (forward declaration) in header file. (See </a:t>
            </a:r>
            <a:r>
              <a:rPr lang="en-US" dirty="0" err="1" smtClean="0"/>
              <a:t>Greeting.h</a:t>
            </a:r>
            <a:r>
              <a:rPr lang="en-US" dirty="0" smtClean="0"/>
              <a:t> for an example of this.)</a:t>
            </a:r>
          </a:p>
          <a:p>
            <a:pPr lvl="1"/>
            <a:r>
              <a:rPr lang="en-US" dirty="0" smtClean="0"/>
              <a:t>Don’t put bodies of methods, however simple, in header 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Polymorphism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a number of forms of polymorphism, but in OO we use 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subtype polymorphism (aka inclusion polymorphism)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 object-oriented programming,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inclusion polymorphism </a:t>
            </a:r>
            <a:r>
              <a:rPr lang="en-US" dirty="0" smtClean="0"/>
              <a:t>is a concept in type theory wherein a name may denote instances of many different classes as long as they are related by some common super class. Inclusion polymorphism is generally supported through </a:t>
            </a:r>
            <a:r>
              <a:rPr lang="en-US" dirty="0" err="1" smtClean="0"/>
              <a:t>subtyping</a:t>
            </a:r>
            <a:r>
              <a:rPr lang="en-US" dirty="0" smtClean="0"/>
              <a:t>, i.e., objects of different types are entirely substitutable for objects of another type (their base type(s)) and thus can be handled via a common interface.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Subtype polymorphism</a:t>
            </a:r>
            <a:r>
              <a:rPr lang="en-US" dirty="0" smtClean="0"/>
              <a:t>, almost universally called just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polymorphism</a:t>
            </a:r>
            <a:r>
              <a:rPr lang="en-US" dirty="0" smtClean="0"/>
              <a:t> in the context of object-oriented programming, is the ability of one type, A, to appear as and be used like another type, B. </a:t>
            </a:r>
          </a:p>
          <a:p>
            <a:pPr>
              <a:buNone/>
            </a:pPr>
            <a:r>
              <a:rPr lang="en-US" dirty="0" smtClean="0"/>
              <a:t>(From </a:t>
            </a:r>
            <a:r>
              <a:rPr lang="en-US" dirty="0" err="1" smtClean="0"/>
              <a:t>wikipedia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FirstGreet</a:t>
            </a:r>
            <a:r>
              <a:rPr lang="en-US" smtClean="0"/>
              <a:t>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I:\chofmeister\CPSC430_530\CourseDocuments\DesignInfoAndCodeExamples\PolymorphismExample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811" y="2502415"/>
            <a:ext cx="5176188" cy="387919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743200" y="4876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86400" y="4800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3352800"/>
            <a:ext cx="81363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6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smtClean="0">
                <a:latin typeface="Courier New" pitchFamily="49" charset="0"/>
                <a:cs typeface="Courier New" pitchFamily="49" charset="0"/>
              </a:rPr>
              <a:t>GreetApp.cpp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Greeting.h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Greeting g;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"First: " &lt;&lt;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g.greet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&lt;&lt; std::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"Second: " &lt;&lt;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g.greet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&lt;&lt; std::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mtClean="0">
                <a:latin typeface="Courier New" pitchFamily="49" charset="0"/>
                <a:cs typeface="Courier New" pitchFamily="49" charset="0"/>
              </a:rPr>
              <a:t>Greeting.h	Greeting.cpp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#if !defined GREETING_H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#define GREETING_H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XParent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class Greeting 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Greeting();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XParent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*first();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XParent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*second();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greet(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selection);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virtual ~Greeting();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495800" cy="53340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Greeting.h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XFirst.h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XSecond.h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Greeting::Greeting() {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Greeting::~Greeting() { }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XParent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*Greeting::first()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XParent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*x1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XFirst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(x1);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XParent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*Greeting::second()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XParent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*x2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XSecond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(x2);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Greeting::greet(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selection)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XParent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*x;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if (selection == 1) x = first();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else x = second();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(x-&gt;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whoami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mtClean="0">
                <a:latin typeface="Courier New" pitchFamily="49" charset="0"/>
                <a:cs typeface="Courier New" pitchFamily="49" charset="0"/>
              </a:rPr>
              <a:t>XParent.h	XParent.cpp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#if !defined XPARENT_H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#define XPARENT_H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XParent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XParent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virtual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whoami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virtual ~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XParent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XParent.h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XParent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XParent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XParent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::~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XParent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XParent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whoami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return (0);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mtClean="0">
                <a:latin typeface="Courier New" pitchFamily="49" charset="0"/>
                <a:cs typeface="Courier New" pitchFamily="49" charset="0"/>
              </a:rPr>
              <a:t>XFirst.h		XFirst.cpp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#if !defined XFIRST_H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#define XFIRST_H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XParent.h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XFirst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XParent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XFirst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whoami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virtual ~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XFirst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XFirst.h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XFirst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XFirst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XFirst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::~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XFirst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XFirst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whoami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return (1);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mtClean="0">
                <a:latin typeface="Courier New" pitchFamily="49" charset="0"/>
                <a:cs typeface="Courier New" pitchFamily="49" charset="0"/>
              </a:rPr>
              <a:t>XSecond.h	XSecond.cpp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#if !defined XSECOND_H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#define XSECOND_H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XParent.h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XSecond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XParent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XSecond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whoami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virtual ~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XSecond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XSecond.h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XSecond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XSecond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XSecond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::~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XSecond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XSecond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whoami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return (2);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1255</TotalTime>
  <Words>736</Words>
  <Application>Microsoft Office PowerPoint</Application>
  <PresentationFormat>On-screen Show (4:3)</PresentationFormat>
  <Paragraphs>188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Corbel</vt:lpstr>
      <vt:lpstr>Courier New</vt:lpstr>
      <vt:lpstr>Wingdings 2</vt:lpstr>
      <vt:lpstr>Paper</vt:lpstr>
      <vt:lpstr>Coding Conventions and Polymorphism</vt:lpstr>
      <vt:lpstr>Coding Conventions</vt:lpstr>
      <vt:lpstr>Polymorphism</vt:lpstr>
      <vt:lpstr>FirstGreet Example</vt:lpstr>
      <vt:lpstr>GreetApp.cpp</vt:lpstr>
      <vt:lpstr>Greeting.h Greeting.cpp</vt:lpstr>
      <vt:lpstr>XParent.h XParent.cpp</vt:lpstr>
      <vt:lpstr>XFirst.h  XFirst.cpp</vt:lpstr>
      <vt:lpstr>XSecond.h XSecond.cpp</vt:lpstr>
      <vt:lpstr>Create a .NET Project for FirstGreet</vt:lpstr>
      <vt:lpstr>Insert the source files</vt:lpstr>
      <vt:lpstr>Build and Run FirstGreet</vt:lpstr>
      <vt:lpstr>Modify FirstGreet</vt:lpstr>
      <vt:lpstr>When whoami() is not virtual…</vt:lpstr>
      <vt:lpstr>Method Binding</vt:lpstr>
    </vt:vector>
  </TitlesOfParts>
  <Company>East Stroudsburg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Christine Hofmeister</dc:creator>
  <cp:lastModifiedBy>Christine Hofmeister</cp:lastModifiedBy>
  <cp:revision>450</cp:revision>
  <dcterms:created xsi:type="dcterms:W3CDTF">2009-11-10T20:19:22Z</dcterms:created>
  <dcterms:modified xsi:type="dcterms:W3CDTF">2017-10-02T21:12:43Z</dcterms:modified>
</cp:coreProperties>
</file>