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74" r:id="rId2"/>
    <p:sldId id="268" r:id="rId3"/>
    <p:sldId id="277" r:id="rId4"/>
    <p:sldId id="278" r:id="rId5"/>
    <p:sldId id="279" r:id="rId6"/>
    <p:sldId id="269" r:id="rId7"/>
    <p:sldId id="271" r:id="rId8"/>
    <p:sldId id="275" r:id="rId9"/>
    <p:sldId id="285" r:id="rId10"/>
    <p:sldId id="257" r:id="rId11"/>
    <p:sldId id="258" r:id="rId12"/>
    <p:sldId id="284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6" r:id="rId22"/>
    <p:sldId id="270" r:id="rId23"/>
    <p:sldId id="280" r:id="rId24"/>
    <p:sldId id="282" r:id="rId25"/>
    <p:sldId id="281" r:id="rId26"/>
    <p:sldId id="273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9C6CDD-423C-43D0-8097-2F2DA7BEA4B5}">
          <p14:sldIdLst>
            <p14:sldId id="274"/>
          </p14:sldIdLst>
        </p14:section>
        <p14:section name="FlexibleHello with no interfaces (V1)" id="{FDB36FBA-F629-4752-A71C-D4CC75D51FDE}">
          <p14:sldIdLst>
            <p14:sldId id="268"/>
            <p14:sldId id="277"/>
            <p14:sldId id="278"/>
            <p14:sldId id="279"/>
            <p14:sldId id="269"/>
            <p14:sldId id="271"/>
            <p14:sldId id="275"/>
            <p14:sldId id="285"/>
          </p14:sldIdLst>
        </p14:section>
        <p14:section name="Motivation for Interfaces" id="{04AC40DE-762B-4DA7-ABA1-722663BB2FD9}">
          <p14:sldIdLst>
            <p14:sldId id="257"/>
            <p14:sldId id="258"/>
            <p14:sldId id="284"/>
          </p14:sldIdLst>
        </p14:section>
        <p14:section name="Interfaces in C++" id="{B7A0407F-F5F1-4F96-BCA7-9546EE1D65F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FlexibleHello with Interface (V2)" id="{67827209-B116-47C0-B278-EA330BA03DC7}">
          <p14:sldIdLst>
            <p14:sldId id="270"/>
            <p14:sldId id="280"/>
            <p14:sldId id="282"/>
            <p14:sldId id="281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Is a specification (what, not how).</a:t>
            </a:r>
          </a:p>
          <a:p>
            <a:pPr lvl="1"/>
            <a:r>
              <a:rPr lang="en-US" dirty="0" smtClean="0"/>
              <a:t>To do something useful (computation) it needs an implementation.</a:t>
            </a:r>
          </a:p>
          <a:p>
            <a:pPr lvl="1"/>
            <a:r>
              <a:rPr lang="en-US" dirty="0" smtClean="0"/>
              <a:t>The implementation must supply all the behavior specified in the interface.</a:t>
            </a:r>
          </a:p>
          <a:p>
            <a:endParaRPr lang="en-US" dirty="0" smtClean="0"/>
          </a:p>
          <a:p>
            <a:r>
              <a:rPr lang="en-US" dirty="0" smtClean="0"/>
              <a:t>In Java there is native support for interfaces.</a:t>
            </a:r>
          </a:p>
          <a:p>
            <a:r>
              <a:rPr lang="en-US" dirty="0" smtClean="0"/>
              <a:t>In C++ there is not, but we can mimic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interface is a specification, it:</a:t>
            </a:r>
          </a:p>
          <a:p>
            <a:pPr lvl="1"/>
            <a:r>
              <a:rPr lang="en-US" dirty="0" smtClean="0"/>
              <a:t>Defines what an implementer must provide.</a:t>
            </a:r>
          </a:p>
          <a:p>
            <a:pPr lvl="1"/>
            <a:r>
              <a:rPr lang="en-US" dirty="0" smtClean="0"/>
              <a:t>Shields code that uses (calls methods in) the interface from knowing anything about the implementation it is using.</a:t>
            </a:r>
          </a:p>
          <a:p>
            <a:pPr lvl="1"/>
            <a:r>
              <a:rPr lang="en-US" dirty="0" smtClean="0"/>
              <a:t>Allows new implementations to be added/substituted without changing the calling code.</a:t>
            </a:r>
          </a:p>
          <a:p>
            <a:pPr lvl="1"/>
            <a:r>
              <a:rPr lang="en-US" dirty="0" smtClean="0"/>
              <a:t>Hides any variations among the implementations.</a:t>
            </a:r>
          </a:p>
          <a:p>
            <a:pPr lvl="1"/>
            <a:r>
              <a:rPr lang="en-US" dirty="0" smtClean="0"/>
              <a:t>Supports callbacks: the code being “called back” implements the interface supplied by the code that initiates the callback.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Why Use Interfaces?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making the Message class handle multiple message variants, we will create a separate class for each variant.</a:t>
            </a:r>
          </a:p>
          <a:p>
            <a:r>
              <a:rPr lang="en-US" dirty="0" smtClean="0"/>
              <a:t>We will hide these message variants behind an interface </a:t>
            </a:r>
            <a:r>
              <a:rPr lang="en-US" dirty="0" err="1" smtClean="0"/>
              <a:t>IMessage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Preview: Next Stage for Hello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557752"/>
            <a:ext cx="4610100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29227"/>
            <a:ext cx="3371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2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class has:</a:t>
            </a:r>
          </a:p>
          <a:p>
            <a:pPr lvl="1"/>
            <a:r>
              <a:rPr lang="en-US" dirty="0" smtClean="0"/>
              <a:t>attributes – for keeping state information:</a:t>
            </a:r>
          </a:p>
          <a:p>
            <a:pPr lvl="2"/>
            <a:r>
              <a:rPr lang="en-US" dirty="0" smtClean="0"/>
              <a:t>class attributes (static variables/member data)</a:t>
            </a:r>
          </a:p>
          <a:p>
            <a:pPr lvl="2"/>
            <a:r>
              <a:rPr lang="en-US" dirty="0" smtClean="0"/>
              <a:t>instance attributes (instance variables/member data)</a:t>
            </a:r>
          </a:p>
          <a:p>
            <a:pPr lvl="1"/>
            <a:r>
              <a:rPr lang="en-US" dirty="0" smtClean="0"/>
              <a:t>operations (methods) – to provide behavior for the class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An interface differs from a class in that it has:</a:t>
            </a:r>
          </a:p>
          <a:p>
            <a:pPr lvl="1"/>
            <a:r>
              <a:rPr lang="en-US" dirty="0" smtClean="0"/>
              <a:t>no attributes (no state!)</a:t>
            </a:r>
          </a:p>
          <a:p>
            <a:pPr lvl="1"/>
            <a:r>
              <a:rPr lang="en-US" dirty="0" smtClean="0"/>
              <a:t>no bodies of methods (no implementation!)</a:t>
            </a:r>
          </a:p>
          <a:p>
            <a:pPr lvl="1"/>
            <a:r>
              <a:rPr lang="en-US" dirty="0" smtClean="0"/>
              <a:t>no private or protected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Comparing Interfaces and Classes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no direct support for interfaces. However, some people refer to the class declaration in the .h file as the class’s “interface.”</a:t>
            </a:r>
          </a:p>
          <a:p>
            <a:pPr lvl="2">
              <a:buNone/>
            </a:pPr>
            <a:r>
              <a:rPr lang="en-US" sz="2800" dirty="0" smtClean="0"/>
              <a:t>IT’S NOT.</a:t>
            </a:r>
          </a:p>
          <a:p>
            <a:endParaRPr lang="en-US" dirty="0" smtClean="0"/>
          </a:p>
          <a:p>
            <a:r>
              <a:rPr lang="en-US" dirty="0" smtClean="0"/>
              <a:t>In C++, variables and classes must be declared before they can be defined, and defined before they can be used.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.h Files 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71600"/>
                <a:gridCol w="5638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For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Variables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For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lasses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Declaration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 j;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class </a:t>
                      </a:r>
                      <a:r>
                        <a:rPr lang="en-US" sz="1600" dirty="0" err="1" smtClean="0">
                          <a:latin typeface="Courier New"/>
                          <a:ea typeface="Times New Roman"/>
                        </a:rPr>
                        <a:t>SpreadSheet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 {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public: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	string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</a:rPr>
                        <a:t>firstRow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();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	</a:t>
                      </a:r>
                      <a:r>
                        <a:rPr lang="en-US" sz="1600" dirty="0" err="1" smtClean="0">
                          <a:latin typeface="Courier New"/>
                          <a:ea typeface="Times New Roman"/>
                        </a:rPr>
                        <a:t>SpreadSheet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(string 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filename);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private: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	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</a:rPr>
                        <a:t>int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</a:rPr>
                        <a:t>currRow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	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</a:rPr>
                        <a:t>int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</a:rPr>
                        <a:t>currCol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};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Definition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j = 5;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#include 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"</a:t>
                      </a:r>
                      <a:r>
                        <a:rPr lang="en-US" sz="1600" dirty="0" err="1" smtClean="0">
                          <a:latin typeface="Courier New"/>
                          <a:ea typeface="Times New Roman"/>
                        </a:rPr>
                        <a:t>SpreadSheet.h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"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string </a:t>
                      </a:r>
                      <a:r>
                        <a:rPr lang="en-US" sz="1600" dirty="0" err="1" smtClean="0">
                          <a:latin typeface="Courier New"/>
                          <a:ea typeface="Times New Roman"/>
                        </a:rPr>
                        <a:t>SpreadSheet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::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</a:rPr>
                        <a:t>firstRow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()</a:t>
                      </a:r>
                      <a:r>
                        <a:rPr lang="en-US" sz="1600" baseline="0" dirty="0" smtClean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{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}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ourier New"/>
                          <a:ea typeface="Times New Roman"/>
                        </a:rPr>
                        <a:t>SpreadSheet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::</a:t>
                      </a:r>
                      <a:r>
                        <a:rPr lang="en-US" sz="1600" dirty="0" err="1" smtClean="0">
                          <a:latin typeface="Courier New"/>
                          <a:ea typeface="Times New Roman"/>
                        </a:rPr>
                        <a:t>SpreadSheet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(string </a:t>
                      </a:r>
                      <a:r>
                        <a:rPr lang="en-US" sz="1600" dirty="0">
                          <a:latin typeface="Courier New"/>
                          <a:ea typeface="Times New Roman"/>
                        </a:rPr>
                        <a:t>filename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</a:rPr>
                        <a:t>) {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}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Use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cout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 &lt;&lt; j;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#include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“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SpreadSheet.h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”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...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SpreadSheet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s = new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SpreadSheet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(“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gradelist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”);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cout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 &lt;&lt;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s.firstRow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urier New"/>
                          <a:ea typeface="Times New Roman"/>
                          <a:cs typeface="+mn-cs"/>
                        </a:rPr>
                        <a:t>();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514600" y="1143000"/>
            <a:ext cx="4572000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3200400"/>
            <a:ext cx="45720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7391400" y="533400"/>
            <a:ext cx="1600200" cy="914400"/>
          </a:xfrm>
          <a:prstGeom prst="wedgeRoundRectCallout">
            <a:avLst>
              <a:gd name="adj1" fmla="val -99650"/>
              <a:gd name="adj2" fmla="val 57902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goes in .h file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391400" y="2514600"/>
            <a:ext cx="1600200" cy="914400"/>
          </a:xfrm>
          <a:prstGeom prst="wedgeRoundRectCallout">
            <a:avLst>
              <a:gd name="adj1" fmla="val -99650"/>
              <a:gd name="adj2" fmla="val 57902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goes in .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class declaration specifies: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classname</a:t>
            </a:r>
            <a:r>
              <a:rPr lang="en-US" dirty="0"/>
              <a:t> and visibility.</a:t>
            </a:r>
          </a:p>
          <a:p>
            <a:pPr lvl="1"/>
            <a:r>
              <a:rPr lang="en-US" dirty="0"/>
              <a:t>The visibility, </a:t>
            </a:r>
            <a:r>
              <a:rPr lang="en-US" dirty="0" err="1"/>
              <a:t>datatypes</a:t>
            </a:r>
            <a:r>
              <a:rPr lang="en-US" dirty="0"/>
              <a:t>, and names of attributes.</a:t>
            </a:r>
          </a:p>
          <a:p>
            <a:pPr lvl="1"/>
            <a:r>
              <a:rPr lang="en-US" dirty="0"/>
              <a:t>The visibility, names, and signatures of methods.</a:t>
            </a:r>
          </a:p>
          <a:p>
            <a:r>
              <a:rPr lang="en-US" dirty="0" smtClean="0"/>
              <a:t>For C++ classes, the convention is:</a:t>
            </a:r>
          </a:p>
          <a:p>
            <a:pPr lvl="1"/>
            <a:r>
              <a:rPr lang="en-US" dirty="0" smtClean="0"/>
              <a:t>Declare class in a .h file.</a:t>
            </a:r>
          </a:p>
          <a:p>
            <a:pPr lvl="1"/>
            <a:r>
              <a:rPr lang="en-US" dirty="0" smtClean="0"/>
              <a:t>Define class in a .</a:t>
            </a:r>
            <a:r>
              <a:rPr lang="en-US" dirty="0" err="1" smtClean="0"/>
              <a:t>cpp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Use class in a .</a:t>
            </a:r>
            <a:r>
              <a:rPr lang="en-US" dirty="0" err="1" smtClean="0"/>
              <a:t>cpp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.h file is a mechanism for giving the class declaration to the compiler (#include). It can contain: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bodies of methods (definitions)  *THIS IS DISCOURAGED*</a:t>
            </a:r>
          </a:p>
          <a:p>
            <a:pPr lvl="1"/>
            <a:r>
              <a:rPr lang="en-US" dirty="0" smtClean="0"/>
              <a:t>private/protected attributes/operations</a:t>
            </a:r>
          </a:p>
          <a:p>
            <a:pPr marL="365760" lvl="1" indent="0">
              <a:buNone/>
            </a:pPr>
            <a:r>
              <a:rPr lang="en-US" dirty="0" smtClean="0"/>
              <a:t>None of these belong in an interface!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.h files 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 in C++ we must mimic an interface by using an abstract class with only abstract public operations.</a:t>
            </a:r>
          </a:p>
          <a:p>
            <a:r>
              <a:rPr lang="en-US" dirty="0" smtClean="0"/>
              <a:t>Abstract class:</a:t>
            </a:r>
          </a:p>
          <a:p>
            <a:pPr lvl="1"/>
            <a:r>
              <a:rPr lang="en-US" dirty="0" smtClean="0"/>
              <a:t>Is not a fully defined class, meaning not all bodies are provided.</a:t>
            </a:r>
          </a:p>
          <a:p>
            <a:pPr lvl="1"/>
            <a:r>
              <a:rPr lang="en-US" dirty="0" smtClean="0"/>
              <a:t>Contains one or more abstract operations .</a:t>
            </a:r>
          </a:p>
          <a:p>
            <a:pPr lvl="1"/>
            <a:r>
              <a:rPr lang="en-US" dirty="0" smtClean="0"/>
              <a:t>Can’t be instantiated: can’t use it to create objects.</a:t>
            </a:r>
          </a:p>
          <a:p>
            <a:pPr lvl="1"/>
            <a:r>
              <a:rPr lang="en-US" dirty="0" smtClean="0"/>
              <a:t>Could contain attributes.</a:t>
            </a:r>
          </a:p>
          <a:p>
            <a:r>
              <a:rPr lang="en-US" dirty="0" smtClean="0"/>
              <a:t>Abstract operation:</a:t>
            </a:r>
          </a:p>
          <a:p>
            <a:pPr lvl="1"/>
            <a:r>
              <a:rPr lang="en-US" dirty="0" smtClean="0"/>
              <a:t>no body (pure virtual method)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Interfaces 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an abstract class is not always an interface, but an abstract class with only abstract public operations (no attributes, no private or protected operations) can act as an interface.</a:t>
            </a:r>
          </a:p>
          <a:p>
            <a:r>
              <a:rPr lang="en-US" dirty="0" smtClean="0"/>
              <a:t>Example of how we will define interfaces in C++: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X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// no constructor because this does not get instantiated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= 0; // methods are pure virtual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virtual ~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X() { }; // for proper cleanup, need a destructor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     // do an inline def because we do not want a .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cpp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Interfaces in C++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5943600"/>
            <a:ext cx="3505200" cy="609600"/>
          </a:xfrm>
          <a:prstGeom prst="wedgeRoundRectCallout">
            <a:avLst>
              <a:gd name="adj1" fmla="val -59534"/>
              <a:gd name="adj2" fmla="val -15508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us, this is the only permitted use of an inline definition.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languages with native interface support (e.g. Java),</a:t>
            </a:r>
          </a:p>
          <a:p>
            <a:pPr lvl="1"/>
            <a:r>
              <a:rPr lang="en-US" dirty="0" smtClean="0"/>
              <a:t>a class can inherit from </a:t>
            </a:r>
            <a:br>
              <a:rPr lang="en-US" dirty="0" smtClean="0"/>
            </a:br>
            <a:r>
              <a:rPr lang="en-US" dirty="0" smtClean="0"/>
              <a:t>(extend) another class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 class can realize </a:t>
            </a:r>
            <a:br>
              <a:rPr lang="en-US" dirty="0" smtClean="0"/>
            </a:br>
            <a:r>
              <a:rPr lang="en-US" dirty="0" smtClean="0"/>
              <a:t>(implement) one or </a:t>
            </a:r>
            <a:br>
              <a:rPr lang="en-US" dirty="0" smtClean="0"/>
            </a:br>
            <a:r>
              <a:rPr lang="en-US" dirty="0" smtClean="0"/>
              <a:t>more interfaces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Relationship Between Classes and Interfaces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7200" y="2057400"/>
            <a:ext cx="1304925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57"/>
          <a:stretch/>
        </p:blipFill>
        <p:spPr bwMode="auto">
          <a:xfrm>
            <a:off x="4414839" y="2209800"/>
            <a:ext cx="98029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86200" y="4495800"/>
            <a:ext cx="130016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4581525"/>
            <a:ext cx="1000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chofmeister\CPSC430_530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\CourseDocuments 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DesignInfoAndCodeExamples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InterfacesAndFactory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FlexibleHello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V0HelloProductFamily (later, with Linking &amp; Libraries)</a:t>
            </a:r>
          </a:p>
          <a:p>
            <a:r>
              <a:rPr lang="en-US" dirty="0" smtClean="0"/>
              <a:t>V1FlexibleHello (now)</a:t>
            </a:r>
          </a:p>
          <a:p>
            <a:r>
              <a:rPr lang="en-US" dirty="0" smtClean="0"/>
              <a:t>V2HelloInterface (now)</a:t>
            </a:r>
          </a:p>
          <a:p>
            <a:r>
              <a:rPr lang="en-US" dirty="0" smtClean="0"/>
              <a:t>V3HelloClassFactory (later, with Class Factory)</a:t>
            </a:r>
          </a:p>
          <a:p>
            <a:r>
              <a:rPr lang="en-US" dirty="0" smtClean="0"/>
              <a:t>V4HelloFactoryMethod (later, with Factory Method)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Example System: </a:t>
            </a:r>
            <a:r>
              <a:rPr dirty="0" err="1" smtClean="0"/>
              <a:t>FlexibleHello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86400" y="3886200"/>
            <a:ext cx="1300162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using conventions we </a:t>
            </a:r>
            <a:br>
              <a:rPr lang="en-US" dirty="0" smtClean="0"/>
            </a:br>
            <a:r>
              <a:rPr lang="en-US" dirty="0" smtClean="0"/>
              <a:t>can mimic an interface. </a:t>
            </a:r>
            <a:br>
              <a:rPr lang="en-US" dirty="0" smtClean="0"/>
            </a:br>
            <a:r>
              <a:rPr lang="en-US" dirty="0" smtClean="0"/>
              <a:t>Conceptually the class realizes </a:t>
            </a:r>
            <a:br>
              <a:rPr lang="en-US" dirty="0" smtClean="0"/>
            </a:br>
            <a:r>
              <a:rPr lang="en-US" dirty="0" smtClean="0"/>
              <a:t>(implements) the interface: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However, the literal relationship </a:t>
            </a:r>
            <a:br>
              <a:rPr lang="en-US" dirty="0" smtClean="0"/>
            </a:br>
            <a:r>
              <a:rPr lang="en-US" dirty="0" smtClean="0"/>
              <a:t>is simply inheritance: the </a:t>
            </a:r>
            <a:br>
              <a:rPr lang="en-US" dirty="0" smtClean="0"/>
            </a:br>
            <a:r>
              <a:rPr lang="en-US" dirty="0" smtClean="0"/>
              <a:t>“realizing” class simply inherits </a:t>
            </a:r>
            <a:br>
              <a:rPr lang="en-US" dirty="0" smtClean="0"/>
            </a:br>
            <a:r>
              <a:rPr lang="en-US" dirty="0" smtClean="0"/>
              <a:t>from the abstract class that </a:t>
            </a:r>
            <a:br>
              <a:rPr lang="en-US" dirty="0" smtClean="0"/>
            </a:br>
            <a:r>
              <a:rPr lang="en-US" dirty="0" smtClean="0"/>
              <a:t>represents the interface: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C++: Relationship Between </a:t>
            </a:r>
            <a:br>
              <a:rPr dirty="0" smtClean="0"/>
            </a:br>
            <a:r>
              <a:rPr dirty="0" smtClean="0"/>
              <a:t>Classes and Interfaces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81638" y="1524000"/>
            <a:ext cx="1300162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85925"/>
            <a:ext cx="1000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48125"/>
            <a:ext cx="1000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C++ supports multiple inheritance, so it is possible for a class to:</a:t>
            </a:r>
          </a:p>
          <a:p>
            <a:pPr lvl="1"/>
            <a:r>
              <a:rPr lang="en-US" dirty="0" smtClean="0"/>
              <a:t>Inherit from a </a:t>
            </a:r>
            <a:r>
              <a:rPr lang="en-US" dirty="0" err="1" smtClean="0"/>
              <a:t>superclass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Implement one or more interfaces.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Although you may have heard that multiple inheritance is bad, that’s a bit simplistic. </a:t>
            </a:r>
          </a:p>
          <a:p>
            <a:pPr lvl="1"/>
            <a:r>
              <a:rPr lang="en-US" dirty="0" smtClean="0"/>
              <a:t>Problems arise when you inherit multiple implementations (classes with attributes and method bodies). </a:t>
            </a:r>
          </a:p>
          <a:p>
            <a:pPr lvl="1"/>
            <a:r>
              <a:rPr lang="en-US" dirty="0" smtClean="0"/>
              <a:t>It causes no problems to inherit multiple specifications (via multiple interfaces).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Multiple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smtClean="0"/>
              <a:t>Create two separate message classes: Message and </a:t>
            </a:r>
            <a:r>
              <a:rPr lang="en-US" dirty="0" err="1" smtClean="0"/>
              <a:t>SecureMessage</a:t>
            </a:r>
            <a:r>
              <a:rPr lang="en-US" dirty="0" smtClean="0"/>
              <a:t>. The </a:t>
            </a:r>
            <a:r>
              <a:rPr lang="en-US" dirty="0" err="1" smtClean="0"/>
              <a:t>Encryptor</a:t>
            </a:r>
            <a:r>
              <a:rPr lang="en-US" dirty="0" smtClean="0"/>
              <a:t> is now encapsulated in </a:t>
            </a:r>
            <a:r>
              <a:rPr lang="en-US" dirty="0" err="1" smtClean="0"/>
              <a:t>SecureMessage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an interface to the message classes (</a:t>
            </a:r>
            <a:r>
              <a:rPr lang="en-US" dirty="0" err="1" smtClean="0"/>
              <a:t>IMessage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FlexibleHello2 (main()) </a:t>
            </a:r>
            <a:br>
              <a:rPr lang="en-US" dirty="0" smtClean="0"/>
            </a:br>
            <a:r>
              <a:rPr lang="en-US" dirty="0" smtClean="0"/>
              <a:t>chooses which variant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err="1" smtClean="0"/>
              <a:t>IMessage</a:t>
            </a:r>
            <a:r>
              <a:rPr lang="en-US" dirty="0" smtClean="0"/>
              <a:t> is used, </a:t>
            </a:r>
            <a:br>
              <a:rPr lang="en-US" dirty="0" smtClean="0"/>
            </a:br>
            <a:r>
              <a:rPr lang="en-US" dirty="0" smtClean="0"/>
              <a:t>creates the </a:t>
            </a:r>
            <a:r>
              <a:rPr lang="en-US" dirty="0" err="1" smtClean="0"/>
              <a:t>IMessage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object and passes it to </a:t>
            </a:r>
            <a:br>
              <a:rPr lang="en-US" dirty="0" smtClean="0"/>
            </a:br>
            <a:r>
              <a:rPr lang="en-US" dirty="0" smtClean="0"/>
              <a:t>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V2: Hello with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557752"/>
            <a:ext cx="4610100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/>
              <a:t>Name depends only on interface </a:t>
            </a:r>
            <a:r>
              <a:rPr lang="en-US" dirty="0" err="1"/>
              <a:t>IMessage</a:t>
            </a:r>
            <a:r>
              <a:rPr lang="en-US" dirty="0"/>
              <a:t>, not on any </a:t>
            </a:r>
            <a:r>
              <a:rPr lang="en-US" dirty="0" smtClean="0"/>
              <a:t>concrete message </a:t>
            </a:r>
            <a:r>
              <a:rPr lang="en-US" dirty="0"/>
              <a:t>classes</a:t>
            </a:r>
            <a:r>
              <a:rPr lang="en-US" dirty="0" smtClean="0"/>
              <a:t>. It knows nothing about the variants.</a:t>
            </a:r>
            <a:endParaRPr lang="en-US" dirty="0"/>
          </a:p>
          <a:p>
            <a:r>
              <a:rPr lang="en-US" dirty="0" smtClean="0"/>
              <a:t>Since Name requires two message objects, FlexibleHello2 must </a:t>
            </a:r>
            <a:br>
              <a:rPr lang="en-US" dirty="0" smtClean="0"/>
            </a:br>
            <a:r>
              <a:rPr lang="en-US" dirty="0" smtClean="0"/>
              <a:t>create both and pass </a:t>
            </a:r>
            <a:br>
              <a:rPr lang="en-US" dirty="0" smtClean="0"/>
            </a:br>
            <a:r>
              <a:rPr lang="en-US" dirty="0" smtClean="0"/>
              <a:t>both to Name. (ugly)</a:t>
            </a:r>
          </a:p>
          <a:p>
            <a:r>
              <a:rPr lang="en-US" dirty="0" smtClean="0"/>
              <a:t>FlexibleHello2 could </a:t>
            </a:r>
            <a:br>
              <a:rPr lang="en-US" dirty="0" smtClean="0"/>
            </a:br>
            <a:r>
              <a:rPr lang="en-US" dirty="0" smtClean="0"/>
              <a:t>create two different </a:t>
            </a:r>
            <a:br>
              <a:rPr lang="en-US" dirty="0" smtClean="0"/>
            </a:br>
            <a:r>
              <a:rPr lang="en-US" dirty="0" smtClean="0"/>
              <a:t>kinds of messages to </a:t>
            </a:r>
            <a:br>
              <a:rPr lang="en-US" dirty="0" smtClean="0"/>
            </a:br>
            <a:r>
              <a:rPr lang="en-US" dirty="0" smtClean="0"/>
              <a:t>pass to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V2: Hello with Interfaces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505200"/>
            <a:ext cx="4610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/>
              <a:t>When Name invokes </a:t>
            </a:r>
            <a:r>
              <a:rPr lang="en-US" dirty="0" err="1" smtClean="0"/>
              <a:t>setMessage</a:t>
            </a:r>
            <a:r>
              <a:rPr lang="en-US" dirty="0" smtClean="0"/>
              <a:t>(), </a:t>
            </a:r>
            <a:r>
              <a:rPr lang="en-US" dirty="0" err="1" smtClean="0"/>
              <a:t>showMessage</a:t>
            </a:r>
            <a:r>
              <a:rPr lang="en-US" dirty="0" smtClean="0"/>
              <a:t>(), or </a:t>
            </a:r>
            <a:r>
              <a:rPr lang="en-US" dirty="0" err="1" smtClean="0"/>
              <a:t>readMessage</a:t>
            </a:r>
            <a:r>
              <a:rPr lang="en-US" dirty="0" smtClean="0"/>
              <a:t>(), </a:t>
            </a:r>
            <a:r>
              <a:rPr lang="en-US" dirty="0"/>
              <a:t>the method that executes depends on what type of </a:t>
            </a:r>
            <a:r>
              <a:rPr lang="en-US" dirty="0" smtClean="0"/>
              <a:t>object FlexibleHello2 </a:t>
            </a:r>
            <a:r>
              <a:rPr lang="en-US" dirty="0"/>
              <a:t>created: </a:t>
            </a:r>
          </a:p>
          <a:p>
            <a:pPr marL="731520" lvl="1">
              <a:spcBef>
                <a:spcPts val="600"/>
              </a:spcBef>
              <a:buClr>
                <a:schemeClr val="accent2"/>
              </a:buClr>
            </a:pPr>
            <a:r>
              <a:rPr lang="en-US" sz="2600" dirty="0" smtClean="0"/>
              <a:t>If it </a:t>
            </a:r>
            <a:r>
              <a:rPr lang="en-US" sz="2600" dirty="0"/>
              <a:t>created a </a:t>
            </a:r>
            <a:r>
              <a:rPr lang="en-US" sz="2600" dirty="0" smtClean="0"/>
              <a:t>Message, </a:t>
            </a:r>
            <a:r>
              <a:rPr lang="en-US" sz="2600" dirty="0"/>
              <a:t>then </a:t>
            </a:r>
            <a:r>
              <a:rPr lang="en-US" sz="2600" dirty="0" smtClean="0"/>
              <a:t>Message’s </a:t>
            </a:r>
            <a:r>
              <a:rPr lang="en-US" sz="2600" dirty="0" err="1" smtClean="0"/>
              <a:t>setMessage</a:t>
            </a:r>
            <a:r>
              <a:rPr lang="en-US" sz="2600" dirty="0" smtClean="0"/>
              <a:t>(), </a:t>
            </a:r>
            <a:r>
              <a:rPr lang="en-US" sz="2600" dirty="0" err="1" smtClean="0"/>
              <a:t>showMessage</a:t>
            </a:r>
            <a:r>
              <a:rPr lang="en-US" sz="2600" dirty="0" smtClean="0"/>
              <a:t>(), and </a:t>
            </a:r>
            <a:br>
              <a:rPr lang="en-US" sz="2600" dirty="0" smtClean="0"/>
            </a:br>
            <a:r>
              <a:rPr lang="en-US" sz="2600" dirty="0" err="1" smtClean="0"/>
              <a:t>readMessage</a:t>
            </a:r>
            <a:r>
              <a:rPr lang="en-US" sz="2600" dirty="0" smtClean="0"/>
              <a:t>() </a:t>
            </a:r>
            <a:r>
              <a:rPr lang="en-US" sz="2600" dirty="0"/>
              <a:t>are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executed</a:t>
            </a:r>
            <a:r>
              <a:rPr lang="en-US" sz="2600" dirty="0"/>
              <a:t>. </a:t>
            </a:r>
            <a:endParaRPr lang="en-US" sz="2600" dirty="0" smtClean="0"/>
          </a:p>
          <a:p>
            <a:pPr marL="731520" lvl="1">
              <a:spcBef>
                <a:spcPts val="600"/>
              </a:spcBef>
              <a:buClr>
                <a:schemeClr val="accent2"/>
              </a:buClr>
            </a:pPr>
            <a:r>
              <a:rPr lang="en-US" sz="2600" dirty="0" smtClean="0"/>
              <a:t>If it created </a:t>
            </a:r>
            <a:r>
              <a:rPr lang="en-US" sz="2600" dirty="0"/>
              <a:t>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SecureMessage</a:t>
            </a:r>
            <a:r>
              <a:rPr lang="en-US" sz="2600" dirty="0" smtClean="0"/>
              <a:t>, then </a:t>
            </a:r>
            <a:br>
              <a:rPr lang="en-US" sz="2600" dirty="0" smtClean="0"/>
            </a:br>
            <a:r>
              <a:rPr lang="en-US" sz="2600" dirty="0" smtClean="0"/>
              <a:t>the </a:t>
            </a:r>
            <a:r>
              <a:rPr lang="en-US" sz="2600" dirty="0" err="1" smtClean="0"/>
              <a:t>SecureMessage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methods </a:t>
            </a:r>
            <a:r>
              <a:rPr lang="en-US" sz="2600" dirty="0"/>
              <a:t>are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executed</a:t>
            </a:r>
            <a:r>
              <a:rPr lang="en-US" sz="26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V2: Hello with Interfaces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505200"/>
            <a:ext cx="4610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VS project for V2HelloInterface and review the source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V2: </a:t>
            </a:r>
            <a:r>
              <a:rPr lang="en-US" dirty="0" err="1" smtClean="0"/>
              <a:t>HelloInterface</a:t>
            </a:r>
            <a:r>
              <a:rPr lang="en-US" dirty="0" smtClean="0"/>
              <a:t>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505200"/>
            <a:ext cx="4610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6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FlexibleHello2.cpp we must change the constructor invocation from Message to </a:t>
            </a:r>
            <a:r>
              <a:rPr lang="en-US" dirty="0" err="1" smtClean="0"/>
              <a:t>SecureMessage</a:t>
            </a:r>
            <a:r>
              <a:rPr lang="en-US" dirty="0" smtClean="0"/>
              <a:t> in order to get the other implementation.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Name.h</a:t>
            </a:r>
            <a:r>
              <a:rPr lang="en-US" dirty="0" smtClean="0"/>
              <a:t>, we can use a forward declaration for </a:t>
            </a:r>
            <a:r>
              <a:rPr lang="en-US" dirty="0" err="1" smtClean="0"/>
              <a:t>IMessage</a:t>
            </a:r>
            <a:r>
              <a:rPr lang="en-US" dirty="0" smtClean="0"/>
              <a:t>. Name.cpp must #include “</a:t>
            </a:r>
            <a:r>
              <a:rPr lang="en-US" dirty="0" err="1" smtClean="0"/>
              <a:t>IMessage.h</a:t>
            </a:r>
            <a:r>
              <a:rPr lang="en-US" dirty="0" smtClean="0"/>
              <a:t>”, since Name calls its methods.</a:t>
            </a:r>
          </a:p>
          <a:p>
            <a:r>
              <a:rPr lang="en-US" dirty="0" smtClean="0"/>
              <a:t>Neither </a:t>
            </a:r>
            <a:r>
              <a:rPr lang="en-US" dirty="0" err="1" smtClean="0"/>
              <a:t>Name.h</a:t>
            </a:r>
            <a:r>
              <a:rPr lang="en-US" dirty="0" smtClean="0"/>
              <a:t> nor Name.cpp (nor anything they #include) refers to either Message or </a:t>
            </a:r>
            <a:r>
              <a:rPr lang="en-US" dirty="0" err="1" smtClean="0"/>
              <a:t>SecureMessage</a:t>
            </a:r>
            <a:r>
              <a:rPr lang="en-US" dirty="0" smtClean="0"/>
              <a:t>. We could add a </a:t>
            </a:r>
            <a:r>
              <a:rPr lang="en-US" dirty="0" err="1" smtClean="0"/>
              <a:t>LoudMessage</a:t>
            </a:r>
            <a:r>
              <a:rPr lang="en-US" dirty="0" smtClean="0"/>
              <a:t> class, have the main() create one of these, pass it to Name, and everything would work fine.</a:t>
            </a:r>
          </a:p>
          <a:p>
            <a:pPr lvl="0"/>
            <a:r>
              <a:rPr lang="en-US" dirty="0"/>
              <a:t>Inline of destructor in an </a:t>
            </a:r>
            <a:r>
              <a:rPr lang="en-US" dirty="0" smtClean="0"/>
              <a:t>interface.</a:t>
            </a:r>
            <a:endParaRPr lang="en-US" dirty="0"/>
          </a:p>
          <a:p>
            <a:r>
              <a:rPr lang="en-US" dirty="0" smtClean="0"/>
              <a:t>There is no IMessage.cpp.</a:t>
            </a:r>
          </a:p>
          <a:p>
            <a:r>
              <a:rPr lang="en-US" dirty="0"/>
              <a:t>There is no </a:t>
            </a:r>
            <a:r>
              <a:rPr lang="en-US" dirty="0" smtClean="0"/>
              <a:t>FlexibleHello2.h</a:t>
            </a:r>
            <a:r>
              <a:rPr lang="en-US" dirty="0"/>
              <a:t>.</a:t>
            </a:r>
          </a:p>
          <a:p>
            <a:r>
              <a:rPr lang="en-US" dirty="0"/>
              <a:t>To switch between variants, we must edit </a:t>
            </a:r>
            <a:r>
              <a:rPr lang="en-US" dirty="0" smtClean="0"/>
              <a:t>FlexibleHello2.cpp </a:t>
            </a:r>
            <a:r>
              <a:rPr lang="en-US" dirty="0"/>
              <a:t>and rebuild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Things to Note in V2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kind of message: class </a:t>
            </a:r>
            <a:r>
              <a:rPr lang="en-US" dirty="0" err="1" smtClean="0"/>
              <a:t>LoudMessage</a:t>
            </a:r>
            <a:r>
              <a:rPr lang="en-US" dirty="0" smtClean="0"/>
              <a:t>. Copy some of your code from the first exercise and put it in the new class.</a:t>
            </a:r>
          </a:p>
          <a:p>
            <a:r>
              <a:rPr lang="en-US" dirty="0" smtClean="0"/>
              <a:t>Modify the rest of the source code to use the </a:t>
            </a:r>
            <a:r>
              <a:rPr lang="en-US" dirty="0" err="1" smtClean="0"/>
              <a:t>LoudMessage</a:t>
            </a:r>
            <a:r>
              <a:rPr lang="en-US" dirty="0" smtClean="0"/>
              <a:t>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Lab Exercise: </a:t>
            </a:r>
            <a:r>
              <a:rPr dirty="0" err="1" smtClean="0"/>
              <a:t>LoudMessage</a:t>
            </a:r>
            <a:r>
              <a:rPr dirty="0" smtClean="0"/>
              <a:t> With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FlexibleHello1:</a:t>
            </a:r>
          </a:p>
          <a:p>
            <a:pPr lvl="1"/>
            <a:r>
              <a:rPr lang="en-US" dirty="0" smtClean="0"/>
              <a:t>Creates a Name object, either </a:t>
            </a:r>
            <a:br>
              <a:rPr lang="en-US" dirty="0" smtClean="0"/>
            </a:br>
            <a:r>
              <a:rPr lang="en-US" dirty="0" smtClean="0"/>
              <a:t>with an </a:t>
            </a:r>
            <a:r>
              <a:rPr lang="en-US" dirty="0" err="1" smtClean="0"/>
              <a:t>Encryptor</a:t>
            </a:r>
            <a:r>
              <a:rPr lang="en-US" dirty="0" smtClean="0"/>
              <a:t> or not.</a:t>
            </a:r>
          </a:p>
          <a:p>
            <a:pPr lvl="1"/>
            <a:r>
              <a:rPr lang="en-US" dirty="0" smtClean="0"/>
              <a:t>Calls Name’s </a:t>
            </a:r>
            <a:r>
              <a:rPr lang="en-US" dirty="0" err="1" smtClean="0"/>
              <a:t>firstName</a:t>
            </a:r>
            <a:r>
              <a:rPr lang="en-US" dirty="0" smtClean="0"/>
              <a:t>() and 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() methods, and prints </a:t>
            </a:r>
            <a:br>
              <a:rPr lang="en-US" dirty="0" smtClean="0"/>
            </a:br>
            <a:r>
              <a:rPr lang="en-US" dirty="0" smtClean="0"/>
              <a:t>the result.</a:t>
            </a:r>
          </a:p>
          <a:p>
            <a:r>
              <a:rPr lang="en-US" dirty="0" smtClean="0"/>
              <a:t>Name:</a:t>
            </a:r>
          </a:p>
          <a:p>
            <a:pPr lvl="1"/>
            <a:r>
              <a:rPr lang="en-US" dirty="0" smtClean="0"/>
              <a:t>Creates two Message objects: _</a:t>
            </a:r>
            <a:r>
              <a:rPr lang="en-US" dirty="0" err="1" smtClean="0"/>
              <a:t>textin</a:t>
            </a:r>
            <a:r>
              <a:rPr lang="en-US" dirty="0" smtClean="0"/>
              <a:t> and _</a:t>
            </a:r>
            <a:r>
              <a:rPr lang="en-US" dirty="0" err="1" smtClean="0"/>
              <a:t>textout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Methods </a:t>
            </a:r>
            <a:r>
              <a:rPr lang="en-US" dirty="0" err="1" smtClean="0"/>
              <a:t>firstName</a:t>
            </a:r>
            <a:r>
              <a:rPr lang="en-US" dirty="0" smtClean="0"/>
              <a:t>() and </a:t>
            </a:r>
            <a:r>
              <a:rPr lang="en-US" dirty="0" err="1" smtClean="0"/>
              <a:t>lastName</a:t>
            </a:r>
            <a:r>
              <a:rPr lang="en-US" dirty="0" smtClean="0"/>
              <a:t>() do the following:</a:t>
            </a:r>
          </a:p>
          <a:p>
            <a:pPr lvl="2"/>
            <a:r>
              <a:rPr lang="en-US" dirty="0" smtClean="0"/>
              <a:t>Use _</a:t>
            </a:r>
            <a:r>
              <a:rPr lang="en-US" dirty="0" err="1" smtClean="0"/>
              <a:t>textout</a:t>
            </a:r>
            <a:r>
              <a:rPr lang="en-US" dirty="0" smtClean="0"/>
              <a:t> to set and show the prompt.</a:t>
            </a:r>
          </a:p>
          <a:p>
            <a:pPr lvl="2"/>
            <a:r>
              <a:rPr lang="en-US" dirty="0" smtClean="0"/>
              <a:t>Use _</a:t>
            </a:r>
            <a:r>
              <a:rPr lang="en-US" dirty="0" err="1" smtClean="0"/>
              <a:t>textin</a:t>
            </a:r>
            <a:r>
              <a:rPr lang="en-US" dirty="0" smtClean="0"/>
              <a:t> to capture the user’s input, which is returned to the caller.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V1: </a:t>
            </a:r>
            <a:r>
              <a:rPr dirty="0" err="1" smtClean="0"/>
              <a:t>FlexibleHello</a:t>
            </a:r>
            <a:r>
              <a:rPr dirty="0" smtClean="0"/>
              <a:t> Starting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17" y="1524000"/>
            <a:ext cx="3371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Message:</a:t>
            </a:r>
          </a:p>
          <a:p>
            <a:pPr lvl="1"/>
            <a:r>
              <a:rPr lang="en-US" dirty="0" err="1" smtClean="0"/>
              <a:t>setMessage</a:t>
            </a:r>
            <a:r>
              <a:rPr lang="en-US" dirty="0" smtClean="0"/>
              <a:t>(): saves the message string (saves it encrypted, if applicable).</a:t>
            </a:r>
          </a:p>
          <a:p>
            <a:pPr lvl="1"/>
            <a:r>
              <a:rPr lang="en-US" dirty="0" err="1" smtClean="0"/>
              <a:t>showMessage</a:t>
            </a:r>
            <a:r>
              <a:rPr lang="en-US" dirty="0" smtClean="0"/>
              <a:t>(): displays the current message string (decrypted, if applicable) on the console.</a:t>
            </a:r>
          </a:p>
          <a:p>
            <a:pPr lvl="1"/>
            <a:r>
              <a:rPr lang="en-US" dirty="0" err="1" smtClean="0"/>
              <a:t>readMessage</a:t>
            </a:r>
            <a:r>
              <a:rPr lang="en-US" dirty="0" smtClean="0"/>
              <a:t>(): reads a string </a:t>
            </a:r>
            <a:br>
              <a:rPr lang="en-US" dirty="0" smtClean="0"/>
            </a:br>
            <a:r>
              <a:rPr lang="en-US" dirty="0" smtClean="0"/>
              <a:t>from the console and returns </a:t>
            </a:r>
            <a:br>
              <a:rPr lang="en-US" dirty="0" smtClean="0"/>
            </a:br>
            <a:r>
              <a:rPr lang="en-US" dirty="0" smtClean="0"/>
              <a:t>it (encrypted, if applicable).</a:t>
            </a:r>
            <a:br>
              <a:rPr lang="en-US" dirty="0" smtClean="0"/>
            </a:br>
            <a:r>
              <a:rPr lang="en-US" dirty="0" smtClean="0"/>
              <a:t>(We don’t decrypt in this case </a:t>
            </a:r>
            <a:br>
              <a:rPr lang="en-US" dirty="0" smtClean="0"/>
            </a:br>
            <a:r>
              <a:rPr lang="en-US" dirty="0" smtClean="0"/>
              <a:t>simply because we want to see </a:t>
            </a:r>
            <a:br>
              <a:rPr lang="en-US" dirty="0" smtClean="0"/>
            </a:br>
            <a:r>
              <a:rPr lang="en-US" dirty="0" smtClean="0"/>
              <a:t>which version of Message was </a:t>
            </a:r>
            <a:br>
              <a:rPr lang="en-US" dirty="0" smtClean="0"/>
            </a:br>
            <a:r>
              <a:rPr lang="en-US" dirty="0" smtClean="0"/>
              <a:t>used.)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V1: </a:t>
            </a:r>
            <a:r>
              <a:rPr dirty="0" err="1" smtClean="0"/>
              <a:t>FlexibleHello</a:t>
            </a:r>
            <a:r>
              <a:rPr dirty="0" smtClean="0"/>
              <a:t> Starting Point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57600"/>
            <a:ext cx="3371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VS project for V1FlexibleHello and review the source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V1: </a:t>
            </a:r>
            <a:r>
              <a:rPr lang="en-US" dirty="0" err="1" smtClean="0"/>
              <a:t>FlexibleHello</a:t>
            </a:r>
            <a:r>
              <a:rPr lang="en-US" dirty="0" smtClean="0"/>
              <a:t>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57600"/>
            <a:ext cx="3371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FlexibleHello1 knows about all the variants of Message that exist.</a:t>
            </a:r>
          </a:p>
          <a:p>
            <a:pPr lvl="1"/>
            <a:r>
              <a:rPr lang="en-US" dirty="0" smtClean="0"/>
              <a:t>For the plain text variant, it uses 0 as the </a:t>
            </a:r>
            <a:r>
              <a:rPr lang="en-US" dirty="0" err="1" smtClean="0"/>
              <a:t>Encryptor</a:t>
            </a:r>
            <a:r>
              <a:rPr lang="en-US" dirty="0" smtClean="0"/>
              <a:t>*.</a:t>
            </a:r>
          </a:p>
          <a:p>
            <a:pPr lvl="1"/>
            <a:r>
              <a:rPr lang="en-US" dirty="0" smtClean="0"/>
              <a:t>For the secure text variant, it creates an </a:t>
            </a:r>
            <a:r>
              <a:rPr lang="en-US" dirty="0" err="1" smtClean="0"/>
              <a:t>Encryptor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FlexibleHello1 passes the </a:t>
            </a:r>
            <a:r>
              <a:rPr lang="en-US" dirty="0" err="1" smtClean="0"/>
              <a:t>Encryptor</a:t>
            </a:r>
            <a:r>
              <a:rPr lang="en-US" dirty="0" smtClean="0"/>
              <a:t>* to Name.</a:t>
            </a:r>
          </a:p>
          <a:p>
            <a:r>
              <a:rPr lang="en-US" dirty="0" smtClean="0"/>
              <a:t>Name does not know about the Message variants.</a:t>
            </a:r>
          </a:p>
          <a:p>
            <a:pPr lvl="1"/>
            <a:r>
              <a:rPr lang="en-US" dirty="0" smtClean="0"/>
              <a:t>Name simply passes the </a:t>
            </a:r>
            <a:r>
              <a:rPr lang="en-US" dirty="0" err="1" smtClean="0"/>
              <a:t>Encryptor</a:t>
            </a:r>
            <a:r>
              <a:rPr lang="en-US" dirty="0" smtClean="0"/>
              <a:t>* when it constructs its Message objects.</a:t>
            </a:r>
          </a:p>
          <a:p>
            <a:r>
              <a:rPr lang="en-US" dirty="0" smtClean="0"/>
              <a:t>Message is capable of using both plain text and encrypted messages.</a:t>
            </a:r>
          </a:p>
          <a:p>
            <a:pPr lvl="1"/>
            <a:r>
              <a:rPr lang="en-US" dirty="0" smtClean="0"/>
              <a:t>It uses the </a:t>
            </a:r>
            <a:r>
              <a:rPr lang="en-US" dirty="0" err="1" smtClean="0"/>
              <a:t>Encryptor</a:t>
            </a:r>
            <a:r>
              <a:rPr lang="en-US" dirty="0" smtClean="0"/>
              <a:t>* object if available (if it’s non-null).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V1: </a:t>
            </a:r>
            <a:r>
              <a:rPr dirty="0" err="1" smtClean="0"/>
              <a:t>FlexibleHello</a:t>
            </a:r>
            <a:r>
              <a:rPr dirty="0" smtClean="0"/>
              <a:t>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Conventions</a:t>
            </a:r>
          </a:p>
          <a:p>
            <a:pPr lvl="0"/>
            <a:r>
              <a:rPr lang="en-US" dirty="0" smtClean="0"/>
              <a:t>Use of include guards</a:t>
            </a:r>
          </a:p>
          <a:p>
            <a:pPr lvl="0"/>
            <a:r>
              <a:rPr lang="en-US" dirty="0" smtClean="0"/>
              <a:t>Minimizing #includes</a:t>
            </a:r>
          </a:p>
          <a:p>
            <a:pPr lvl="0"/>
            <a:r>
              <a:rPr lang="en-US" dirty="0" smtClean="0"/>
              <a:t>Use of STL for string and </a:t>
            </a:r>
            <a:r>
              <a:rPr lang="en-US" dirty="0" err="1" smtClean="0"/>
              <a:t>iostream</a:t>
            </a:r>
            <a:endParaRPr lang="en-US" dirty="0" smtClean="0"/>
          </a:p>
          <a:p>
            <a:r>
              <a:rPr lang="en-US" dirty="0" smtClean="0"/>
              <a:t>There is no FlexibleHello1.h.</a:t>
            </a:r>
          </a:p>
          <a:p>
            <a:r>
              <a:rPr lang="en-US" dirty="0" smtClean="0"/>
              <a:t>To switch between variants, we must edit FlexibleHello1.cpp and rebuild.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Things to Note in FlexibleHelloV1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kind of message: a loud message.</a:t>
            </a:r>
          </a:p>
          <a:p>
            <a:r>
              <a:rPr lang="en-US" dirty="0" smtClean="0"/>
              <a:t>The loud message should convert the message string to all uppercase.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convert a string to all uppercase, you can use code such as the following:</a:t>
            </a:r>
          </a:p>
          <a:p>
            <a:pPr marL="36576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(unsigned i=0; i&lt;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 smtClean="0"/>
              <a:t>Modify the source code to use the loud message.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Lab Exercise: </a:t>
            </a:r>
            <a:r>
              <a:rPr dirty="0" err="1" smtClean="0"/>
              <a:t>LoudMessage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Modify Message to handle 3 variants instead of 2.</a:t>
            </a:r>
          </a:p>
          <a:p>
            <a:pPr lvl="1"/>
            <a:r>
              <a:rPr lang="en-US" dirty="0" smtClean="0"/>
              <a:t>We can no longer use the </a:t>
            </a:r>
            <a:r>
              <a:rPr lang="en-US" dirty="0" err="1" smtClean="0"/>
              <a:t>Encryptor</a:t>
            </a:r>
            <a:r>
              <a:rPr lang="en-US" dirty="0" smtClean="0"/>
              <a:t> object to distinguish between message variants since now there are 3.</a:t>
            </a:r>
          </a:p>
          <a:p>
            <a:pPr lvl="1"/>
            <a:r>
              <a:rPr lang="en-US" dirty="0" smtClean="0"/>
              <a:t>Put the #defines for the 3 message variants into </a:t>
            </a:r>
            <a:r>
              <a:rPr lang="en-US" dirty="0" err="1" smtClean="0"/>
              <a:t>Message.h</a:t>
            </a:r>
            <a:r>
              <a:rPr lang="en-US" dirty="0" smtClean="0"/>
              <a:t> (instead of in FlexibleHello1.cpp).</a:t>
            </a:r>
          </a:p>
          <a:p>
            <a:r>
              <a:rPr lang="en-US" dirty="0" smtClean="0"/>
              <a:t>Modify main() to pick one of the 3 variants and pass a flag to Name.</a:t>
            </a:r>
          </a:p>
          <a:p>
            <a:r>
              <a:rPr lang="en-US" dirty="0" smtClean="0"/>
              <a:t>Modify Name to pass the variant flag to Message.</a:t>
            </a:r>
          </a:p>
          <a:p>
            <a:endParaRPr lang="en-US" dirty="0"/>
          </a:p>
          <a:p>
            <a:r>
              <a:rPr lang="en-US" dirty="0" smtClean="0"/>
              <a:t>Now we see that the </a:t>
            </a:r>
            <a:r>
              <a:rPr lang="en-US" dirty="0" err="1" smtClean="0"/>
              <a:t>Encryptor</a:t>
            </a:r>
            <a:r>
              <a:rPr lang="en-US" dirty="0" smtClean="0"/>
              <a:t> object was doing double duty, both as a flag to pick the variant and as the object itself.</a:t>
            </a:r>
          </a:p>
          <a:p>
            <a:r>
              <a:rPr lang="en-US" dirty="0" smtClean="0"/>
              <a:t>An improvement would be to let Message create the </a:t>
            </a:r>
            <a:r>
              <a:rPr lang="en-US" dirty="0" err="1" smtClean="0"/>
              <a:t>Encryptor</a:t>
            </a:r>
            <a:r>
              <a:rPr lang="en-US" dirty="0" smtClean="0"/>
              <a:t> itself; there is no longer any need for main() to do this.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9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1757</TotalTime>
  <Words>1424</Words>
  <Application>Microsoft Office PowerPoint</Application>
  <PresentationFormat>On-screen Show (4:3)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Courier New</vt:lpstr>
      <vt:lpstr>Times New Roman</vt:lpstr>
      <vt:lpstr>Wingdings 2</vt:lpstr>
      <vt:lpstr>Paper</vt:lpstr>
      <vt:lpstr>Interfaces</vt:lpstr>
      <vt:lpstr>Example System: FlexibleHello</vt:lpstr>
      <vt:lpstr>V1: FlexibleHello Starting Point</vt:lpstr>
      <vt:lpstr>V1: FlexibleHello Starting Point (cont.)</vt:lpstr>
      <vt:lpstr>V1: FlexibleHello Source Code</vt:lpstr>
      <vt:lpstr>V1: FlexibleHello Dependencies</vt:lpstr>
      <vt:lpstr>Things to Note in FlexibleHelloV1</vt:lpstr>
      <vt:lpstr>Lab Exercise: LoudMessage</vt:lpstr>
      <vt:lpstr>Notes on Lab Exercise</vt:lpstr>
      <vt:lpstr>Interfaces</vt:lpstr>
      <vt:lpstr>Why Use Interfaces?</vt:lpstr>
      <vt:lpstr>Preview: Next Stage for Hello Example</vt:lpstr>
      <vt:lpstr>Comparing Interfaces and Classes</vt:lpstr>
      <vt:lpstr>.h Files in C++</vt:lpstr>
      <vt:lpstr>PowerPoint Presentation</vt:lpstr>
      <vt:lpstr>.h files in C++</vt:lpstr>
      <vt:lpstr>Interfaces in C++</vt:lpstr>
      <vt:lpstr>Interfaces in C++</vt:lpstr>
      <vt:lpstr>Relationship Between Classes and Interfaces</vt:lpstr>
      <vt:lpstr>C++: Relationship Between  Classes and Interfaces</vt:lpstr>
      <vt:lpstr>Multiple Inheritance</vt:lpstr>
      <vt:lpstr>V2: Hello with Interfaces</vt:lpstr>
      <vt:lpstr>V2: Hello with Interfaces (cont.)</vt:lpstr>
      <vt:lpstr>V2: Hello with Interfaces (cont.)</vt:lpstr>
      <vt:lpstr>V2: HelloInterface Source Code</vt:lpstr>
      <vt:lpstr>Things to Note in V2</vt:lpstr>
      <vt:lpstr>Lab Exercise: LoudMessage With Interface</vt:lpstr>
    </vt:vector>
  </TitlesOfParts>
  <Company>East Stroudsburg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554</cp:revision>
  <dcterms:created xsi:type="dcterms:W3CDTF">2009-11-10T20:19:22Z</dcterms:created>
  <dcterms:modified xsi:type="dcterms:W3CDTF">2015-10-01T18:38:56Z</dcterms:modified>
</cp:coreProperties>
</file>