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79" r:id="rId2"/>
    <p:sldId id="271" r:id="rId3"/>
    <p:sldId id="263" r:id="rId4"/>
    <p:sldId id="268" r:id="rId5"/>
    <p:sldId id="265" r:id="rId6"/>
    <p:sldId id="264" r:id="rId7"/>
    <p:sldId id="270" r:id="rId8"/>
    <p:sldId id="285" r:id="rId9"/>
    <p:sldId id="266" r:id="rId10"/>
    <p:sldId id="269" r:id="rId11"/>
    <p:sldId id="267" r:id="rId12"/>
    <p:sldId id="281" r:id="rId13"/>
    <p:sldId id="280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86369" autoAdjust="0"/>
  </p:normalViewPr>
  <p:slideViewPr>
    <p:cSldViewPr>
      <p:cViewPr varScale="1">
        <p:scale>
          <a:sx n="73" d="100"/>
          <a:sy n="73" d="100"/>
        </p:scale>
        <p:origin x="110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924"/>
    </p:cViewPr>
  </p:sorterViewPr>
  <p:notesViewPr>
    <p:cSldViewPr>
      <p:cViewPr varScale="1">
        <p:scale>
          <a:sx n="80" d="100"/>
          <a:sy n="80" d="100"/>
        </p:scale>
        <p:origin x="-19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7435F-6588-440E-A995-9856A68A0F4D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451-BA69-4625-AE8A-B970F4561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26ED-C49F-4495-9223-CAC69CFEE1A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792C-EDA0-48BD-AB50-151CA02FD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8B18DD-2348-4B30-BE99-1375C1AC091E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mmingworldmagazine.com/results/conversions.asp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e.com/ucc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Use-Case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Use case: Take a turn</a:t>
            </a:r>
          </a:p>
          <a:p>
            <a:pPr>
              <a:buNone/>
            </a:pPr>
            <a:r>
              <a:rPr lang="en-US" dirty="0" smtClean="0"/>
              <a:t>Precondition:</a:t>
            </a:r>
          </a:p>
          <a:p>
            <a:pPr lvl="1"/>
            <a:r>
              <a:rPr lang="en-US" dirty="0" smtClean="0"/>
              <a:t>A new hand has been dealt or</a:t>
            </a:r>
          </a:p>
          <a:p>
            <a:pPr lvl="1"/>
            <a:r>
              <a:rPr lang="en-US" dirty="0" smtClean="0"/>
              <a:t>A saved game has been loaded or</a:t>
            </a:r>
          </a:p>
          <a:p>
            <a:pPr lvl="1"/>
            <a:r>
              <a:rPr lang="en-US" dirty="0" smtClean="0"/>
              <a:t>The AI opponent has just finished taking a turn.</a:t>
            </a:r>
          </a:p>
          <a:p>
            <a:pPr>
              <a:buNone/>
            </a:pPr>
            <a:r>
              <a:rPr lang="en-US" dirty="0" smtClean="0"/>
              <a:t>Main flow of events: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Player picks from stock pile or discard pile.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Player may meld (lay out a combination).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Player may lay off (add a card to an existing set which was melded either by player or opponent).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Player discards one card, although it cannot be the same card that the player picked from the discard pile in 1.</a:t>
            </a:r>
          </a:p>
          <a:p>
            <a:pPr marL="514350" indent="-514350">
              <a:buNone/>
            </a:pPr>
            <a:r>
              <a:rPr lang="en-US" dirty="0" smtClean="0"/>
              <a:t>Extension:</a:t>
            </a:r>
          </a:p>
          <a:p>
            <a:pPr marL="514350" indent="-514350"/>
            <a:r>
              <a:rPr lang="en-US" dirty="0" smtClean="0"/>
              <a:t>If the player melds, lays off, or discards all cards in hand, then the game is over and scoring takes place.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 Use Case Description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208639" y="533400"/>
            <a:ext cx="3505200" cy="1066800"/>
          </a:xfrm>
          <a:prstGeom prst="wedgeRoundRectCallout">
            <a:avLst>
              <a:gd name="adj1" fmla="val -88715"/>
              <a:gd name="adj2" fmla="val 53282"/>
              <a:gd name="adj3" fmla="val 16667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is this kind of description similar/different from instructions for how to play the game?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53200" y="1752600"/>
            <a:ext cx="2362200" cy="1905000"/>
          </a:xfrm>
          <a:prstGeom prst="wedgeRoundRectCallout">
            <a:avLst>
              <a:gd name="adj1" fmla="val -121181"/>
              <a:gd name="adj2" fmla="val -38073"/>
              <a:gd name="adj3" fmla="val 16667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is this kind of description similar/different from the list of requirements for the system?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04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each use-case there may be several scenarios, each of which describes the behavior in a different </a:t>
            </a:r>
            <a:r>
              <a:rPr lang="en-US" dirty="0" smtClean="0"/>
              <a:t>context</a:t>
            </a:r>
            <a:endParaRPr lang="en-US" dirty="0" smtClean="0"/>
          </a:p>
          <a:p>
            <a:r>
              <a:rPr lang="en-US" dirty="0" smtClean="0"/>
              <a:t>Scenario: </a:t>
            </a:r>
          </a:p>
          <a:p>
            <a:pPr lvl="1"/>
            <a:r>
              <a:rPr lang="en-US" dirty="0" smtClean="0"/>
              <a:t>A sequence of events the system must handle—should usually be centered around one use-case.</a:t>
            </a:r>
          </a:p>
          <a:p>
            <a:pPr lvl="1"/>
            <a:r>
              <a:rPr lang="en-US" dirty="0" smtClean="0"/>
              <a:t>May have preconditions &amp; </a:t>
            </a:r>
            <a:r>
              <a:rPr lang="en-US" dirty="0" err="1" smtClean="0"/>
              <a:t>postconditions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use case is more general than a scenario, e.g.: 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Scenario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51981"/>
              </p:ext>
            </p:extLst>
          </p:nvPr>
        </p:nvGraphicFramePr>
        <p:xfrm>
          <a:off x="152400" y="4495800"/>
          <a:ext cx="88392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38691474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6760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94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out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out book</a:t>
                      </a:r>
                    </a:p>
                    <a:p>
                      <a:r>
                        <a:rPr lang="en-US" dirty="0" smtClean="0"/>
                        <a:t>Check out CD</a:t>
                      </a: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6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for the ESU equivalent of a course taken elsewhere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institution have any courses equated</a:t>
                      </a:r>
                      <a:r>
                        <a:rPr lang="en-US" baseline="0" dirty="0" smtClean="0"/>
                        <a:t> with ESU courses?</a:t>
                      </a:r>
                    </a:p>
                    <a:p>
                      <a:r>
                        <a:rPr lang="en-US" dirty="0" smtClean="0"/>
                        <a:t>What does</a:t>
                      </a:r>
                      <a:r>
                        <a:rPr lang="en-US" baseline="0" dirty="0" smtClean="0"/>
                        <a:t> course Y at the institution transfer as?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0984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3326567" cy="4572000"/>
          </a:xfrm>
        </p:spPr>
        <p:txBody>
          <a:bodyPr/>
          <a:lstStyle/>
          <a:p>
            <a:r>
              <a:rPr lang="en-US" dirty="0" smtClean="0"/>
              <a:t>This example uses a particular notation for describing use cases and scenarios.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EVote</a:t>
            </a:r>
            <a:r>
              <a:rPr lang="en-US" dirty="0" smtClean="0"/>
              <a:t> Example: Use Case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0" t="24659" r="12090" b="31363"/>
          <a:stretch/>
        </p:blipFill>
        <p:spPr bwMode="auto">
          <a:xfrm>
            <a:off x="3783767" y="1752600"/>
            <a:ext cx="4826833" cy="419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6248400"/>
            <a:ext cx="8229600" cy="6096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mtClean="0"/>
              <a:t>“Enhancement of a Use Cases based Requirements Engineering approach with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 Scenarios,” Stephane S. Some.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248400"/>
            <a:ext cx="8229600" cy="60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“Enhancement </a:t>
            </a:r>
            <a:r>
              <a:rPr lang="en-US" dirty="0"/>
              <a:t>of a Use Cases based Requirements Engineering approach with</a:t>
            </a:r>
          </a:p>
          <a:p>
            <a:pPr marL="0" indent="0">
              <a:buNone/>
            </a:pPr>
            <a:r>
              <a:rPr lang="en-US" dirty="0" smtClean="0"/>
              <a:t> Scenarios,” </a:t>
            </a:r>
            <a:r>
              <a:rPr lang="en-US" dirty="0" err="1" smtClean="0"/>
              <a:t>Stephane</a:t>
            </a:r>
            <a:r>
              <a:rPr lang="en-US" dirty="0" smtClean="0"/>
              <a:t> </a:t>
            </a:r>
            <a:r>
              <a:rPr lang="en-US" dirty="0"/>
              <a:t>S. </a:t>
            </a:r>
            <a:r>
              <a:rPr lang="en-US" dirty="0" smtClean="0"/>
              <a:t>Some.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EVote</a:t>
            </a:r>
            <a:r>
              <a:rPr lang="en-US" dirty="0" smtClean="0"/>
              <a:t> Example: Three Use Cases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t="30544" r="14307" b="13014"/>
          <a:stretch/>
        </p:blipFill>
        <p:spPr bwMode="auto">
          <a:xfrm>
            <a:off x="0" y="785308"/>
            <a:ext cx="9144000" cy="538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Assertion: Must be true at that point in scenario.</a:t>
            </a:r>
          </a:p>
          <a:p>
            <a:r>
              <a:rPr lang="en-US" dirty="0" smtClean="0"/>
              <a:t>Guard: Describes one of multiple guard conditions.</a:t>
            </a:r>
          </a:p>
          <a:p>
            <a:r>
              <a:rPr lang="en-US" dirty="0" smtClean="0"/>
              <a:t>Wait: Wait before continuing.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EVote</a:t>
            </a:r>
            <a:r>
              <a:rPr lang="en-US" dirty="0" smtClean="0"/>
              <a:t> Example: Scenario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8" t="33769" r="9754" b="31835"/>
          <a:stretch/>
        </p:blipFill>
        <p:spPr bwMode="auto">
          <a:xfrm>
            <a:off x="2064895" y="2965553"/>
            <a:ext cx="5021705" cy="328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6248400"/>
            <a:ext cx="8229600" cy="6096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“Enhancement of a Use Cases based Requirements Engineering approach with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Scenarios,” </a:t>
            </a:r>
            <a:r>
              <a:rPr lang="en-US" dirty="0" err="1" smtClean="0"/>
              <a:t>Stephane</a:t>
            </a:r>
            <a:r>
              <a:rPr lang="en-US" dirty="0" smtClean="0"/>
              <a:t> S. Some.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0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scenario:</a:t>
            </a:r>
          </a:p>
          <a:p>
            <a:r>
              <a:rPr lang="en-US" dirty="0" smtClean="0"/>
              <a:t>describes interactions between systems and actors.</a:t>
            </a:r>
          </a:p>
          <a:p>
            <a:r>
              <a:rPr lang="en-US" dirty="0" smtClean="0"/>
              <a:t>may cross over several use-cases.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EVote</a:t>
            </a:r>
            <a:r>
              <a:rPr lang="en-US" dirty="0" smtClean="0"/>
              <a:t> Example: Scenario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6248400"/>
            <a:ext cx="8229600" cy="6096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“Enhancement of a Use Cases based Requirements Engineering approach with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Scenarios,” </a:t>
            </a:r>
            <a:r>
              <a:rPr lang="en-US" dirty="0" err="1" smtClean="0"/>
              <a:t>Stephane</a:t>
            </a:r>
            <a:r>
              <a:rPr lang="en-US" dirty="0" smtClean="0"/>
              <a:t> S. Some.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57171" r="51557" b="10789"/>
          <a:stretch/>
        </p:blipFill>
        <p:spPr bwMode="auto">
          <a:xfrm>
            <a:off x="2209800" y="3038007"/>
            <a:ext cx="4931764" cy="305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61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smtClean="0"/>
              <a:t>In-Class Exercise: Use Cases &amp; Scenarios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1. Pick one of the use cases from the currency converter. Describe it. (Use the format from the </a:t>
            </a:r>
            <a:r>
              <a:rPr lang="en-US" sz="2800" dirty="0" err="1" smtClean="0"/>
              <a:t>Evote</a:t>
            </a:r>
            <a:r>
              <a:rPr lang="en-US" sz="2800" dirty="0" smtClean="0"/>
              <a:t> Example.)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2. Here is the </a:t>
            </a:r>
            <a:r>
              <a:rPr lang="en-US" sz="2800" i="1" dirty="0" smtClean="0"/>
              <a:t>Swimming World </a:t>
            </a:r>
            <a:r>
              <a:rPr lang="en-US" sz="2800" dirty="0" smtClean="0"/>
              <a:t>Time Conversion Utility:</a:t>
            </a:r>
          </a:p>
          <a:p>
            <a:pPr marL="36576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www.swimmingworldmagazine.com/results/conversions.asp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sz="2800" dirty="0" smtClean="0"/>
              <a:t>What are the key scenarios?</a:t>
            </a:r>
          </a:p>
          <a:p>
            <a:r>
              <a:rPr lang="en-US" sz="2800" dirty="0" smtClean="0"/>
              <a:t>What are the use-cases? </a:t>
            </a:r>
          </a:p>
        </p:txBody>
      </p:sp>
    </p:spTree>
    <p:extLst>
      <p:ext uri="{BB962C8B-B14F-4D97-AF65-F5344CB8AC3E}">
        <p14:creationId xmlns:p14="http://schemas.microsoft.com/office/powerpoint/2010/main" val="22310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Use-Case diagrams are usually used during Requirements Engineering, and become part of the Requirements Specification.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UML Use-Case Diagrams</a:t>
            </a:r>
            <a:endParaRPr lang="en-US" dirty="0"/>
          </a:p>
        </p:txBody>
      </p:sp>
      <p:pic>
        <p:nvPicPr>
          <p:cNvPr id="8" name="Picture 7" descr="UseCase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95600"/>
            <a:ext cx="4168415" cy="285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6600" y="5943600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 actors, use cases, relationships among them.</a:t>
            </a:r>
          </a:p>
          <a:p>
            <a:r>
              <a:rPr lang="en-US" dirty="0" smtClean="0"/>
              <a:t>Shows how actors participate in use-cases, and possibly how use-cases interact with each other.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UML Use-Case Diagram</a:t>
            </a:r>
            <a:endParaRPr lang="en-US" dirty="0"/>
          </a:p>
        </p:txBody>
      </p:sp>
      <p:pic>
        <p:nvPicPr>
          <p:cNvPr id="6" name="Picture 5" descr="Act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0400"/>
            <a:ext cx="1104900" cy="2219325"/>
          </a:xfrm>
          <a:prstGeom prst="rect">
            <a:avLst/>
          </a:prstGeom>
        </p:spPr>
      </p:pic>
      <p:pic>
        <p:nvPicPr>
          <p:cNvPr id="7" name="Picture 6" descr="UseCaseDiagram.jpg"/>
          <p:cNvPicPr>
            <a:picLocks noChangeAspect="1"/>
          </p:cNvPicPr>
          <p:nvPr/>
        </p:nvPicPr>
        <p:blipFill>
          <a:blip r:embed="rId3"/>
          <a:srcRect l="53782" r="840"/>
          <a:stretch>
            <a:fillRect/>
          </a:stretch>
        </p:blipFill>
        <p:spPr>
          <a:xfrm>
            <a:off x="4038600" y="3124200"/>
            <a:ext cx="2057400" cy="2324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200" y="579120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5791200"/>
            <a:ext cx="113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use case is a unit of functionality provided by the system; it describes the behavior of the system.</a:t>
            </a:r>
          </a:p>
          <a:p>
            <a:r>
              <a:rPr lang="en-US" dirty="0" smtClean="0"/>
              <a:t>A use case:</a:t>
            </a:r>
          </a:p>
          <a:p>
            <a:pPr lvl="1"/>
            <a:r>
              <a:rPr lang="en-US" dirty="0" smtClean="0"/>
              <a:t>Is good for eliciting and clarifying requirements.</a:t>
            </a:r>
          </a:p>
          <a:p>
            <a:pPr lvl="1"/>
            <a:r>
              <a:rPr lang="en-US" dirty="0" smtClean="0"/>
              <a:t>Is not so useful for identifying non-functional requirements.</a:t>
            </a:r>
          </a:p>
          <a:p>
            <a:pPr lvl="1"/>
            <a:r>
              <a:rPr lang="en-US" dirty="0" smtClean="0"/>
              <a:t>Can be described in structured natural language, with a sequence diagram, or using other techniques.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Use 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a use-case diagrams, a use case:</a:t>
            </a:r>
          </a:p>
          <a:p>
            <a:pPr lvl="1"/>
            <a:r>
              <a:rPr lang="en-US" dirty="0" smtClean="0"/>
              <a:t>Is shown as an ellipse with a label inside, identifying the use case.</a:t>
            </a:r>
          </a:p>
          <a:p>
            <a:pPr lvl="1"/>
            <a:r>
              <a:rPr lang="en-US" dirty="0" smtClean="0"/>
              <a:t>Is initiated by an actor.</a:t>
            </a:r>
          </a:p>
          <a:p>
            <a:pPr lvl="1"/>
            <a:r>
              <a:rPr lang="en-US" dirty="0" smtClean="0"/>
              <a:t>Can appear in multiple use-case diagrams.</a:t>
            </a:r>
          </a:p>
          <a:p>
            <a:pPr lvl="1"/>
            <a:r>
              <a:rPr lang="en-US" dirty="0" smtClean="0"/>
              <a:t>Can appear multiple times within a use-case diagram.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UML Use Case</a:t>
            </a:r>
            <a:endParaRPr lang="en-US" dirty="0"/>
          </a:p>
        </p:txBody>
      </p:sp>
      <p:pic>
        <p:nvPicPr>
          <p:cNvPr id="4" name="Picture 3" descr="UseCaseDiagram.jpg"/>
          <p:cNvPicPr>
            <a:picLocks noChangeAspect="1"/>
          </p:cNvPicPr>
          <p:nvPr/>
        </p:nvPicPr>
        <p:blipFill>
          <a:blip r:embed="rId2"/>
          <a:srcRect l="53782" t="13115" r="840"/>
          <a:stretch>
            <a:fillRect/>
          </a:stretch>
        </p:blipFill>
        <p:spPr>
          <a:xfrm>
            <a:off x="5715000" y="1143000"/>
            <a:ext cx="2057400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Actors define the boundaries of the system.</a:t>
            </a:r>
          </a:p>
          <a:p>
            <a:r>
              <a:rPr lang="en-US" sz="2800" dirty="0" smtClean="0"/>
              <a:t>An actor :</a:t>
            </a:r>
          </a:p>
          <a:p>
            <a:pPr lvl="1"/>
            <a:r>
              <a:rPr lang="en-US" dirty="0" smtClean="0"/>
              <a:t>Is anyone or anything that exchanges data with the system. e.g.:</a:t>
            </a:r>
          </a:p>
          <a:p>
            <a:pPr lvl="2"/>
            <a:r>
              <a:rPr lang="en-US" dirty="0" smtClean="0"/>
              <a:t>user</a:t>
            </a:r>
          </a:p>
          <a:p>
            <a:pPr lvl="2"/>
            <a:r>
              <a:rPr lang="en-US" dirty="0" smtClean="0"/>
              <a:t>piece of external hardware</a:t>
            </a:r>
          </a:p>
          <a:p>
            <a:pPr lvl="2"/>
            <a:r>
              <a:rPr lang="en-US" dirty="0" smtClean="0"/>
              <a:t>another system</a:t>
            </a:r>
          </a:p>
          <a:p>
            <a:pPr lvl="1"/>
            <a:r>
              <a:rPr lang="en-US" dirty="0" smtClean="0"/>
              <a:t>Represents a particular class of users rather than a specific one.</a:t>
            </a:r>
          </a:p>
          <a:p>
            <a:r>
              <a:rPr lang="en-US" sz="2800" dirty="0" smtClean="0"/>
              <a:t>In use-case diagrams, an actor is shown as a stick figure with a label below, indicating the type of 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Actor</a:t>
            </a:r>
            <a:endParaRPr lang="en-US" dirty="0"/>
          </a:p>
        </p:txBody>
      </p:sp>
      <p:pic>
        <p:nvPicPr>
          <p:cNvPr id="4" name="Picture 3" descr="Actor.jpg"/>
          <p:cNvPicPr>
            <a:picLocks noChangeAspect="1"/>
          </p:cNvPicPr>
          <p:nvPr/>
        </p:nvPicPr>
        <p:blipFill>
          <a:blip r:embed="rId2"/>
          <a:srcRect b="51931"/>
          <a:stretch>
            <a:fillRect/>
          </a:stretch>
        </p:blipFill>
        <p:spPr>
          <a:xfrm>
            <a:off x="5791200" y="3048000"/>
            <a:ext cx="1104900" cy="1066800"/>
          </a:xfrm>
          <a:prstGeom prst="rect">
            <a:avLst/>
          </a:prstGeom>
        </p:spPr>
      </p:pic>
      <p:pic>
        <p:nvPicPr>
          <p:cNvPr id="5" name="Picture 4" descr="Actor.jpg"/>
          <p:cNvPicPr>
            <a:picLocks noChangeAspect="1"/>
          </p:cNvPicPr>
          <p:nvPr/>
        </p:nvPicPr>
        <p:blipFill>
          <a:blip r:embed="rId2"/>
          <a:srcRect t="51502"/>
          <a:stretch>
            <a:fillRect/>
          </a:stretch>
        </p:blipFill>
        <p:spPr>
          <a:xfrm>
            <a:off x="6781800" y="3048000"/>
            <a:ext cx="1104900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Case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1962150"/>
            <a:ext cx="5391150" cy="3695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 Use-Case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In-Class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Using this currency converter: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http://www.xe.com/ucc/</a:t>
            </a:r>
            <a:endParaRPr lang="en-US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Make a list of the use cases.</a:t>
            </a:r>
          </a:p>
          <a:p>
            <a:r>
              <a:rPr lang="en-US" sz="2800" dirty="0" smtClean="0"/>
              <a:t>Draw a Use-Case diagram.</a:t>
            </a:r>
          </a:p>
        </p:txBody>
      </p:sp>
    </p:spTree>
    <p:extLst>
      <p:ext uri="{BB962C8B-B14F-4D97-AF65-F5344CB8AC3E}">
        <p14:creationId xmlns:p14="http://schemas.microsoft.com/office/powerpoint/2010/main" val="21430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Example natural language format for describing a use-case: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1">
              <a:buNone/>
            </a:pPr>
            <a:r>
              <a:rPr lang="en-US" dirty="0" smtClean="0"/>
              <a:t>Use case: &lt;title&gt;</a:t>
            </a:r>
          </a:p>
          <a:p>
            <a:pPr lvl="1">
              <a:buNone/>
            </a:pPr>
            <a:r>
              <a:rPr lang="en-US" dirty="0" smtClean="0"/>
              <a:t>Precondition:</a:t>
            </a:r>
          </a:p>
          <a:p>
            <a:pPr lvl="1">
              <a:buNone/>
            </a:pPr>
            <a:r>
              <a:rPr lang="en-US" dirty="0" smtClean="0"/>
              <a:t>Main flow of events:</a:t>
            </a:r>
          </a:p>
          <a:p>
            <a:pPr lvl="1">
              <a:buNone/>
            </a:pPr>
            <a:r>
              <a:rPr lang="en-US" dirty="0" smtClean="0"/>
              <a:t>Exceptional flow of events:</a:t>
            </a:r>
          </a:p>
          <a:p>
            <a:pPr lvl="1">
              <a:buNone/>
            </a:pPr>
            <a:r>
              <a:rPr lang="en-US" dirty="0" smtClean="0"/>
              <a:t>Exceptional flow of events: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Postcondition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Note: actors appear in italics (underlined)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Describing a Use 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1777</TotalTime>
  <Words>743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 2</vt:lpstr>
      <vt:lpstr>Paper</vt:lpstr>
      <vt:lpstr>UML Use-Case Diagrams</vt:lpstr>
      <vt:lpstr>UML Use-Case Diagrams</vt:lpstr>
      <vt:lpstr>UML Use-Case Diagram</vt:lpstr>
      <vt:lpstr>Use Case</vt:lpstr>
      <vt:lpstr>UML Use Case</vt:lpstr>
      <vt:lpstr>Actor</vt:lpstr>
      <vt:lpstr>Example Use-Case Diagram</vt:lpstr>
      <vt:lpstr>In-Class Exercise</vt:lpstr>
      <vt:lpstr>Describing a Use Case</vt:lpstr>
      <vt:lpstr>Example Use Case Description</vt:lpstr>
      <vt:lpstr>Scenario</vt:lpstr>
      <vt:lpstr>EVote Example: Use Case Diagram</vt:lpstr>
      <vt:lpstr>EVote Example: Three Use Cases</vt:lpstr>
      <vt:lpstr>EVote Example: Scenario</vt:lpstr>
      <vt:lpstr>EVote Example: Scenario</vt:lpstr>
      <vt:lpstr>In-Class Exercise: Use Cases &amp; Scenarios</vt:lpstr>
    </vt:vector>
  </TitlesOfParts>
  <Company>East Stroudsburg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Hofmeister</dc:creator>
  <cp:lastModifiedBy>Christine Hofmeister</cp:lastModifiedBy>
  <cp:revision>558</cp:revision>
  <dcterms:created xsi:type="dcterms:W3CDTF">2009-11-10T20:19:22Z</dcterms:created>
  <dcterms:modified xsi:type="dcterms:W3CDTF">2019-08-28T15:26:51Z</dcterms:modified>
</cp:coreProperties>
</file>