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97" r:id="rId2"/>
    <p:sldId id="383" r:id="rId3"/>
    <p:sldId id="384" r:id="rId4"/>
    <p:sldId id="385" r:id="rId5"/>
    <p:sldId id="386" r:id="rId6"/>
    <p:sldId id="387" r:id="rId7"/>
    <p:sldId id="389" r:id="rId8"/>
    <p:sldId id="407" r:id="rId9"/>
    <p:sldId id="388" r:id="rId10"/>
    <p:sldId id="390" r:id="rId11"/>
    <p:sldId id="392" r:id="rId12"/>
    <p:sldId id="391" r:id="rId13"/>
    <p:sldId id="393" r:id="rId14"/>
    <p:sldId id="394" r:id="rId15"/>
    <p:sldId id="408" r:id="rId16"/>
    <p:sldId id="395" r:id="rId17"/>
    <p:sldId id="401" r:id="rId18"/>
    <p:sldId id="396" r:id="rId19"/>
    <p:sldId id="398" r:id="rId20"/>
    <p:sldId id="399" r:id="rId21"/>
    <p:sldId id="400" r:id="rId22"/>
    <p:sldId id="403" r:id="rId23"/>
    <p:sldId id="404" r:id="rId24"/>
    <p:sldId id="405" r:id="rId25"/>
    <p:sldId id="406" r:id="rId26"/>
    <p:sldId id="4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D0D9"/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408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26ED-C49F-4495-9223-CAC69CFEE1A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792C-EDA0-48BD-AB50-151CA02FD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4724400"/>
            <a:ext cx="55626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Class Diagrams: Association 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Association (general-purpose): solid line</a:t>
            </a:r>
          </a:p>
          <a:p>
            <a:pPr lvl="1"/>
            <a:r>
              <a:rPr lang="en-US" dirty="0" smtClean="0"/>
              <a:t>Use a label (optional) to describe the relation.  Use a small solid triangle (optional) to indicate how to read the label. </a:t>
            </a:r>
          </a:p>
          <a:p>
            <a:pPr lvl="1"/>
            <a:r>
              <a:rPr lang="en-US" dirty="0" smtClean="0"/>
              <a:t>Bidirectional association</a:t>
            </a:r>
          </a:p>
          <a:p>
            <a:pPr lvl="2"/>
            <a:r>
              <a:rPr lang="en-US" dirty="0" smtClean="0"/>
              <a:t>don’t need to show arrowheads</a:t>
            </a:r>
          </a:p>
          <a:p>
            <a:pPr lvl="1"/>
            <a:r>
              <a:rPr lang="en-US" dirty="0" err="1" smtClean="0"/>
              <a:t>Uni</a:t>
            </a:r>
            <a:r>
              <a:rPr lang="en-US" dirty="0" smtClean="0"/>
              <a:t>-directional association</a:t>
            </a:r>
          </a:p>
          <a:p>
            <a:pPr lvl="2"/>
            <a:r>
              <a:rPr lang="en-US" dirty="0" smtClean="0"/>
              <a:t>use arrowhead to show direction of association</a:t>
            </a:r>
          </a:p>
          <a:p>
            <a:pPr lvl="1"/>
            <a:r>
              <a:rPr lang="en-US" dirty="0" smtClean="0"/>
              <a:t>Can have a </a:t>
            </a:r>
            <a:r>
              <a:rPr lang="en-US" dirty="0" err="1" smtClean="0"/>
              <a:t>rolename</a:t>
            </a:r>
            <a:r>
              <a:rPr lang="en-US" dirty="0" smtClean="0"/>
              <a:t> at each association end.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095875"/>
            <a:ext cx="45243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Isosceles Triangle 4"/>
          <p:cNvSpPr/>
          <p:nvPr/>
        </p:nvSpPr>
        <p:spPr>
          <a:xfrm rot="16200000">
            <a:off x="3124200" y="5248275"/>
            <a:ext cx="91440" cy="9144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7400" y="2590800"/>
            <a:ext cx="17526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5029200"/>
            <a:ext cx="31242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Class Diagrams: Aggregation 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Aggregation (whole-part): hollow diamond on solid line</a:t>
            </a:r>
          </a:p>
          <a:p>
            <a:pPr lvl="1"/>
            <a:r>
              <a:rPr lang="en-US" sz="2000" dirty="0" smtClean="0"/>
              <a:t>One class/object contains another (diamond is attached to the containing class)</a:t>
            </a:r>
          </a:p>
          <a:p>
            <a:pPr lvl="1"/>
            <a:r>
              <a:rPr lang="en-US" sz="2000" dirty="0" smtClean="0"/>
              <a:t>For attributes that are primitive data types:</a:t>
            </a:r>
          </a:p>
          <a:p>
            <a:pPr lvl="2"/>
            <a:r>
              <a:rPr lang="en-US" sz="2000" dirty="0" smtClean="0"/>
              <a:t>Put it in the attribute compartment.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 attributes that are objects:</a:t>
            </a:r>
          </a:p>
          <a:p>
            <a:pPr lvl="2"/>
            <a:r>
              <a:rPr lang="en-US" sz="1800" dirty="0" smtClean="0"/>
              <a:t>Show the object’s class and use an aggregation or composition relationship. </a:t>
            </a:r>
          </a:p>
          <a:p>
            <a:pPr lvl="2"/>
            <a:r>
              <a:rPr lang="en-US" sz="1800" dirty="0" smtClean="0"/>
              <a:t>If A has an attribute that is a pointer to an instance of B, then use the aggregation relationship.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743200"/>
            <a:ext cx="1190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5257800"/>
            <a:ext cx="26193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066800" y="5181600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Customer: public </a:t>
            </a:r>
            <a:r>
              <a:rPr lang="en-US" dirty="0" err="1" smtClean="0"/>
              <a:t>ICustomer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private:</a:t>
            </a:r>
          </a:p>
          <a:p>
            <a:r>
              <a:rPr lang="en-US" dirty="0" smtClean="0"/>
              <a:t>   Name* name;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8200" y="4114800"/>
            <a:ext cx="31242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Class Diagrams: Composition 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Composition (a stronger form of aggregation): solid diamond on solid line</a:t>
            </a:r>
          </a:p>
          <a:p>
            <a:pPr lvl="1"/>
            <a:r>
              <a:rPr lang="en-US" dirty="0" smtClean="0"/>
              <a:t>If B is part of A, then B “lives and dies” with A</a:t>
            </a:r>
          </a:p>
          <a:p>
            <a:pPr lvl="1"/>
            <a:r>
              <a:rPr lang="en-US" dirty="0" smtClean="0"/>
              <a:t>If A has an attribute of type B that is a statically allocated variable, then use the composition relationship.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343400"/>
            <a:ext cx="26193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62000" y="3810000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Customer: public </a:t>
            </a:r>
            <a:r>
              <a:rPr lang="en-US" dirty="0" err="1" smtClean="0"/>
              <a:t>ICustomer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private:</a:t>
            </a:r>
          </a:p>
          <a:p>
            <a:r>
              <a:rPr lang="en-US" dirty="0" smtClean="0"/>
              <a:t>   Name </a:t>
            </a:r>
            <a:r>
              <a:rPr lang="en-US" dirty="0" err="1" smtClean="0"/>
              <a:t>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0" y="3429000"/>
            <a:ext cx="35052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Class Diagrams: Generalization 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Generalization (inheritance): hollow triangle on solid line</a:t>
            </a:r>
          </a:p>
          <a:p>
            <a:pPr lvl="1"/>
            <a:r>
              <a:rPr lang="en-US" dirty="0" smtClean="0"/>
              <a:t>A special relation, denoting that one class/object is a subclass of the other (the triangle is attached to the </a:t>
            </a:r>
            <a:r>
              <a:rPr lang="en-US" dirty="0" err="1" smtClean="0"/>
              <a:t>superclass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581400"/>
            <a:ext cx="30956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0" y="3429000"/>
            <a:ext cx="35052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Class Diagrams: Realization 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Realization (implementation): hollow triangle on dashed line</a:t>
            </a:r>
          </a:p>
          <a:p>
            <a:pPr lvl="1"/>
            <a:r>
              <a:rPr lang="en-US" dirty="0" smtClean="0"/>
              <a:t>A special relation, denoting that an interface is realized by (implemented by) a class (triangle is attached to the interface).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733800"/>
            <a:ext cx="10001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Use the code below to add to your diagram: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ICustomer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an interface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 Customer: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ICustomer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::string address;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setFirstName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::string);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setLastName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::string);</a:t>
            </a:r>
          </a:p>
          <a:p>
            <a:pPr lvl="1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getAddress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setAddress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::string);</a:t>
            </a:r>
          </a:p>
          <a:p>
            <a:pPr lvl="1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std:string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creditRating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Customer();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virtual ~Customer();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2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Class Diagrams: Dependency 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Dependency: dashed line with arrowhead</a:t>
            </a:r>
          </a:p>
          <a:p>
            <a:pPr lvl="1"/>
            <a:r>
              <a:rPr lang="en-US" dirty="0" smtClean="0"/>
              <a:t>A special relation, denoting that one class/object is dependent on another (arrowhead points away from dependent class/object).  </a:t>
            </a:r>
          </a:p>
          <a:p>
            <a:pPr lvl="1"/>
            <a:r>
              <a:rPr lang="en-US" dirty="0" smtClean="0"/>
              <a:t>When the dependency goes from </a:t>
            </a:r>
            <a:r>
              <a:rPr lang="en-US" dirty="0"/>
              <a:t>B</a:t>
            </a:r>
            <a:r>
              <a:rPr lang="en-US" dirty="0" smtClean="0"/>
              <a:t> to </a:t>
            </a:r>
            <a:r>
              <a:rPr lang="en-US" dirty="0"/>
              <a:t>A</a:t>
            </a:r>
            <a:r>
              <a:rPr lang="en-US" dirty="0" smtClean="0"/>
              <a:t>: 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 depends on A.</a:t>
            </a:r>
          </a:p>
          <a:p>
            <a:pPr lvl="2"/>
            <a:r>
              <a:rPr lang="en-US" dirty="0" smtClean="0"/>
              <a:t>Changes to A may affect B (but NOT vice versa).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Class Diagrams: Dependency Relationship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1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Sometimes we’re interested in dependencies rather than more specific relationships: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0618" y="1951703"/>
            <a:ext cx="25146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345924" y="2743200"/>
            <a:ext cx="559767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Name is part of Customer, so Customer depends on Name.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4114800"/>
            <a:ext cx="25146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4" y="4267200"/>
            <a:ext cx="227995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2590800" y="4495800"/>
            <a:ext cx="6248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PersonalCustomer</a:t>
            </a:r>
            <a:r>
              <a:rPr lang="en-US" dirty="0"/>
              <a:t> inherits from Customer, so </a:t>
            </a:r>
            <a:r>
              <a:rPr lang="en-US" dirty="0" err="1"/>
              <a:t>PersonalCustomer</a:t>
            </a:r>
            <a:r>
              <a:rPr lang="en-US" dirty="0"/>
              <a:t> depends on Customer.</a:t>
            </a:r>
          </a:p>
          <a:p>
            <a:pPr lvl="1"/>
            <a:r>
              <a:rPr lang="en-US" dirty="0" smtClean="0"/>
              <a:t>Customer implements </a:t>
            </a:r>
            <a:r>
              <a:rPr lang="en-US" dirty="0" err="1" smtClean="0"/>
              <a:t>ICustomer</a:t>
            </a:r>
            <a:r>
              <a:rPr lang="en-US" dirty="0" smtClean="0"/>
              <a:t>, so Customer depends on </a:t>
            </a:r>
            <a:r>
              <a:rPr lang="en-US" dirty="0" err="1" smtClean="0"/>
              <a:t>ICustomer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141140"/>
            <a:ext cx="2272173" cy="22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Class Diagrams: Multiplicity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Generalization, Aggregation, Dependency, Realization are special kinds of Association.</a:t>
            </a:r>
          </a:p>
          <a:p>
            <a:r>
              <a:rPr lang="en-US" dirty="0" smtClean="0"/>
              <a:t>You can annotate relationships with a multiplicity give more information about how the two entities are related. Multiplicity:</a:t>
            </a:r>
          </a:p>
          <a:p>
            <a:pPr lvl="1"/>
            <a:r>
              <a:rPr lang="en-US" dirty="0" smtClean="0"/>
              <a:t>shown at association end</a:t>
            </a:r>
          </a:p>
          <a:p>
            <a:pPr lvl="1"/>
            <a:r>
              <a:rPr lang="en-US" dirty="0" smtClean="0"/>
              <a:t>inside the class when using nesting notation</a:t>
            </a:r>
          </a:p>
          <a:p>
            <a:pPr lvl="1"/>
            <a:r>
              <a:rPr lang="en-US" dirty="0" smtClean="0"/>
              <a:t>star (*) means 0 or more</a:t>
            </a:r>
          </a:p>
          <a:p>
            <a:pPr lvl="1"/>
            <a:r>
              <a:rPr lang="en-US" dirty="0" smtClean="0"/>
              <a:t>use 0..1 to mean 0 or 1</a:t>
            </a:r>
          </a:p>
          <a:p>
            <a:pPr lvl="1"/>
            <a:r>
              <a:rPr lang="en-US" dirty="0" smtClean="0"/>
              <a:t>use 1..* to mean 1 or more</a:t>
            </a:r>
          </a:p>
          <a:p>
            <a:pPr lvl="1"/>
            <a:r>
              <a:rPr lang="en-US" dirty="0" smtClean="0"/>
              <a:t>use 2..4 to mean 2 to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smtClean="0"/>
              <a:t>Example </a:t>
            </a:r>
            <a:r>
              <a:rPr lang="en-US" dirty="0" smtClean="0"/>
              <a:t>–</a:t>
            </a:r>
            <a:r>
              <a:rPr smtClean="0"/>
              <a:t> p.1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ICustomer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{ // This class is abstract because one or more of its operations is abstract.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// An abstract class is one that can’t be instantiated.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virtual std::string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 = 0; // “pure virtual” – this means it’s abstract.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// An abstract operation means it has no body (no implementation).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virtual std::string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getAddress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virtual ~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ICustomer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 { }; // not “pure virtual”, just virtual.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6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class Customer: public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ICustomer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std::string address;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1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setFirstName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(std::string);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setLastName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(std::string);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getAddress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setAddress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(std::string);</a:t>
            </a:r>
          </a:p>
          <a:p>
            <a:pPr lvl="1">
              <a:buNone/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std:string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creditRating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Customer();</a:t>
            </a:r>
          </a:p>
          <a:p>
            <a:pPr lvl="1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virtual ~Customer();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0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Unified Modeling Language (UML)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UML provides a (visual) language for modeling object-oriented concepts.</a:t>
            </a:r>
          </a:p>
          <a:p>
            <a:r>
              <a:rPr lang="en-US" sz="2800" dirty="0" smtClean="0"/>
              <a:t>To model </a:t>
            </a:r>
            <a:r>
              <a:rPr lang="en-US" sz="2800" dirty="0" smtClean="0">
                <a:solidFill>
                  <a:srgbClr val="FFC000"/>
                </a:solidFill>
              </a:rPr>
              <a:t>dynamic </a:t>
            </a:r>
            <a:r>
              <a:rPr lang="en-US" sz="2800" dirty="0" smtClean="0"/>
              <a:t>behavior:</a:t>
            </a:r>
          </a:p>
          <a:p>
            <a:pPr lvl="1"/>
            <a:r>
              <a:rPr lang="en-US" dirty="0" smtClean="0"/>
              <a:t>UML Sequence Diagram:</a:t>
            </a:r>
          </a:p>
          <a:p>
            <a:pPr lvl="2"/>
            <a:r>
              <a:rPr lang="en-US" dirty="0" smtClean="0"/>
              <a:t>Describes how groups of objects interact, e.g. within a use case.</a:t>
            </a:r>
          </a:p>
          <a:p>
            <a:pPr lvl="1"/>
            <a:r>
              <a:rPr lang="en-US" dirty="0" smtClean="0"/>
              <a:t>UML State Chart Diagram:</a:t>
            </a:r>
          </a:p>
          <a:p>
            <a:pPr lvl="2"/>
            <a:r>
              <a:rPr lang="en-US" dirty="0" smtClean="0"/>
              <a:t>Describes the behavior of a single object across many use cases.</a:t>
            </a:r>
          </a:p>
          <a:p>
            <a:r>
              <a:rPr lang="en-US" sz="2800" dirty="0" smtClean="0"/>
              <a:t>To model </a:t>
            </a:r>
            <a:r>
              <a:rPr lang="en-US" sz="2800" dirty="0" smtClean="0">
                <a:solidFill>
                  <a:srgbClr val="FFC000"/>
                </a:solidFill>
              </a:rPr>
              <a:t>static</a:t>
            </a:r>
            <a:r>
              <a:rPr lang="en-US" sz="2800" dirty="0" smtClean="0"/>
              <a:t> relationships:</a:t>
            </a:r>
          </a:p>
          <a:p>
            <a:pPr lvl="1"/>
            <a:r>
              <a:rPr lang="en-US" dirty="0" smtClean="0"/>
              <a:t>UML Class Diagram:</a:t>
            </a:r>
          </a:p>
          <a:p>
            <a:pPr lvl="2"/>
            <a:r>
              <a:rPr lang="en-US" dirty="0" smtClean="0"/>
              <a:t>Describes the static relations of classes/objects.</a:t>
            </a:r>
          </a:p>
          <a:p>
            <a:pPr lvl="2"/>
            <a:r>
              <a:rPr lang="en-US" dirty="0" smtClean="0"/>
              <a:t>Contain classes, objects (including stereotyped classes/objects) and relations between them.</a:t>
            </a: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876800" y="1905000"/>
            <a:ext cx="1371600" cy="457200"/>
          </a:xfrm>
          <a:prstGeom prst="wedgeRoundRectCallout">
            <a:avLst>
              <a:gd name="adj1" fmla="val -157751"/>
              <a:gd name="adj2" fmla="val 66801"/>
              <a:gd name="adj3" fmla="val 16667"/>
            </a:avLst>
          </a:prstGeom>
          <a:solidFill>
            <a:srgbClr val="0BD0D9">
              <a:alpha val="50196"/>
            </a:srgbClr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run-time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76916" y="4495800"/>
            <a:ext cx="1600200" cy="457200"/>
          </a:xfrm>
          <a:prstGeom prst="wedgeRoundRectCallout">
            <a:avLst>
              <a:gd name="adj1" fmla="val -143619"/>
              <a:gd name="adj2" fmla="val -66532"/>
              <a:gd name="adj3" fmla="val 16667"/>
            </a:avLst>
          </a:prstGeom>
          <a:solidFill>
            <a:srgbClr val="0BD0D9">
              <a:alpha val="50196"/>
            </a:srgbClr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ompile-time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smtClean="0"/>
              <a:t>Example </a:t>
            </a:r>
            <a:r>
              <a:rPr lang="en-US" dirty="0" smtClean="0"/>
              <a:t>–</a:t>
            </a:r>
            <a:r>
              <a:rPr smtClean="0"/>
              <a:t> p.2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4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CorporateCustomer</a:t>
            </a: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public Customer {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buNone/>
            </a:pP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creditLimit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contactName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creditRating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virtual void remind();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billForMonth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CorporateCustomer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virtual ~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CorporateCustomer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4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PersonalCustomer</a:t>
            </a: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public Customer {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creditCardNumber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 Name {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Name();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virtual ~Name();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setFirstName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(std::string);</a:t>
            </a:r>
          </a:p>
          <a:p>
            <a:pPr lvl="1">
              <a:buNone/>
            </a:pP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4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setLastName</a:t>
            </a:r>
            <a:r>
              <a:rPr lang="en-US" sz="4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(std::string);</a:t>
            </a:r>
          </a:p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</a:t>
            </a:r>
            <a:r>
              <a:rPr lang="en-US" dirty="0" smtClean="0"/>
              <a:t>–</a:t>
            </a:r>
            <a:r>
              <a:rPr smtClean="0"/>
              <a:t> p.3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895600" cy="4678363"/>
          </a:xfrm>
        </p:spPr>
        <p:txBody>
          <a:bodyPr/>
          <a:lstStyle/>
          <a:p>
            <a:r>
              <a:rPr lang="en-US" dirty="0" smtClean="0"/>
              <a:t>Note: drawn in Rational Rose:</a:t>
            </a:r>
          </a:p>
          <a:p>
            <a:pPr lvl="1"/>
            <a:r>
              <a:rPr lang="en-US" dirty="0" smtClean="0"/>
              <a:t>Pink  box: public</a:t>
            </a:r>
          </a:p>
          <a:p>
            <a:pPr lvl="1"/>
            <a:r>
              <a:rPr lang="en-US" dirty="0" smtClean="0"/>
              <a:t>Lock: private</a:t>
            </a:r>
          </a:p>
          <a:p>
            <a:pPr lvl="1"/>
            <a:r>
              <a:rPr lang="en-US" dirty="0" smtClean="0"/>
              <a:t>Key: protected</a:t>
            </a:r>
          </a:p>
          <a:p>
            <a:pPr lvl="1"/>
            <a:r>
              <a:rPr lang="en-US" dirty="0" err="1" smtClean="0"/>
              <a:t>ICustomer</a:t>
            </a:r>
            <a:r>
              <a:rPr lang="en-US" dirty="0" smtClean="0"/>
              <a:t> and its getter methods are abstract (note the italics).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348" t="28659" r="19786" b="18936"/>
          <a:stretch>
            <a:fillRect/>
          </a:stretch>
        </p:blipFill>
        <p:spPr bwMode="auto">
          <a:xfrm>
            <a:off x="3352800" y="1524000"/>
            <a:ext cx="533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77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C++ Code Into Class Diagrams:</a:t>
            </a:r>
            <a:br>
              <a:rPr lang="en-US" dirty="0" smtClean="0"/>
            </a:br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uses the keyword ‘static’ to indicate a class attribute or class method. This attribute or method should be underlined in a class diagram. </a:t>
            </a:r>
            <a:r>
              <a:rPr lang="en-US" dirty="0" smtClean="0">
                <a:solidFill>
                  <a:srgbClr val="FFFF00"/>
                </a:solidFill>
              </a:rPr>
              <a:t>DO NOT PUT ‘static’ IN YOUR CLASS DIAGRAMS!</a:t>
            </a:r>
          </a:p>
          <a:p>
            <a:r>
              <a:rPr lang="en-US" dirty="0" smtClean="0"/>
              <a:t>C++ uses the keyword ‘virtual’ to indicate that dynamic binding (instead of static binding) is used. This concept is not captured in a class diagram (dynamic binding is what’s typical for OO languages). </a:t>
            </a:r>
            <a:r>
              <a:rPr lang="en-US" dirty="0" smtClean="0">
                <a:solidFill>
                  <a:srgbClr val="FFFF00"/>
                </a:solidFill>
              </a:rPr>
              <a:t>DO NOT PUT ‘virtual’ IN YOUR CLASS DIAGRAMS!</a:t>
            </a:r>
          </a:p>
          <a:p>
            <a:r>
              <a:rPr lang="en-US" dirty="0" smtClean="0"/>
              <a:t>C++ does not have a language construct for interfaces (unlike Java).</a:t>
            </a:r>
          </a:p>
        </p:txBody>
      </p:sp>
    </p:spTree>
    <p:extLst>
      <p:ext uri="{BB962C8B-B14F-4D97-AF65-F5344CB8AC3E}">
        <p14:creationId xmlns:p14="http://schemas.microsoft.com/office/powerpoint/2010/main" val="13542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Translation Pitfalls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classes in C++ do not have a special keyword (unlike Java), so you have to figure out when a class is abstract. (If any of its methods, including inherited methods, are abstract, then the class is abstract.)</a:t>
            </a:r>
          </a:p>
          <a:p>
            <a:r>
              <a:rPr lang="en-US" dirty="0" smtClean="0"/>
              <a:t>A pure virtual method in C++ is an abstract method.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virtual ... = 0;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Java objects are always dynamically allocated. But in C++ you can also have statically allocated objects. Use:</a:t>
            </a:r>
          </a:p>
          <a:p>
            <a:pPr lvl="1"/>
            <a:r>
              <a:rPr lang="en-US" dirty="0" smtClean="0"/>
              <a:t>composition for statically allocated objects</a:t>
            </a:r>
          </a:p>
          <a:p>
            <a:pPr lvl="1"/>
            <a:r>
              <a:rPr lang="en-US" dirty="0" smtClean="0"/>
              <a:t>aggregation for dynamically allocated objects</a:t>
            </a:r>
          </a:p>
        </p:txBody>
      </p:sp>
    </p:spTree>
    <p:extLst>
      <p:ext uri="{BB962C8B-B14F-4D97-AF65-F5344CB8AC3E}">
        <p14:creationId xmlns:p14="http://schemas.microsoft.com/office/powerpoint/2010/main" val="37298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Guideline for representing </a:t>
            </a:r>
            <a:r>
              <a:rPr lang="en-US" dirty="0"/>
              <a:t>inherited methods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Show all methods that are abstract (declared pure virtual).</a:t>
            </a:r>
          </a:p>
          <a:p>
            <a:pPr lvl="1"/>
            <a:r>
              <a:rPr lang="en-US" dirty="0" smtClean="0"/>
              <a:t>When a class inherits a method but doesn’t override it or implement it, don’t repeat the method for that class.</a:t>
            </a:r>
          </a:p>
          <a:p>
            <a:pPr lvl="1"/>
            <a:r>
              <a:rPr lang="en-US" dirty="0" smtClean="0"/>
              <a:t>When a class overrides a method, show the method for that class.</a:t>
            </a:r>
          </a:p>
          <a:p>
            <a:r>
              <a:rPr lang="en-US" dirty="0" smtClean="0"/>
              <a:t>Guideline for constructors and destructors:</a:t>
            </a:r>
          </a:p>
          <a:p>
            <a:pPr lvl="1"/>
            <a:r>
              <a:rPr lang="en-US" dirty="0" smtClean="0"/>
              <a:t>You don’t need to show default constructors or destructors in your class diagrams.</a:t>
            </a:r>
          </a:p>
          <a:p>
            <a:pPr lvl="1"/>
            <a:r>
              <a:rPr lang="en-US" dirty="0" smtClean="0"/>
              <a:t>It’s a good idea to show non-default constructors (along with parameters) and non-default destructors in your class diagrams.</a:t>
            </a:r>
          </a:p>
        </p:txBody>
      </p:sp>
    </p:spTree>
    <p:extLst>
      <p:ext uri="{BB962C8B-B14F-4D97-AF65-F5344CB8AC3E}">
        <p14:creationId xmlns:p14="http://schemas.microsoft.com/office/powerpoint/2010/main" val="27399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Translation 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use the .h files and put methods and attributes into your diagram.</a:t>
            </a:r>
          </a:p>
          <a:p>
            <a:r>
              <a:rPr lang="en-US" dirty="0" smtClean="0"/>
              <a:t>Next look at the .</a:t>
            </a:r>
            <a:r>
              <a:rPr lang="en-US" dirty="0" err="1" smtClean="0"/>
              <a:t>cpp</a:t>
            </a:r>
            <a:r>
              <a:rPr lang="en-US" dirty="0" smtClean="0"/>
              <a:t> files and add any dependencies found in the code bodies:</a:t>
            </a:r>
          </a:p>
          <a:p>
            <a:pPr lvl="1"/>
            <a:r>
              <a:rPr lang="en-US" dirty="0" smtClean="0"/>
              <a:t>If one of A’s methods has </a:t>
            </a:r>
            <a:r>
              <a:rPr lang="en-US" dirty="0"/>
              <a:t>a local </a:t>
            </a:r>
            <a:r>
              <a:rPr lang="en-US" dirty="0" smtClean="0"/>
              <a:t>variable of type B declared, show a dependency from A to B.</a:t>
            </a:r>
          </a:p>
          <a:p>
            <a:pPr lvl="1"/>
            <a:r>
              <a:rPr lang="en-US" dirty="0" smtClean="0"/>
              <a:t>If one of A’s methods calls the constructor of C, show a dependency stereotyped with </a:t>
            </a:r>
            <a:r>
              <a:rPr lang="en-US" smtClean="0"/>
              <a:t>&lt;&lt;creates&gt;&gt;.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Diagrams: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source code of the polymorphism example: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I:\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chofmeister\CPSC430_530\CourseDocuments\DesignInfoAndCodeExamples\PolymorphismExample\Polymorphism_sourcefiles.doc</a:t>
            </a:r>
          </a:p>
          <a:p>
            <a:r>
              <a:rPr lang="en-US" dirty="0" smtClean="0"/>
              <a:t>Draw a UML Class Diagram to describe these 5 classes.</a:t>
            </a:r>
          </a:p>
          <a:p>
            <a:r>
              <a:rPr lang="en-US" dirty="0" smtClean="0"/>
              <a:t>You can draw it by hand or use a UML tool (e.g. </a:t>
            </a:r>
            <a:r>
              <a:rPr lang="en-US" dirty="0" err="1" smtClean="0"/>
              <a:t>VioletUML</a:t>
            </a:r>
            <a:r>
              <a:rPr lang="en-US" dirty="0" smtClean="0"/>
              <a:t>, </a:t>
            </a:r>
            <a:r>
              <a:rPr lang="en-US" dirty="0" err="1" smtClean="0"/>
              <a:t>StarUML</a:t>
            </a:r>
            <a:r>
              <a:rPr lang="en-US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00600" y="1143000"/>
            <a:ext cx="3505200" cy="3733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Version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dirty="0" smtClean="0"/>
              <a:t>class </a:t>
            </a:r>
            <a:r>
              <a:rPr lang="en-US" sz="2900" dirty="0" err="1" smtClean="0"/>
              <a:t>ICustomer</a:t>
            </a:r>
            <a:r>
              <a:rPr lang="en-US" sz="2900" dirty="0" smtClean="0"/>
              <a:t>: public </a:t>
            </a:r>
          </a:p>
          <a:p>
            <a:pPr>
              <a:buNone/>
            </a:pPr>
            <a:r>
              <a:rPr lang="en-US" sz="2900" dirty="0" smtClean="0"/>
              <a:t>	{ // abstract class </a:t>
            </a:r>
            <a:r>
              <a:rPr lang="en-US" sz="2700" dirty="0" smtClean="0"/>
              <a:t>… }</a:t>
            </a:r>
          </a:p>
          <a:p>
            <a:pPr lvl="1">
              <a:buNone/>
            </a:pPr>
            <a:endParaRPr lang="en-US" sz="2700" dirty="0" smtClean="0"/>
          </a:p>
          <a:p>
            <a:pPr>
              <a:buNone/>
            </a:pPr>
            <a:r>
              <a:rPr lang="en-US" sz="2900" dirty="0" smtClean="0"/>
              <a:t>class Customer: public </a:t>
            </a:r>
            <a:r>
              <a:rPr lang="en-US" sz="2900" dirty="0" err="1" smtClean="0"/>
              <a:t>ICustomer</a:t>
            </a:r>
            <a:r>
              <a:rPr lang="en-US" sz="2900" dirty="0" smtClean="0"/>
              <a:t> </a:t>
            </a:r>
          </a:p>
          <a:p>
            <a:pPr>
              <a:buNone/>
            </a:pPr>
            <a:r>
              <a:rPr lang="en-US" sz="2900" dirty="0" smtClean="0"/>
              <a:t>	{</a:t>
            </a:r>
          </a:p>
          <a:p>
            <a:pPr lvl="1">
              <a:buNone/>
            </a:pPr>
            <a:r>
              <a:rPr lang="en-US" sz="2700" dirty="0" smtClean="0"/>
              <a:t>private:</a:t>
            </a:r>
          </a:p>
          <a:p>
            <a:pPr lvl="1">
              <a:buNone/>
            </a:pPr>
            <a:r>
              <a:rPr lang="en-US" sz="2700" dirty="0" smtClean="0"/>
              <a:t>   Name </a:t>
            </a:r>
            <a:r>
              <a:rPr lang="en-US" sz="2700" dirty="0" err="1" smtClean="0"/>
              <a:t>name</a:t>
            </a:r>
            <a:r>
              <a:rPr lang="en-US" sz="2700" dirty="0" smtClean="0"/>
              <a:t>;</a:t>
            </a:r>
          </a:p>
          <a:p>
            <a:pPr lvl="1">
              <a:buNone/>
            </a:pPr>
            <a:r>
              <a:rPr lang="en-US" sz="2700" dirty="0" smtClean="0"/>
              <a:t>…</a:t>
            </a:r>
          </a:p>
          <a:p>
            <a:pPr lvl="1">
              <a:buNone/>
            </a:pPr>
            <a:r>
              <a:rPr lang="en-US" sz="2700" dirty="0" smtClean="0"/>
              <a:t>}</a:t>
            </a:r>
          </a:p>
          <a:p>
            <a:pPr lvl="1">
              <a:buNone/>
            </a:pPr>
            <a:endParaRPr lang="en-US" sz="2700" dirty="0" smtClean="0"/>
          </a:p>
          <a:p>
            <a:pPr>
              <a:buNone/>
            </a:pPr>
            <a:r>
              <a:rPr lang="en-US" sz="2900" dirty="0" smtClean="0"/>
              <a:t>class Name </a:t>
            </a:r>
          </a:p>
          <a:p>
            <a:pPr>
              <a:buNone/>
            </a:pPr>
            <a:r>
              <a:rPr lang="en-US" sz="2900" dirty="0"/>
              <a:t>	</a:t>
            </a:r>
            <a:r>
              <a:rPr lang="en-US" sz="2900" dirty="0" smtClean="0"/>
              <a:t>{ </a:t>
            </a:r>
            <a:r>
              <a:rPr lang="en-US" sz="2700" dirty="0" smtClean="0"/>
              <a:t>… } </a:t>
            </a:r>
          </a:p>
          <a:p>
            <a:pPr>
              <a:buNone/>
            </a:pPr>
            <a:endParaRPr lang="en-US" sz="2700" dirty="0" smtClean="0"/>
          </a:p>
          <a:p>
            <a:pPr>
              <a:buNone/>
            </a:pPr>
            <a:r>
              <a:rPr lang="en-US" sz="2900" dirty="0" smtClean="0"/>
              <a:t>class </a:t>
            </a:r>
            <a:r>
              <a:rPr lang="en-US" sz="2900" dirty="0" err="1" smtClean="0"/>
              <a:t>CorporateCustomer</a:t>
            </a:r>
            <a:r>
              <a:rPr lang="en-US" sz="2900" dirty="0" smtClean="0"/>
              <a:t>: public Customer </a:t>
            </a:r>
          </a:p>
          <a:p>
            <a:pPr>
              <a:buNone/>
            </a:pPr>
            <a:r>
              <a:rPr lang="en-US" sz="2900" dirty="0"/>
              <a:t>	</a:t>
            </a:r>
            <a:r>
              <a:rPr lang="en-US" sz="2900" dirty="0" smtClean="0"/>
              <a:t>{ </a:t>
            </a:r>
            <a:r>
              <a:rPr lang="en-US" sz="2700" dirty="0" smtClean="0"/>
              <a:t>… }</a:t>
            </a:r>
          </a:p>
          <a:p>
            <a:pPr>
              <a:buNone/>
            </a:pPr>
            <a:r>
              <a:rPr lang="en-US" sz="2900" dirty="0" smtClean="0"/>
              <a:t>class </a:t>
            </a:r>
            <a:r>
              <a:rPr lang="en-US" sz="2900" dirty="0" err="1" smtClean="0"/>
              <a:t>PersonalCustomer</a:t>
            </a:r>
            <a:r>
              <a:rPr lang="en-US" sz="2900" dirty="0" smtClean="0"/>
              <a:t>: public Customer </a:t>
            </a:r>
          </a:p>
          <a:p>
            <a:pPr>
              <a:buNone/>
            </a:pPr>
            <a:r>
              <a:rPr lang="en-US" sz="2900" dirty="0"/>
              <a:t>	</a:t>
            </a:r>
            <a:r>
              <a:rPr lang="en-US" sz="2900" dirty="0" smtClean="0"/>
              <a:t>{ </a:t>
            </a:r>
            <a:r>
              <a:rPr lang="en-US" sz="2700" dirty="0" smtClean="0"/>
              <a:t>… }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7775" y="1524000"/>
            <a:ext cx="30956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1143000"/>
            <a:ext cx="3505200" cy="3733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Version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dirty="0"/>
              <a:t>class </a:t>
            </a:r>
            <a:r>
              <a:rPr lang="en-US" sz="2900" dirty="0" err="1"/>
              <a:t>ICustomer</a:t>
            </a:r>
            <a:r>
              <a:rPr lang="en-US" sz="2900" dirty="0"/>
              <a:t>: public </a:t>
            </a:r>
          </a:p>
          <a:p>
            <a:pPr>
              <a:buNone/>
            </a:pPr>
            <a:r>
              <a:rPr lang="en-US" sz="2900" dirty="0"/>
              <a:t>	{ // abstract class </a:t>
            </a:r>
            <a:r>
              <a:rPr lang="en-US" sz="2700" dirty="0"/>
              <a:t>… }</a:t>
            </a:r>
          </a:p>
          <a:p>
            <a:pPr lvl="1">
              <a:buNone/>
            </a:pPr>
            <a:endParaRPr lang="en-US" sz="2700" dirty="0"/>
          </a:p>
          <a:p>
            <a:pPr>
              <a:buNone/>
            </a:pPr>
            <a:r>
              <a:rPr lang="en-US" sz="2900" dirty="0"/>
              <a:t>class Customer: public </a:t>
            </a:r>
            <a:r>
              <a:rPr lang="en-US" sz="2900" dirty="0" err="1"/>
              <a:t>ICustomer</a:t>
            </a:r>
            <a:r>
              <a:rPr lang="en-US" sz="2900" dirty="0"/>
              <a:t> </a:t>
            </a:r>
          </a:p>
          <a:p>
            <a:pPr>
              <a:buNone/>
            </a:pPr>
            <a:r>
              <a:rPr lang="en-US" sz="2900" dirty="0"/>
              <a:t>	{</a:t>
            </a:r>
          </a:p>
          <a:p>
            <a:pPr lvl="1">
              <a:buNone/>
            </a:pPr>
            <a:r>
              <a:rPr lang="en-US" sz="2700" dirty="0"/>
              <a:t>private:</a:t>
            </a:r>
          </a:p>
          <a:p>
            <a:pPr lvl="1">
              <a:buNone/>
            </a:pPr>
            <a:r>
              <a:rPr lang="en-US" sz="2700" dirty="0"/>
              <a:t>   Name </a:t>
            </a:r>
            <a:r>
              <a:rPr lang="en-US" sz="2700" dirty="0" err="1"/>
              <a:t>name</a:t>
            </a:r>
            <a:r>
              <a:rPr lang="en-US" sz="2700" dirty="0"/>
              <a:t>;</a:t>
            </a:r>
          </a:p>
          <a:p>
            <a:pPr lvl="1">
              <a:buNone/>
            </a:pPr>
            <a:r>
              <a:rPr lang="en-US" sz="2700" dirty="0"/>
              <a:t>…</a:t>
            </a:r>
          </a:p>
          <a:p>
            <a:pPr lvl="1">
              <a:buNone/>
            </a:pPr>
            <a:r>
              <a:rPr lang="en-US" sz="2700" dirty="0"/>
              <a:t>}</a:t>
            </a:r>
          </a:p>
          <a:p>
            <a:pPr lvl="1">
              <a:buNone/>
            </a:pPr>
            <a:endParaRPr lang="en-US" sz="2700" dirty="0"/>
          </a:p>
          <a:p>
            <a:pPr>
              <a:buNone/>
            </a:pPr>
            <a:r>
              <a:rPr lang="en-US" sz="2900" dirty="0"/>
              <a:t>class Name </a:t>
            </a:r>
          </a:p>
          <a:p>
            <a:pPr>
              <a:buNone/>
            </a:pPr>
            <a:r>
              <a:rPr lang="en-US" sz="2900" dirty="0"/>
              <a:t>	{ </a:t>
            </a:r>
            <a:r>
              <a:rPr lang="en-US" sz="2700" dirty="0"/>
              <a:t>… } </a:t>
            </a:r>
          </a:p>
          <a:p>
            <a:pPr>
              <a:buNone/>
            </a:pPr>
            <a:endParaRPr lang="en-US" sz="2700" dirty="0"/>
          </a:p>
          <a:p>
            <a:pPr>
              <a:buNone/>
            </a:pPr>
            <a:r>
              <a:rPr lang="en-US" sz="2900" dirty="0"/>
              <a:t>class </a:t>
            </a:r>
            <a:r>
              <a:rPr lang="en-US" sz="2900" dirty="0" err="1"/>
              <a:t>CorporateCustomer</a:t>
            </a:r>
            <a:r>
              <a:rPr lang="en-US" sz="2900" dirty="0"/>
              <a:t>: public Customer </a:t>
            </a:r>
          </a:p>
          <a:p>
            <a:pPr>
              <a:buNone/>
            </a:pPr>
            <a:r>
              <a:rPr lang="en-US" sz="2900" dirty="0"/>
              <a:t>	{ </a:t>
            </a:r>
            <a:r>
              <a:rPr lang="en-US" sz="2700" dirty="0"/>
              <a:t>… }</a:t>
            </a:r>
          </a:p>
          <a:p>
            <a:pPr>
              <a:buNone/>
            </a:pPr>
            <a:r>
              <a:rPr lang="en-US" sz="2900" dirty="0"/>
              <a:t>class </a:t>
            </a:r>
            <a:r>
              <a:rPr lang="en-US" sz="2900" dirty="0" err="1"/>
              <a:t>PersonalCustomer</a:t>
            </a:r>
            <a:r>
              <a:rPr lang="en-US" sz="2900" dirty="0"/>
              <a:t>: public Customer </a:t>
            </a:r>
          </a:p>
          <a:p>
            <a:pPr>
              <a:buNone/>
            </a:pPr>
            <a:r>
              <a:rPr lang="en-US" sz="2900" dirty="0"/>
              <a:t>	{ </a:t>
            </a:r>
            <a:r>
              <a:rPr lang="en-US" sz="2700" dirty="0"/>
              <a:t>… }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95425"/>
            <a:ext cx="30956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Class Diagrams: Classes/Objects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Rectangle represents a class or object. Show it with 1, 2, or 3 horizontal compartments.</a:t>
            </a:r>
          </a:p>
          <a:p>
            <a:pPr lvl="0"/>
            <a:r>
              <a:rPr lang="en-US" dirty="0" smtClean="0"/>
              <a:t>Top Compartment contains name (identity):</a:t>
            </a:r>
          </a:p>
          <a:p>
            <a:pPr lvl="1"/>
            <a:r>
              <a:rPr lang="en-US" dirty="0" smtClean="0"/>
              <a:t>If it’s a class: show name in bold.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If it’s an object: show object name (optional) followed by ‘:’ followed by class name (not bold, but underlined).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If it’s an abstract class: show name in italics, or use stereotype.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0"/>
            <a:ext cx="1000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419600"/>
            <a:ext cx="1190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1600200" y="4799012"/>
            <a:ext cx="990600" cy="1588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5638800"/>
            <a:ext cx="1000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Callout 9"/>
          <p:cNvSpPr/>
          <p:nvPr/>
        </p:nvSpPr>
        <p:spPr>
          <a:xfrm>
            <a:off x="5791200" y="5638800"/>
            <a:ext cx="2895600" cy="914399"/>
          </a:xfrm>
          <a:prstGeom prst="wedgeEllipseCallout">
            <a:avLst>
              <a:gd name="adj1" fmla="val -113704"/>
              <a:gd name="adj2" fmla="val -71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581793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methods are abstract:</a:t>
            </a:r>
          </a:p>
          <a:p>
            <a:pPr algn="ctr"/>
            <a:r>
              <a:rPr lang="en-US" dirty="0" smtClean="0"/>
              <a:t>virtual       …      = 0;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Class Diagrams: Classes/Objects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Middle compartment contains attributes.</a:t>
            </a:r>
          </a:p>
          <a:p>
            <a:pPr lvl="1"/>
            <a:r>
              <a:rPr lang="en-US" dirty="0" smtClean="0"/>
              <a:t>Format:</a:t>
            </a:r>
          </a:p>
          <a:p>
            <a:pPr lvl="2">
              <a:buNone/>
            </a:pPr>
            <a:r>
              <a:rPr lang="en-US" dirty="0" smtClean="0"/>
              <a:t>&lt;visibility&gt; &lt;name&gt; : &lt;type&gt;</a:t>
            </a:r>
          </a:p>
          <a:p>
            <a:pPr lvl="1"/>
            <a:r>
              <a:rPr lang="en-US" dirty="0" smtClean="0"/>
              <a:t>Underline the attribute if it’s a class attribute.</a:t>
            </a:r>
          </a:p>
          <a:p>
            <a:pPr lvl="1"/>
            <a:r>
              <a:rPr lang="en-US" dirty="0" smtClean="0"/>
              <a:t>Visibility can be:</a:t>
            </a:r>
          </a:p>
          <a:p>
            <a:pPr lvl="2"/>
            <a:r>
              <a:rPr lang="en-US" dirty="0" smtClean="0"/>
              <a:t>-   private</a:t>
            </a:r>
          </a:p>
          <a:p>
            <a:pPr lvl="2"/>
            <a:r>
              <a:rPr lang="en-US" dirty="0" smtClean="0"/>
              <a:t>+  public</a:t>
            </a:r>
          </a:p>
          <a:p>
            <a:pPr lvl="2"/>
            <a:r>
              <a:rPr lang="en-US" dirty="0" smtClean="0"/>
              <a:t>#  protected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657600"/>
            <a:ext cx="2971800" cy="174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6781800" y="1981200"/>
            <a:ext cx="1295400" cy="533400"/>
            <a:chOff x="6781800" y="1981200"/>
            <a:chExt cx="1295400" cy="533400"/>
          </a:xfrm>
        </p:grpSpPr>
        <p:sp>
          <p:nvSpPr>
            <p:cNvPr id="5" name="Oval Callout 4"/>
            <p:cNvSpPr/>
            <p:nvPr/>
          </p:nvSpPr>
          <p:spPr>
            <a:xfrm>
              <a:off x="6781800" y="1981200"/>
              <a:ext cx="1295400" cy="533400"/>
            </a:xfrm>
            <a:prstGeom prst="wedgeEllipseCallout">
              <a:avLst>
                <a:gd name="adj1" fmla="val -135235"/>
                <a:gd name="adj2" fmla="val 1038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81800" y="2057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static </a:t>
              </a:r>
              <a:r>
                <a:rPr lang="en-US" dirty="0" err="1" smtClean="0"/>
                <a:t>int</a:t>
              </a:r>
              <a:r>
                <a:rPr lang="en-US" dirty="0" smtClean="0"/>
                <a:t> ...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Class Diagrams: Classes/Objects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compartment contains operations.</a:t>
            </a:r>
          </a:p>
          <a:p>
            <a:pPr lvl="1"/>
            <a:r>
              <a:rPr lang="en-US" dirty="0" smtClean="0"/>
              <a:t>Format:</a:t>
            </a:r>
          </a:p>
          <a:p>
            <a:pPr lvl="2">
              <a:buNone/>
            </a:pPr>
            <a:r>
              <a:rPr lang="en-US" dirty="0" smtClean="0"/>
              <a:t>&lt;visibility&gt; &lt;name&gt; ( &lt;</a:t>
            </a:r>
            <a:r>
              <a:rPr lang="en-US" dirty="0" err="1" smtClean="0"/>
              <a:t>param</a:t>
            </a:r>
            <a:r>
              <a:rPr lang="en-US" dirty="0" smtClean="0"/>
              <a:t> list&gt; ) : &lt;return type&gt;</a:t>
            </a:r>
          </a:p>
          <a:p>
            <a:pPr lvl="1"/>
            <a:r>
              <a:rPr lang="en-US" dirty="0" smtClean="0"/>
              <a:t>Underline the operation if it’s a class operation.</a:t>
            </a:r>
          </a:p>
          <a:p>
            <a:pPr lvl="1"/>
            <a:r>
              <a:rPr lang="en-US" dirty="0" smtClean="0"/>
              <a:t>Abstract operation: shown in italics or with stereotype &lt;&lt;abstract&gt;&gt;.</a:t>
            </a:r>
          </a:p>
          <a:p>
            <a:pPr lvl="1"/>
            <a:r>
              <a:rPr lang="en-US" dirty="0" smtClean="0"/>
              <a:t>Visibility can be:</a:t>
            </a:r>
          </a:p>
          <a:p>
            <a:pPr lvl="2"/>
            <a:r>
              <a:rPr lang="en-US" dirty="0" smtClean="0"/>
              <a:t>-   private</a:t>
            </a:r>
          </a:p>
          <a:p>
            <a:pPr lvl="2"/>
            <a:r>
              <a:rPr lang="en-US" dirty="0" smtClean="0"/>
              <a:t>+  public</a:t>
            </a:r>
          </a:p>
          <a:p>
            <a:pPr lvl="2"/>
            <a:r>
              <a:rPr lang="en-US" dirty="0" smtClean="0"/>
              <a:t>#  protected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657600"/>
            <a:ext cx="3948642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7010400" y="1600200"/>
            <a:ext cx="1447800" cy="722531"/>
            <a:chOff x="6781800" y="1981200"/>
            <a:chExt cx="1295400" cy="722531"/>
          </a:xfrm>
        </p:grpSpPr>
        <p:sp>
          <p:nvSpPr>
            <p:cNvPr id="6" name="Oval Callout 5"/>
            <p:cNvSpPr/>
            <p:nvPr/>
          </p:nvSpPr>
          <p:spPr>
            <a:xfrm>
              <a:off x="6781800" y="1981200"/>
              <a:ext cx="1295400" cy="533400"/>
            </a:xfrm>
            <a:prstGeom prst="wedgeEllipseCallout">
              <a:avLst>
                <a:gd name="adj1" fmla="val -136687"/>
                <a:gd name="adj2" fmla="val 172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1800" y="2057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static void...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 smtClean="0"/>
              <a:t>Draw a UML Class Diagram to model the code below:</a:t>
            </a:r>
          </a:p>
          <a:p>
            <a:pPr lvl="0">
              <a:buClr>
                <a:srgbClr val="009DD9"/>
              </a:buClr>
              <a:buNone/>
            </a:pP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CorporateCustomer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: public Customer </a:t>
            </a:r>
            <a:endParaRPr lang="en-US" sz="1800" dirty="0" smtClean="0">
              <a:solidFill>
                <a:srgbClr val="DBF5F9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009DD9"/>
              </a:buClr>
              <a:buNone/>
            </a:pPr>
            <a:r>
              <a:rPr lang="en-US" sz="1800" dirty="0" smtClean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DBF5F9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009DD9"/>
              </a:buClr>
              <a:buNone/>
            </a:pP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buClr>
                <a:srgbClr val="009DD9">
                  <a:shade val="75000"/>
                </a:srgbClr>
              </a:buClr>
              <a:buNone/>
            </a:pP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creditLimit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buClr>
                <a:srgbClr val="009DD9"/>
              </a:buClr>
              <a:buNone/>
            </a:pP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lvl="1">
              <a:buClr>
                <a:srgbClr val="009DD9">
                  <a:shade val="75000"/>
                </a:srgbClr>
              </a:buClr>
              <a:buNone/>
            </a:pP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contactName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Clr>
                <a:srgbClr val="009DD9">
                  <a:shade val="75000"/>
                </a:srgbClr>
              </a:buClr>
              <a:buNone/>
            </a:pP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creditRating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buClr>
                <a:srgbClr val="009DD9"/>
              </a:buClr>
              <a:buNone/>
            </a:pP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Clr>
                <a:srgbClr val="009DD9">
                  <a:shade val="75000"/>
                </a:srgbClr>
              </a:buClr>
              <a:buNone/>
            </a:pP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virtual void remind();</a:t>
            </a:r>
          </a:p>
          <a:p>
            <a:pPr lvl="1">
              <a:buClr>
                <a:srgbClr val="009DD9">
                  <a:shade val="75000"/>
                </a:srgbClr>
              </a:buClr>
              <a:buNone/>
            </a:pP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billForMonth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009DD9">
                  <a:shade val="75000"/>
                </a:srgbClr>
              </a:buClr>
              <a:buNone/>
            </a:pP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CorporateCustomer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Clr>
                <a:srgbClr val="009DD9">
                  <a:shade val="75000"/>
                </a:srgbClr>
              </a:buClr>
              <a:buNone/>
            </a:pP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virtual ~</a:t>
            </a:r>
            <a:r>
              <a:rPr lang="en-US" sz="1800" dirty="0" err="1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CorporateCustomer</a:t>
            </a:r>
            <a:r>
              <a:rPr lang="en-US" sz="1800" dirty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>
              <a:buClr>
                <a:srgbClr val="009DD9"/>
              </a:buClr>
              <a:buNone/>
            </a:pPr>
            <a:r>
              <a:rPr lang="en-US" sz="1800" dirty="0" smtClean="0">
                <a:solidFill>
                  <a:srgbClr val="DBF5F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srgbClr val="DBF5F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71600" y="3505200"/>
            <a:ext cx="51816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Class Diagrams: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To represent an interface, </a:t>
            </a:r>
          </a:p>
          <a:p>
            <a:pPr lvl="1"/>
            <a:r>
              <a:rPr lang="en-US" dirty="0" smtClean="0"/>
              <a:t>Use the class/object notation, with the stereotype &lt;&lt;interface&gt;&gt; directly above the name (in the same compartment as the name).</a:t>
            </a:r>
          </a:p>
          <a:p>
            <a:pPr lvl="1"/>
            <a:r>
              <a:rPr lang="en-US" dirty="0" smtClean="0"/>
              <a:t>Or use the lollipop notation (small hollow circle)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&lt;&lt; &gt;&gt;  stereotype</a:t>
            </a:r>
          </a:p>
          <a:p>
            <a:pPr lvl="1"/>
            <a:r>
              <a:rPr lang="en-US" dirty="0" smtClean="0"/>
              <a:t>a way of indicating that this class has a special meaning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810000"/>
            <a:ext cx="1000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572000" y="3657600"/>
            <a:ext cx="381000" cy="381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610100" y="4229100"/>
            <a:ext cx="380206" cy="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4114800"/>
            <a:ext cx="1219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ICustomer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910</TotalTime>
  <Words>1520</Words>
  <Application>Microsoft Office PowerPoint</Application>
  <PresentationFormat>On-screen Show (4:3)</PresentationFormat>
  <Paragraphs>273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Corbel</vt:lpstr>
      <vt:lpstr>Courier New</vt:lpstr>
      <vt:lpstr>Wingdings 2</vt:lpstr>
      <vt:lpstr>Paper</vt:lpstr>
      <vt:lpstr>UML Class Diagrams</vt:lpstr>
      <vt:lpstr>Unified Modeling Language (UML)</vt:lpstr>
      <vt:lpstr>Example: Version 1</vt:lpstr>
      <vt:lpstr>Example: Version 2</vt:lpstr>
      <vt:lpstr>Class Diagrams: Classes/Objects</vt:lpstr>
      <vt:lpstr>Class Diagrams: Classes/Objects</vt:lpstr>
      <vt:lpstr>Class Diagrams: Classes/Objects</vt:lpstr>
      <vt:lpstr>In-Class Exercise</vt:lpstr>
      <vt:lpstr>Class Diagrams: Interfaces</vt:lpstr>
      <vt:lpstr>Class Diagrams: Association Relationship</vt:lpstr>
      <vt:lpstr>Class Diagrams: Aggregation Relationship</vt:lpstr>
      <vt:lpstr>Class Diagrams: Composition Relationship</vt:lpstr>
      <vt:lpstr>Class Diagrams: Generalization Relationship</vt:lpstr>
      <vt:lpstr>Class Diagrams: Realization Relationship</vt:lpstr>
      <vt:lpstr>In-Class Exercise</vt:lpstr>
      <vt:lpstr>Class Diagrams: Dependency Relationship</vt:lpstr>
      <vt:lpstr>Class Diagrams: Dependency Relationship</vt:lpstr>
      <vt:lpstr>Class Diagrams: Multiplicity</vt:lpstr>
      <vt:lpstr>Example – p.1</vt:lpstr>
      <vt:lpstr>Example – p.2</vt:lpstr>
      <vt:lpstr>Example – p.3</vt:lpstr>
      <vt:lpstr>Translating C++ Code Into Class Diagrams: Pitfalls</vt:lpstr>
      <vt:lpstr>More Translation Pitfalls</vt:lpstr>
      <vt:lpstr>Translation Hints</vt:lpstr>
      <vt:lpstr>More Translation Hints</vt:lpstr>
      <vt:lpstr>Class Diagrams: Exercise</vt:lpstr>
    </vt:vector>
  </TitlesOfParts>
  <Company>East Stroudsburg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373</cp:revision>
  <dcterms:created xsi:type="dcterms:W3CDTF">2009-11-10T20:19:22Z</dcterms:created>
  <dcterms:modified xsi:type="dcterms:W3CDTF">2016-09-15T14:12:37Z</dcterms:modified>
</cp:coreProperties>
</file>