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67" r:id="rId4"/>
    <p:sldId id="269" r:id="rId5"/>
    <p:sldId id="270" r:id="rId6"/>
    <p:sldId id="271" r:id="rId7"/>
    <p:sldId id="272" r:id="rId8"/>
    <p:sldId id="273" r:id="rId9"/>
    <p:sldId id="286" r:id="rId10"/>
    <p:sldId id="274" r:id="rId11"/>
    <p:sldId id="278" r:id="rId12"/>
    <p:sldId id="279" r:id="rId13"/>
    <p:sldId id="280" r:id="rId14"/>
    <p:sldId id="281" r:id="rId15"/>
    <p:sldId id="282" r:id="rId16"/>
    <p:sldId id="283" r:id="rId17"/>
    <p:sldId id="275" r:id="rId18"/>
    <p:sldId id="284" r:id="rId19"/>
    <p:sldId id="288" r:id="rId20"/>
    <p:sldId id="289" r:id="rId21"/>
    <p:sldId id="290" r:id="rId22"/>
    <p:sldId id="303" r:id="rId23"/>
    <p:sldId id="294" r:id="rId24"/>
    <p:sldId id="295" r:id="rId25"/>
    <p:sldId id="296" r:id="rId26"/>
    <p:sldId id="291" r:id="rId27"/>
    <p:sldId id="292" r:id="rId28"/>
    <p:sldId id="297" r:id="rId29"/>
    <p:sldId id="298" r:id="rId31"/>
    <p:sldId id="299" r:id="rId32"/>
    <p:sldId id="300" r:id="rId33"/>
    <p:sldId id="301" r:id="rId34"/>
    <p:sldId id="302"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6"/>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2.emf"/><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7.png"/><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9.png"/><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744247" y="1986448"/>
            <a:ext cx="10566178" cy="4092575"/>
          </a:xfrm>
          <a:prstGeom prst="rect">
            <a:avLst/>
          </a:prstGeom>
          <a:solidFill>
            <a:srgbClr val="3B3B3B"/>
          </a:solidFill>
        </p:spPr>
        <p:txBody>
          <a:bodyPr wrap="square" rtlCol="0">
            <a:spAutoFit/>
          </a:bodyPr>
          <a:lstStyle/>
          <a:p>
            <a:r>
              <a:rPr lang="en-US" sz="4000" dirty="0">
                <a:solidFill>
                  <a:srgbClr val="FF6600"/>
                </a:solidFill>
                <a:sym typeface="+mn-ea"/>
              </a:rPr>
              <a:t>                     </a:t>
            </a:r>
            <a:r>
              <a:rPr lang="en-US" sz="6000" dirty="0">
                <a:solidFill>
                  <a:srgbClr val="FF6600"/>
                </a:solidFill>
                <a:sym typeface="+mn-ea"/>
              </a:rPr>
              <a:t>Exploratory Data Analysis</a:t>
            </a:r>
            <a:endParaRPr lang="en-US" sz="6000" dirty="0">
              <a:solidFill>
                <a:srgbClr val="FF6600"/>
              </a:solidFill>
              <a:sym typeface="+mn-ea"/>
            </a:endParaRPr>
          </a:p>
          <a:p>
            <a:r>
              <a:rPr lang="en-US" sz="3200" dirty="0">
                <a:solidFill>
                  <a:srgbClr val="FF6600"/>
                </a:solidFill>
                <a:sym typeface="+mn-ea"/>
              </a:rPr>
              <a:t>Project Name: </a:t>
            </a:r>
            <a:r>
              <a:rPr lang="en-US" sz="4000" dirty="0">
                <a:solidFill>
                  <a:srgbClr val="FF6600"/>
                </a:solidFill>
                <a:sym typeface="+mn-ea"/>
              </a:rPr>
              <a:t>G2M insight for Cab investment firm.</a:t>
            </a:r>
            <a:endParaRPr lang="en-US" sz="4000" dirty="0">
              <a:solidFill>
                <a:srgbClr val="FF6600"/>
              </a:solidFill>
              <a:sym typeface="+mn-ea"/>
            </a:endParaRPr>
          </a:p>
          <a:p>
            <a:r>
              <a:rPr lang="en-US" sz="4000" dirty="0">
                <a:solidFill>
                  <a:srgbClr val="FF6600"/>
                </a:solidFill>
                <a:sym typeface="+mn-ea"/>
              </a:rPr>
              <a:t>Date: 08.10.2021</a:t>
            </a:r>
            <a:endParaRPr lang="en-US" sz="4000" dirty="0">
              <a:solidFill>
                <a:srgbClr val="FF6600"/>
              </a:solidFill>
              <a:sym typeface="+mn-ea"/>
            </a:endParaRPr>
          </a:p>
          <a:p>
            <a:r>
              <a:rPr lang="en-US" sz="4000" dirty="0">
                <a:solidFill>
                  <a:srgbClr val="FF6600"/>
                </a:solidFill>
                <a:sym typeface="+mn-ea"/>
              </a:rPr>
              <a:t>Name: Caleb Anthony</a:t>
            </a:r>
            <a:endParaRPr lang="en-GB" sz="4000" dirty="0">
              <a:solidFill>
                <a:schemeClr val="accent2"/>
              </a:solidFill>
              <a:latin typeface="Arial Black" panose="020B0A04020102020204" pitchFamily="34" charset="0"/>
            </a:endParaRPr>
          </a:p>
          <a:p>
            <a:endParaRPr lang="en-GB" sz="4000" dirty="0">
              <a:solidFill>
                <a:schemeClr val="accent2"/>
              </a:solidFill>
              <a:latin typeface="Arial Black" panose="020B0A04020102020204" pitchFamily="34" charset="0"/>
            </a:endParaRPr>
          </a:p>
          <a:p>
            <a:endParaRPr lang="en-US" sz="40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endParaRPr lang="en-GB" sz="3600" b="1" dirty="0">
              <a:solidFill>
                <a:schemeClr val="accent2"/>
              </a:solidFill>
              <a:latin typeface="Arial Black" panose="020B0A04020102020204" pitchFamily="34"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p:cNvSpPr txBox="1"/>
          <p:nvPr/>
        </p:nvSpPr>
        <p:spPr>
          <a:xfrm>
            <a:off x="8601222" y="1850243"/>
            <a:ext cx="3590778" cy="3107690"/>
          </a:xfrm>
          <a:prstGeom prst="rect">
            <a:avLst/>
          </a:prstGeom>
          <a:noFill/>
        </p:spPr>
        <p:txBody>
          <a:bodyPr wrap="square">
            <a:spAutoFit/>
          </a:bodyPr>
          <a:lstStyle/>
          <a:p>
            <a:pPr marL="457200" indent="-457200">
              <a:buFont typeface="Wingdings" panose="05000000000000000000" pitchFamily="2" charset="2"/>
              <a:buChar char="q"/>
            </a:pPr>
            <a:r>
              <a:rPr lang="en-US" altLang="en-GB" sz="2800" b="1" dirty="0">
                <a:solidFill>
                  <a:schemeClr val="accent2"/>
                </a:solidFill>
                <a:latin typeface="Arial Black" panose="020B0A04020102020204" pitchFamily="34" charset="0"/>
                <a:ea typeface="+mj-ea"/>
                <a:cs typeface="+mj-cs"/>
              </a:rPr>
              <a:t>A</a:t>
            </a:r>
            <a:r>
              <a:rPr lang="en-GB" sz="2800" b="1" dirty="0">
                <a:solidFill>
                  <a:schemeClr val="accent2"/>
                </a:solidFill>
                <a:latin typeface="Arial Black" panose="020B0A04020102020204" pitchFamily="34" charset="0"/>
                <a:ea typeface="+mj-ea"/>
                <a:cs typeface="+mj-cs"/>
              </a:rPr>
              <a:t>ll the cities have the same increase in price charge with increase in distance</a:t>
            </a:r>
            <a:r>
              <a:rPr lang="en-US" altLang="en-GB" sz="2800" b="1" dirty="0">
                <a:solidFill>
                  <a:schemeClr val="accent2"/>
                </a:solidFill>
                <a:latin typeface="Arial Black" panose="020B0A04020102020204" pitchFamily="34" charset="0"/>
                <a:ea typeface="+mj-ea"/>
                <a:cs typeface="+mj-cs"/>
              </a:rPr>
              <a:t>, f</a:t>
            </a:r>
            <a:r>
              <a:rPr lang="en-GB" sz="2800" b="1" dirty="0">
                <a:solidFill>
                  <a:schemeClr val="accent2"/>
                </a:solidFill>
                <a:latin typeface="Arial Black" panose="020B0A04020102020204" pitchFamily="34" charset="0"/>
                <a:ea typeface="+mj-ea"/>
                <a:cs typeface="+mj-cs"/>
                <a:sym typeface="+mn-ea"/>
              </a:rPr>
              <a:t>or Pink cab </a:t>
            </a:r>
            <a:endParaRPr lang="en-US" altLang="en-GB" sz="2800" b="1" dirty="0">
              <a:solidFill>
                <a:schemeClr val="accent2"/>
              </a:solidFill>
              <a:latin typeface="Arial Black" panose="020B0A04020102020204" pitchFamily="34" charset="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p:cNvPicPr>
            <a:picLocks noChangeAspect="1"/>
          </p:cNvPicPr>
          <p:nvPr/>
        </p:nvPicPr>
        <p:blipFill>
          <a:blip r:embed="rId1"/>
          <a:stretch>
            <a:fillRect/>
          </a:stretch>
        </p:blipFill>
        <p:spPr>
          <a:xfrm>
            <a:off x="592602" y="1436662"/>
            <a:ext cx="7679202" cy="4795326"/>
          </a:xfrm>
          <a:prstGeom prst="rect">
            <a:avLst/>
          </a:prstGeom>
        </p:spPr>
      </p:pic>
      <p:sp>
        <p:nvSpPr>
          <p:cNvPr id="5" name="TextBox 4"/>
          <p:cNvSpPr txBox="1"/>
          <p:nvPr/>
        </p:nvSpPr>
        <p:spPr>
          <a:xfrm>
            <a:off x="8703212" y="2736838"/>
            <a:ext cx="3488788" cy="2306955"/>
          </a:xfrm>
          <a:prstGeom prst="rect">
            <a:avLst/>
          </a:prstGeom>
          <a:noFill/>
        </p:spPr>
        <p:txBody>
          <a:bodyPr wrap="square">
            <a:spAutoFit/>
          </a:bodyPr>
          <a:lstStyle/>
          <a:p>
            <a:pPr indent="0">
              <a:buFont typeface="Wingdings" panose="05000000000000000000" pitchFamily="2" charset="2"/>
              <a:buNone/>
            </a:pPr>
            <a:r>
              <a:rPr lang="en-US" altLang="en-GB" sz="2400" dirty="0">
                <a:solidFill>
                  <a:schemeClr val="accent2"/>
                </a:solidFill>
                <a:latin typeface="Arial Black" panose="020B0A04020102020204" pitchFamily="34" charset="0"/>
              </a:rPr>
              <a:t>In</a:t>
            </a:r>
            <a:r>
              <a:rPr lang="en-GB" sz="2400" dirty="0">
                <a:solidFill>
                  <a:schemeClr val="accent2"/>
                </a:solidFill>
                <a:latin typeface="Arial Black" panose="020B0A04020102020204" pitchFamily="34" charset="0"/>
              </a:rPr>
              <a:t> New York City the Price charged </a:t>
            </a:r>
            <a:r>
              <a:rPr lang="en-US" altLang="en-GB" sz="2400" dirty="0">
                <a:solidFill>
                  <a:schemeClr val="accent2"/>
                </a:solidFill>
                <a:latin typeface="Arial Black" panose="020B0A04020102020204" pitchFamily="34" charset="0"/>
              </a:rPr>
              <a:t>per KM </a:t>
            </a:r>
            <a:r>
              <a:rPr lang="en-GB" sz="2400" dirty="0">
                <a:solidFill>
                  <a:schemeClr val="accent2"/>
                </a:solidFill>
                <a:latin typeface="Arial Black" panose="020B0A04020102020204" pitchFamily="34" charset="0"/>
              </a:rPr>
              <a:t>for Yellow Cab is more in comparison to the other cities</a:t>
            </a:r>
            <a:r>
              <a:rPr lang="en-US" altLang="en-GB" sz="2400" dirty="0">
                <a:solidFill>
                  <a:schemeClr val="accent2"/>
                </a:solidFill>
                <a:latin typeface="Arial Black" panose="020B0A04020102020204" pitchFamily="34" charset="0"/>
              </a:rPr>
              <a:t>.</a:t>
            </a:r>
            <a:endParaRPr lang="en-US" altLang="en-GB" sz="2400" dirty="0">
              <a:solidFill>
                <a:schemeClr val="accent2"/>
              </a:solidFill>
              <a:latin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661183" y="1911350"/>
            <a:ext cx="7835704" cy="4581525"/>
          </a:xfrm>
          <a:prstGeom prst="rect">
            <a:avLst/>
          </a:prstGeom>
        </p:spPr>
      </p:pic>
      <p:sp>
        <p:nvSpPr>
          <p:cNvPr id="5" name="TextBox 4"/>
          <p:cNvSpPr txBox="1"/>
          <p:nvPr/>
        </p:nvSpPr>
        <p:spPr>
          <a:xfrm>
            <a:off x="8496887" y="3429000"/>
            <a:ext cx="3506370" cy="3046095"/>
          </a:xfrm>
          <a:prstGeom prst="rect">
            <a:avLst/>
          </a:prstGeom>
          <a:noFill/>
        </p:spPr>
        <p:txBody>
          <a:bodyPr wrap="square">
            <a:spAutoFit/>
          </a:bodyPr>
          <a:lstStyle/>
          <a:p>
            <a:pPr marL="342900" indent="-342900">
              <a:buFont typeface="Wingdings" panose="05000000000000000000" pitchFamily="2" charset="2"/>
              <a:buChar char="q"/>
            </a:pPr>
            <a:r>
              <a:rPr lang="en-US" altLang="en-GB" sz="2400" dirty="0">
                <a:solidFill>
                  <a:schemeClr val="accent2"/>
                </a:solidFill>
                <a:latin typeface="Arial Black" panose="020B0A04020102020204" pitchFamily="34" charset="0"/>
              </a:rPr>
              <a:t>The </a:t>
            </a:r>
            <a:r>
              <a:rPr lang="en-GB" sz="2400" dirty="0">
                <a:solidFill>
                  <a:schemeClr val="accent2"/>
                </a:solidFill>
                <a:latin typeface="Arial Black" panose="020B0A04020102020204" pitchFamily="34" charset="0"/>
              </a:rPr>
              <a:t>New York City has the highest Cab users with 28% followed by Chicago with 16% and Los Angeles with 13%</a:t>
            </a:r>
            <a:endParaRPr lang="en-GB" sz="2400" dirty="0">
              <a:solidFill>
                <a:schemeClr val="accent2"/>
              </a:solidFill>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737895" y="1527834"/>
            <a:ext cx="5564432" cy="3802331"/>
          </a:xfrm>
          <a:prstGeom prst="rect">
            <a:avLst/>
          </a:prstGeom>
        </p:spPr>
      </p:pic>
      <p:pic>
        <p:nvPicPr>
          <p:cNvPr id="4" name="Picture 3"/>
          <p:cNvPicPr>
            <a:picLocks noChangeAspect="1"/>
          </p:cNvPicPr>
          <p:nvPr/>
        </p:nvPicPr>
        <p:blipFill>
          <a:blip r:embed="rId2"/>
          <a:stretch>
            <a:fillRect/>
          </a:stretch>
        </p:blipFill>
        <p:spPr>
          <a:xfrm>
            <a:off x="6638047" y="1422253"/>
            <a:ext cx="5441192" cy="4120759"/>
          </a:xfrm>
          <a:prstGeom prst="rect">
            <a:avLst/>
          </a:prstGeom>
        </p:spPr>
      </p:pic>
      <p:sp>
        <p:nvSpPr>
          <p:cNvPr id="6" name="TextBox 5"/>
          <p:cNvSpPr txBox="1"/>
          <p:nvPr/>
        </p:nvSpPr>
        <p:spPr>
          <a:xfrm>
            <a:off x="1026943" y="5678883"/>
            <a:ext cx="11165058" cy="1014730"/>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a:t>
            </a:r>
            <a:r>
              <a:rPr lang="en-US" altLang="en-GB" sz="2000" dirty="0">
                <a:solidFill>
                  <a:schemeClr val="accent2"/>
                </a:solidFill>
                <a:latin typeface="Arial Black" panose="020B0A04020102020204" pitchFamily="34" charset="0"/>
              </a:rPr>
              <a:t> </a:t>
            </a:r>
            <a:r>
              <a:rPr lang="en-GB" sz="2000" dirty="0">
                <a:solidFill>
                  <a:schemeClr val="accent2"/>
                </a:solidFill>
                <a:latin typeface="Arial Black" panose="020B0A04020102020204" pitchFamily="34" charset="0"/>
                <a:sym typeface="+mn-ea"/>
              </a:rPr>
              <a:t>as per the previous slide</a:t>
            </a:r>
            <a:r>
              <a:rPr lang="en-GB" sz="2000" dirty="0">
                <a:solidFill>
                  <a:schemeClr val="accent2"/>
                </a:solidFill>
                <a:latin typeface="Arial Black" panose="020B0A04020102020204" pitchFamily="34" charset="0"/>
              </a:rPr>
              <a:t> New York City has the highest Cab Users of 28% .</a:t>
            </a:r>
            <a:endParaRPr lang="en-GB" sz="2000" dirty="0">
              <a:solidFill>
                <a:schemeClr val="accent2"/>
              </a:solidFill>
              <a:latin typeface="Arial Black" panose="020B0A04020102020204" pitchFamily="34" charset="0"/>
            </a:endParaRP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Los Angeles City</a:t>
            </a:r>
            <a:r>
              <a:rPr lang="en-US" altLang="en-GB" sz="2000" dirty="0">
                <a:solidFill>
                  <a:schemeClr val="accent2"/>
                </a:solidFill>
                <a:latin typeface="Arial Black" panose="020B0A04020102020204" pitchFamily="34" charset="0"/>
              </a:rPr>
              <a:t> has the highest Transaction for the Pink Cab</a:t>
            </a:r>
            <a:endParaRPr lang="en-US" altLang="en-GB" sz="2000" dirty="0">
              <a:solidFill>
                <a:schemeClr val="accent2"/>
              </a:solidFill>
              <a:latin typeface="Arial Black" panose="020B0A04020102020204" pitchFamily="34" charset="0"/>
            </a:endParaRPr>
          </a:p>
        </p:txBody>
      </p:sp>
      <p:sp>
        <p:nvSpPr>
          <p:cNvPr id="10" name="Arrow: Right 9"/>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738407" y="1690688"/>
            <a:ext cx="4663587" cy="3995824"/>
          </a:xfrm>
          <a:prstGeom prst="rect">
            <a:avLst/>
          </a:prstGeom>
        </p:spPr>
      </p:pic>
      <p:pic>
        <p:nvPicPr>
          <p:cNvPr id="4" name="Picture 3"/>
          <p:cNvPicPr>
            <a:picLocks noChangeAspect="1"/>
          </p:cNvPicPr>
          <p:nvPr/>
        </p:nvPicPr>
        <p:blipFill>
          <a:blip r:embed="rId2"/>
          <a:stretch>
            <a:fillRect/>
          </a:stretch>
        </p:blipFill>
        <p:spPr>
          <a:xfrm>
            <a:off x="6541029" y="1171488"/>
            <a:ext cx="4812771" cy="4371975"/>
          </a:xfrm>
          <a:prstGeom prst="rect">
            <a:avLst/>
          </a:prstGeom>
        </p:spPr>
      </p:pic>
      <p:sp>
        <p:nvSpPr>
          <p:cNvPr id="6" name="TextBox 5"/>
          <p:cNvSpPr txBox="1"/>
          <p:nvPr/>
        </p:nvSpPr>
        <p:spPr>
          <a:xfrm>
            <a:off x="1403252" y="5749661"/>
            <a:ext cx="10515600" cy="1198880"/>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  Pink Cab charges same for both Male and Female Customers</a:t>
            </a:r>
            <a:r>
              <a:rPr lang="en-US" altLang="en-GB" sz="2400" dirty="0">
                <a:solidFill>
                  <a:schemeClr val="accent2"/>
                </a:solidFill>
                <a:latin typeface="Arial Black" panose="020B0A04020102020204" pitchFamily="34" charset="0"/>
              </a:rPr>
              <a:t> </a:t>
            </a:r>
            <a:r>
              <a:rPr lang="en-GB" sz="2400" dirty="0">
                <a:solidFill>
                  <a:schemeClr val="accent2"/>
                </a:solidFill>
                <a:latin typeface="Arial Black" panose="020B0A04020102020204" pitchFamily="34" charset="0"/>
                <a:sym typeface="+mn-ea"/>
              </a:rPr>
              <a:t>whereas</a:t>
            </a:r>
            <a:r>
              <a:rPr lang="en-US" altLang="en-GB" sz="2400" dirty="0">
                <a:solidFill>
                  <a:schemeClr val="accent2"/>
                </a:solidFill>
                <a:latin typeface="Arial Black" panose="020B0A04020102020204" pitchFamily="34" charset="0"/>
                <a:sym typeface="+mn-ea"/>
              </a:rPr>
              <a:t> </a:t>
            </a:r>
            <a:r>
              <a:rPr lang="en-GB" sz="2400" dirty="0">
                <a:solidFill>
                  <a:schemeClr val="accent2"/>
                </a:solidFill>
                <a:latin typeface="Arial Black" panose="020B0A04020102020204" pitchFamily="34" charset="0"/>
                <a:sym typeface="+mn-ea"/>
              </a:rPr>
              <a:t>Yellow Cab charge less from Female Customers</a:t>
            </a:r>
            <a:endParaRPr lang="en-US" altLang="en-GB" sz="2400" dirty="0">
              <a:solidFill>
                <a:schemeClr val="accent2"/>
              </a:solidFill>
              <a:latin typeface="Arial Black" panose="020B0A0402010202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720822" y="1835150"/>
            <a:ext cx="5947263" cy="4657725"/>
          </a:xfrm>
          <a:prstGeom prst="rect">
            <a:avLst/>
          </a:prstGeom>
        </p:spPr>
      </p:pic>
      <p:sp>
        <p:nvSpPr>
          <p:cNvPr id="5" name="TextBox 4"/>
          <p:cNvSpPr txBox="1"/>
          <p:nvPr/>
        </p:nvSpPr>
        <p:spPr>
          <a:xfrm>
            <a:off x="8131126" y="3242995"/>
            <a:ext cx="3784209" cy="310769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a:t>
            </a:r>
            <a:r>
              <a:rPr lang="en-US" altLang="en-GB" sz="2800" dirty="0">
                <a:solidFill>
                  <a:schemeClr val="accent2"/>
                </a:solidFill>
                <a:latin typeface="Arial Black" panose="020B0A04020102020204" pitchFamily="34" charset="0"/>
              </a:rPr>
              <a:t>Pink</a:t>
            </a:r>
            <a:r>
              <a:rPr lang="en-GB" sz="2800" dirty="0">
                <a:solidFill>
                  <a:schemeClr val="accent2"/>
                </a:solidFill>
                <a:latin typeface="Arial Black" panose="020B0A04020102020204" pitchFamily="34" charset="0"/>
              </a:rPr>
              <a:t> Cab(2</a:t>
            </a:r>
            <a:r>
              <a:rPr lang="en-US" altLang="en-GB" sz="2800" dirty="0">
                <a:solidFill>
                  <a:schemeClr val="accent2"/>
                </a:solidFill>
                <a:latin typeface="Arial Black" panose="020B0A04020102020204" pitchFamily="34" charset="0"/>
              </a:rPr>
              <a:t>0</a:t>
            </a:r>
            <a:r>
              <a:rPr lang="en-GB" sz="2800" dirty="0">
                <a:solidFill>
                  <a:schemeClr val="accent2"/>
                </a:solidFill>
                <a:latin typeface="Arial Black" panose="020B0A04020102020204" pitchFamily="34" charset="0"/>
              </a:rPr>
              <a:t>.5%) is </a:t>
            </a:r>
            <a:r>
              <a:rPr lang="en-US" altLang="en-GB" sz="2800" dirty="0">
                <a:solidFill>
                  <a:schemeClr val="accent2"/>
                </a:solidFill>
                <a:latin typeface="Arial Black" panose="020B0A04020102020204" pitchFamily="34" charset="0"/>
              </a:rPr>
              <a:t>less</a:t>
            </a:r>
            <a:r>
              <a:rPr lang="en-GB" sz="2800" dirty="0">
                <a:solidFill>
                  <a:schemeClr val="accent2"/>
                </a:solidFill>
                <a:latin typeface="Arial Black" panose="020B0A04020102020204" pitchFamily="34" charset="0"/>
              </a:rPr>
              <a:t> compared to </a:t>
            </a:r>
            <a:r>
              <a:rPr lang="en-US" altLang="en-GB" sz="2800" dirty="0">
                <a:solidFill>
                  <a:schemeClr val="accent2"/>
                </a:solidFill>
                <a:latin typeface="Arial Black" panose="020B0A04020102020204" pitchFamily="34" charset="0"/>
              </a:rPr>
              <a:t>Yellow</a:t>
            </a:r>
            <a:r>
              <a:rPr lang="en-GB" sz="2800" dirty="0">
                <a:solidFill>
                  <a:schemeClr val="accent2"/>
                </a:solidFill>
                <a:latin typeface="Arial Black" panose="020B0A04020102020204" pitchFamily="34" charset="0"/>
              </a:rPr>
              <a:t> Cab (2</a:t>
            </a:r>
            <a:r>
              <a:rPr lang="en-US" altLang="en-GB" sz="2800" dirty="0">
                <a:solidFill>
                  <a:schemeClr val="accent2"/>
                </a:solidFill>
                <a:latin typeface="Arial Black" panose="020B0A04020102020204" pitchFamily="34" charset="0"/>
              </a:rPr>
              <a:t>5</a:t>
            </a:r>
            <a:r>
              <a:rPr lang="en-GB" sz="2800" dirty="0">
                <a:solidFill>
                  <a:schemeClr val="accent2"/>
                </a:solidFill>
                <a:latin typeface="Arial Black" panose="020B0A04020102020204" pitchFamily="34" charset="0"/>
              </a:rPr>
              <a:t>.5%)</a:t>
            </a:r>
            <a:endParaRPr lang="en-GB" sz="2800" dirty="0">
              <a:solidFill>
                <a:schemeClr val="accent2"/>
              </a:solidFill>
              <a:latin typeface="Arial Black" panose="020B0A040201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endParaRPr lang="en-GB" sz="4000"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308317" y="2024062"/>
            <a:ext cx="5638800" cy="2809875"/>
          </a:xfrm>
          <a:prstGeom prst="rect">
            <a:avLst/>
          </a:prstGeom>
        </p:spPr>
      </p:pic>
      <p:pic>
        <p:nvPicPr>
          <p:cNvPr id="4" name="Picture 3"/>
          <p:cNvPicPr>
            <a:picLocks noChangeAspect="1"/>
          </p:cNvPicPr>
          <p:nvPr/>
        </p:nvPicPr>
        <p:blipFill>
          <a:blip r:embed="rId2"/>
          <a:stretch>
            <a:fillRect/>
          </a:stretch>
        </p:blipFill>
        <p:spPr>
          <a:xfrm>
            <a:off x="6096000" y="2053272"/>
            <a:ext cx="5448300" cy="2781300"/>
          </a:xfrm>
          <a:prstGeom prst="rect">
            <a:avLst/>
          </a:prstGeom>
        </p:spPr>
      </p:pic>
      <p:sp>
        <p:nvSpPr>
          <p:cNvPr id="6" name="TextBox 5"/>
          <p:cNvSpPr txBox="1"/>
          <p:nvPr/>
        </p:nvSpPr>
        <p:spPr>
          <a:xfrm>
            <a:off x="689317" y="5195886"/>
            <a:ext cx="11226018" cy="829945"/>
          </a:xfrm>
          <a:prstGeom prst="rect">
            <a:avLst/>
          </a:prstGeom>
          <a:noFill/>
        </p:spPr>
        <p:txBody>
          <a:bodyPr wrap="square">
            <a:spAutoFit/>
          </a:bodyPr>
          <a:lstStyle/>
          <a:p>
            <a:pPr marL="342900" indent="-342900">
              <a:buFont typeface="Wingdings" panose="05000000000000000000" pitchFamily="2" charset="2"/>
              <a:buChar char="q"/>
            </a:pPr>
            <a:r>
              <a:rPr lang="en-US" altLang="en-GB" sz="2400" dirty="0">
                <a:solidFill>
                  <a:schemeClr val="accent2"/>
                </a:solidFill>
                <a:latin typeface="Arial Black" panose="020B0A04020102020204" pitchFamily="34" charset="0"/>
              </a:rPr>
              <a:t>T</a:t>
            </a:r>
            <a:r>
              <a:rPr lang="en-GB" sz="2400" dirty="0">
                <a:solidFill>
                  <a:schemeClr val="accent2"/>
                </a:solidFill>
                <a:latin typeface="Arial Black" panose="020B0A04020102020204" pitchFamily="34" charset="0"/>
              </a:rPr>
              <a:t>he Graphs</a:t>
            </a:r>
            <a:r>
              <a:rPr lang="en-US" altLang="en-GB" sz="2400" dirty="0">
                <a:solidFill>
                  <a:schemeClr val="accent2"/>
                </a:solidFill>
                <a:latin typeface="Arial Black" panose="020B0A04020102020204" pitchFamily="34" charset="0"/>
              </a:rPr>
              <a:t> above</a:t>
            </a:r>
            <a:r>
              <a:rPr lang="en-GB" sz="2400" dirty="0">
                <a:solidFill>
                  <a:schemeClr val="accent2"/>
                </a:solidFill>
                <a:latin typeface="Arial Black" panose="020B0A04020102020204" pitchFamily="34" charset="0"/>
              </a:rPr>
              <a:t> show that the Yellow cab has a </a:t>
            </a:r>
            <a:r>
              <a:rPr lang="en-US" altLang="en-GB" sz="2400" dirty="0">
                <a:solidFill>
                  <a:schemeClr val="accent2"/>
                </a:solidFill>
                <a:latin typeface="Arial Black" panose="020B0A04020102020204" pitchFamily="34" charset="0"/>
              </a:rPr>
              <a:t>greater</a:t>
            </a:r>
            <a:r>
              <a:rPr lang="en-GB" sz="2400" dirty="0">
                <a:solidFill>
                  <a:schemeClr val="accent2"/>
                </a:solidFill>
                <a:latin typeface="Arial Black" panose="020B0A04020102020204" pitchFamily="34" charset="0"/>
              </a:rPr>
              <a:t> Profit Margin (Price Charged - Cost of Trip) compared to Pink cab.</a:t>
            </a:r>
            <a:endParaRPr lang="en-GB" sz="2400" dirty="0">
              <a:solidFill>
                <a:schemeClr val="accent2"/>
              </a:solidFill>
              <a:latin typeface="Arial Black" panose="020B0A040201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1479672" y="1857375"/>
            <a:ext cx="4616328" cy="3143250"/>
          </a:xfrm>
          <a:prstGeom prst="rect">
            <a:avLst/>
          </a:prstGeom>
        </p:spPr>
      </p:pic>
      <p:pic>
        <p:nvPicPr>
          <p:cNvPr id="4" name="Picture 3"/>
          <p:cNvPicPr>
            <a:picLocks noChangeAspect="1"/>
          </p:cNvPicPr>
          <p:nvPr/>
        </p:nvPicPr>
        <p:blipFill>
          <a:blip r:embed="rId2"/>
          <a:stretch>
            <a:fillRect/>
          </a:stretch>
        </p:blipFill>
        <p:spPr>
          <a:xfrm>
            <a:off x="6949440" y="1857375"/>
            <a:ext cx="5026416" cy="3095625"/>
          </a:xfrm>
          <a:prstGeom prst="rect">
            <a:avLst/>
          </a:prstGeom>
        </p:spPr>
      </p:pic>
      <p:sp>
        <p:nvSpPr>
          <p:cNvPr id="6" name="TextBox 5"/>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endParaRPr lang="en-GB" sz="20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endParaRPr lang="en-GB" sz="20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endParaRPr lang="en-GB" sz="2000" dirty="0">
              <a:solidFill>
                <a:schemeClr val="accent2"/>
              </a:solidFill>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endParaRPr lang="en-GB" sz="4800" dirty="0">
              <a:solidFill>
                <a:schemeClr val="accent2"/>
              </a:solidFill>
              <a:latin typeface="Arial Black" panose="020B0A040201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38177" y="76959"/>
            <a:ext cx="2688569" cy="1286367"/>
          </a:xfrm>
          <a:prstGeom prst="rect">
            <a:avLst/>
          </a:prstGeom>
        </p:spPr>
      </p:pic>
      <p:pic>
        <p:nvPicPr>
          <p:cNvPr id="6" name="Picture 5"/>
          <p:cNvPicPr>
            <a:picLocks noChangeAspect="1"/>
          </p:cNvPicPr>
          <p:nvPr/>
        </p:nvPicPr>
        <p:blipFill>
          <a:blip r:embed="rId2"/>
          <a:stretch>
            <a:fillRect/>
          </a:stretch>
        </p:blipFill>
        <p:spPr>
          <a:xfrm>
            <a:off x="224085" y="368552"/>
            <a:ext cx="1390008" cy="493819"/>
          </a:xfrm>
          <a:prstGeom prst="rect">
            <a:avLst/>
          </a:prstGeom>
        </p:spPr>
      </p:pic>
      <p:pic>
        <p:nvPicPr>
          <p:cNvPr id="7" name="Picture 6"/>
          <p:cNvPicPr>
            <a:picLocks noChangeAspect="1"/>
          </p:cNvPicPr>
          <p:nvPr/>
        </p:nvPicPr>
        <p:blipFill>
          <a:blip r:embed="rId3"/>
          <a:stretch>
            <a:fillRect/>
          </a:stretch>
        </p:blipFill>
        <p:spPr>
          <a:xfrm>
            <a:off x="9065967" y="252718"/>
            <a:ext cx="2901948" cy="1219306"/>
          </a:xfrm>
          <a:prstGeom prst="rect">
            <a:avLst/>
          </a:prstGeom>
        </p:spPr>
      </p:pic>
      <p:pic>
        <p:nvPicPr>
          <p:cNvPr id="9" name="Picture 8"/>
          <p:cNvPicPr>
            <a:picLocks noChangeAspect="1"/>
          </p:cNvPicPr>
          <p:nvPr/>
        </p:nvPicPr>
        <p:blipFill>
          <a:blip r:embed="rId4"/>
          <a:stretch>
            <a:fillRect/>
          </a:stretch>
        </p:blipFill>
        <p:spPr>
          <a:xfrm>
            <a:off x="7173981" y="473232"/>
            <a:ext cx="1670449" cy="493819"/>
          </a:xfrm>
          <a:prstGeom prst="rect">
            <a:avLst/>
          </a:prstGeom>
        </p:spPr>
      </p:pic>
      <p:sp>
        <p:nvSpPr>
          <p:cNvPr id="11" name="TextBox 10"/>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endParaRPr lang="en-GB" dirty="0">
              <a:latin typeface="Arial Black" panose="020B0A04020102020204" pitchFamily="34" charset="0"/>
            </a:endParaRPr>
          </a:p>
        </p:txBody>
      </p:sp>
      <p:sp>
        <p:nvSpPr>
          <p:cNvPr id="13" name="TextBox 12"/>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endParaRPr lang="en-GB" dirty="0">
              <a:latin typeface="Arial Black" panose="020B0A04020102020204" pitchFamily="34" charset="0"/>
            </a:endParaRPr>
          </a:p>
        </p:txBody>
      </p:sp>
      <p:sp>
        <p:nvSpPr>
          <p:cNvPr id="15" name="TextBox 14"/>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endParaRPr lang="en-GB" dirty="0">
              <a:latin typeface="Arial Black" panose="020B0A04020102020204" pitchFamily="34" charset="0"/>
            </a:endParaRPr>
          </a:p>
        </p:txBody>
      </p:sp>
      <p:sp>
        <p:nvSpPr>
          <p:cNvPr id="17" name="TextBox 16"/>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endParaRPr lang="en-GB" dirty="0">
              <a:latin typeface="Arial Black" panose="020B0A04020102020204" pitchFamily="34" charset="0"/>
            </a:endParaRPr>
          </a:p>
        </p:txBody>
      </p:sp>
      <p:sp>
        <p:nvSpPr>
          <p:cNvPr id="19" name="TextBox 18"/>
          <p:cNvSpPr txBox="1"/>
          <p:nvPr/>
        </p:nvSpPr>
        <p:spPr>
          <a:xfrm>
            <a:off x="404446" y="3218937"/>
            <a:ext cx="6098344" cy="64516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a:t>
            </a:r>
            <a:r>
              <a:rPr lang="en-US" altLang="en-GB" dirty="0">
                <a:latin typeface="Arial Black" panose="020B0A04020102020204" pitchFamily="34" charset="0"/>
              </a:rPr>
              <a:t>umber</a:t>
            </a:r>
            <a:r>
              <a:rPr lang="en-GB" dirty="0">
                <a:latin typeface="Arial Black" panose="020B0A04020102020204" pitchFamily="34" charset="0"/>
              </a:rPr>
              <a:t> of travels was around 11000.</a:t>
            </a:r>
            <a:endParaRPr lang="en-GB" dirty="0">
              <a:latin typeface="Arial Black" panose="020B0A04020102020204" pitchFamily="34" charset="0"/>
            </a:endParaRPr>
          </a:p>
        </p:txBody>
      </p:sp>
      <p:sp>
        <p:nvSpPr>
          <p:cNvPr id="21" name="TextBox 20"/>
          <p:cNvSpPr txBox="1"/>
          <p:nvPr/>
        </p:nvSpPr>
        <p:spPr>
          <a:xfrm>
            <a:off x="6558519" y="3253950"/>
            <a:ext cx="5743136" cy="64516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a:t>
            </a:r>
            <a:r>
              <a:rPr lang="en-US" altLang="en-GB" dirty="0">
                <a:latin typeface="Arial Black" panose="020B0A04020102020204" pitchFamily="34" charset="0"/>
              </a:rPr>
              <a:t>umber</a:t>
            </a:r>
            <a:r>
              <a:rPr lang="en-GB" dirty="0">
                <a:latin typeface="Arial Black" panose="020B0A04020102020204" pitchFamily="34" charset="0"/>
              </a:rPr>
              <a:t> of travels was around 35000.</a:t>
            </a:r>
            <a:endParaRPr lang="en-GB" dirty="0">
              <a:latin typeface="Arial Black" panose="020B0A04020102020204" pitchFamily="34" charset="0"/>
            </a:endParaRPr>
          </a:p>
        </p:txBody>
      </p:sp>
      <p:sp>
        <p:nvSpPr>
          <p:cNvPr id="23" name="TextBox 22"/>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endParaRPr lang="en-GB" dirty="0">
              <a:latin typeface="Arial Black" panose="020B0A04020102020204" pitchFamily="34" charset="0"/>
            </a:endParaRPr>
          </a:p>
          <a:p>
            <a:r>
              <a:rPr lang="en-GB" dirty="0">
                <a:latin typeface="Arial Black" panose="020B0A04020102020204" pitchFamily="34" charset="0"/>
              </a:rPr>
              <a:t>         2016: 20000 – 40000</a:t>
            </a:r>
            <a:endParaRPr lang="en-GB" dirty="0">
              <a:latin typeface="Arial Black" panose="020B0A04020102020204" pitchFamily="34" charset="0"/>
            </a:endParaRPr>
          </a:p>
          <a:p>
            <a:r>
              <a:rPr lang="en-GB" dirty="0">
                <a:latin typeface="Arial Black" panose="020B0A04020102020204" pitchFamily="34" charset="0"/>
              </a:rPr>
              <a:t>         2017: 20000 – 40000</a:t>
            </a:r>
            <a:endParaRPr lang="en-GB" dirty="0">
              <a:latin typeface="Arial Black" panose="020B0A04020102020204" pitchFamily="34" charset="0"/>
            </a:endParaRPr>
          </a:p>
          <a:p>
            <a:r>
              <a:rPr lang="en-GB" dirty="0">
                <a:latin typeface="Arial Black" panose="020B0A04020102020204" pitchFamily="34" charset="0"/>
              </a:rPr>
              <a:t>         2018: 20000 – 40000</a:t>
            </a:r>
            <a:endParaRPr lang="en-GB" dirty="0">
              <a:latin typeface="Arial Black" panose="020B0A04020102020204" pitchFamily="34" charset="0"/>
            </a:endParaRPr>
          </a:p>
        </p:txBody>
      </p:sp>
      <p:sp>
        <p:nvSpPr>
          <p:cNvPr id="25" name="TextBox 24"/>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endParaRPr lang="en-GB" dirty="0">
              <a:latin typeface="Arial Black" panose="020B0A04020102020204" pitchFamily="34" charset="0"/>
            </a:endParaRPr>
          </a:p>
          <a:p>
            <a:r>
              <a:rPr lang="en-GB" dirty="0">
                <a:latin typeface="Arial Black" panose="020B0A04020102020204" pitchFamily="34" charset="0"/>
              </a:rPr>
              <a:t>         2016: 80000 – 100000</a:t>
            </a:r>
            <a:endParaRPr lang="en-GB" dirty="0">
              <a:latin typeface="Arial Black" panose="020B0A04020102020204" pitchFamily="34" charset="0"/>
            </a:endParaRPr>
          </a:p>
          <a:p>
            <a:r>
              <a:rPr lang="en-GB" dirty="0">
                <a:latin typeface="Arial Black" panose="020B0A04020102020204" pitchFamily="34" charset="0"/>
              </a:rPr>
              <a:t>         2017: 80000 – 100000</a:t>
            </a:r>
            <a:endParaRPr lang="en-GB" dirty="0">
              <a:latin typeface="Arial Black" panose="020B0A04020102020204" pitchFamily="34" charset="0"/>
            </a:endParaRPr>
          </a:p>
          <a:p>
            <a:r>
              <a:rPr lang="en-GB" dirty="0">
                <a:latin typeface="Arial Black" panose="020B0A04020102020204" pitchFamily="34" charset="0"/>
              </a:rPr>
              <a:t>         2018: 80000 – 100000</a:t>
            </a:r>
            <a:endParaRPr lang="en-GB" dirty="0">
              <a:latin typeface="Arial Black" panose="020B0A04020102020204" pitchFamily="34" charset="0"/>
            </a:endParaRPr>
          </a:p>
        </p:txBody>
      </p:sp>
      <p:sp>
        <p:nvSpPr>
          <p:cNvPr id="27" name="TextBox 26"/>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endParaRPr lang="en-GB" dirty="0">
              <a:latin typeface="Arial Black" panose="020B0A04020102020204" pitchFamily="34" charset="0"/>
            </a:endParaRPr>
          </a:p>
        </p:txBody>
      </p:sp>
      <p:sp>
        <p:nvSpPr>
          <p:cNvPr id="29" name="TextBox 28"/>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endParaRPr lang="en-GB"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Approach</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EDA Summary</a:t>
            </a:r>
            <a:endParaRPr lang="en-US" sz="2800" dirty="0">
              <a:solidFill>
                <a:srgbClr val="FF6600"/>
              </a:solidFill>
            </a:endParaRPr>
          </a:p>
          <a:p>
            <a:pPr algn="just"/>
            <a:r>
              <a:rPr lang="en-US" sz="2800" dirty="0">
                <a:solidFill>
                  <a:srgbClr val="FF6600"/>
                </a:solidFill>
              </a:rPr>
              <a:t>         Hypothesis Testing</a:t>
            </a:r>
            <a:endParaRPr lang="en-US" sz="2800" dirty="0">
              <a:solidFill>
                <a:srgbClr val="FF6600"/>
              </a:solidFill>
            </a:endParaRPr>
          </a:p>
          <a:p>
            <a:pPr algn="just"/>
            <a:r>
              <a:rPr lang="en-US" sz="2800" dirty="0">
                <a:solidFill>
                  <a:srgbClr val="FF6600"/>
                </a:solidFill>
              </a:rPr>
              <a:t>         Building Models</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38177" y="76959"/>
            <a:ext cx="2688569" cy="1286367"/>
          </a:xfrm>
          <a:prstGeom prst="rect">
            <a:avLst/>
          </a:prstGeom>
        </p:spPr>
      </p:pic>
      <p:pic>
        <p:nvPicPr>
          <p:cNvPr id="6" name="Picture 5"/>
          <p:cNvPicPr>
            <a:picLocks noChangeAspect="1"/>
          </p:cNvPicPr>
          <p:nvPr/>
        </p:nvPicPr>
        <p:blipFill>
          <a:blip r:embed="rId2"/>
          <a:stretch>
            <a:fillRect/>
          </a:stretch>
        </p:blipFill>
        <p:spPr>
          <a:xfrm>
            <a:off x="224085" y="368552"/>
            <a:ext cx="1390008" cy="493819"/>
          </a:xfrm>
          <a:prstGeom prst="rect">
            <a:avLst/>
          </a:prstGeom>
        </p:spPr>
      </p:pic>
      <p:pic>
        <p:nvPicPr>
          <p:cNvPr id="7" name="Picture 6"/>
          <p:cNvPicPr>
            <a:picLocks noChangeAspect="1"/>
          </p:cNvPicPr>
          <p:nvPr/>
        </p:nvPicPr>
        <p:blipFill>
          <a:blip r:embed="rId3"/>
          <a:stretch>
            <a:fillRect/>
          </a:stretch>
        </p:blipFill>
        <p:spPr>
          <a:xfrm>
            <a:off x="9065967" y="252718"/>
            <a:ext cx="2901948" cy="1219306"/>
          </a:xfrm>
          <a:prstGeom prst="rect">
            <a:avLst/>
          </a:prstGeom>
        </p:spPr>
      </p:pic>
      <p:pic>
        <p:nvPicPr>
          <p:cNvPr id="9" name="Picture 8"/>
          <p:cNvPicPr>
            <a:picLocks noChangeAspect="1"/>
          </p:cNvPicPr>
          <p:nvPr/>
        </p:nvPicPr>
        <p:blipFill>
          <a:blip r:embed="rId4"/>
          <a:stretch>
            <a:fillRect/>
          </a:stretch>
        </p:blipFill>
        <p:spPr>
          <a:xfrm>
            <a:off x="7173981" y="473232"/>
            <a:ext cx="1670449" cy="493819"/>
          </a:xfrm>
          <a:prstGeom prst="rect">
            <a:avLst/>
          </a:prstGeom>
        </p:spPr>
      </p:pic>
      <p:sp>
        <p:nvSpPr>
          <p:cNvPr id="18" name="TextBox 17"/>
          <p:cNvSpPr txBox="1"/>
          <p:nvPr/>
        </p:nvSpPr>
        <p:spPr>
          <a:xfrm>
            <a:off x="734450" y="1960657"/>
            <a:ext cx="5096022" cy="645160"/>
          </a:xfrm>
          <a:prstGeom prst="rect">
            <a:avLst/>
          </a:prstGeom>
          <a:noFill/>
        </p:spPr>
        <p:txBody>
          <a:bodyPr wrap="square">
            <a:spAutoFit/>
          </a:bodyPr>
          <a:lstStyle/>
          <a:p>
            <a:pPr marL="285750" indent="-285750">
              <a:buFont typeface="Wingdings" panose="05000000000000000000" pitchFamily="2" charset="2"/>
              <a:buChar char="q"/>
            </a:pPr>
            <a:r>
              <a:rPr lang="en-US" altLang="en-GB" dirty="0">
                <a:latin typeface="Arial Black" panose="020B0A04020102020204" pitchFamily="34" charset="0"/>
              </a:rPr>
              <a:t>B</a:t>
            </a:r>
            <a:r>
              <a:rPr lang="en-GB" dirty="0">
                <a:latin typeface="Arial Black" panose="020B0A04020102020204" pitchFamily="34" charset="0"/>
              </a:rPr>
              <a:t>oth Male and Female Customers</a:t>
            </a:r>
            <a:r>
              <a:rPr lang="en-US" altLang="en-GB" dirty="0">
                <a:latin typeface="Arial Black" panose="020B0A04020102020204" pitchFamily="34" charset="0"/>
              </a:rPr>
              <a:t> are charged same for Pink Cab</a:t>
            </a:r>
            <a:r>
              <a:rPr lang="en-GB" dirty="0">
                <a:latin typeface="Arial Black" panose="020B0A04020102020204" pitchFamily="34" charset="0"/>
              </a:rPr>
              <a:t>.</a:t>
            </a:r>
            <a:endParaRPr lang="en-GB" dirty="0">
              <a:latin typeface="Arial Black" panose="020B0A04020102020204" pitchFamily="34" charset="0"/>
            </a:endParaRPr>
          </a:p>
        </p:txBody>
      </p:sp>
      <p:sp>
        <p:nvSpPr>
          <p:cNvPr id="20" name="TextBox 19"/>
          <p:cNvSpPr txBox="1"/>
          <p:nvPr/>
        </p:nvSpPr>
        <p:spPr>
          <a:xfrm>
            <a:off x="6949896" y="1953286"/>
            <a:ext cx="5018019" cy="64516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 Female Customers</a:t>
            </a:r>
            <a:r>
              <a:rPr lang="en-US" altLang="en-GB" dirty="0">
                <a:latin typeface="Arial Black" panose="020B0A04020102020204" pitchFamily="34" charset="0"/>
              </a:rPr>
              <a:t> are charged less for Yellow Cab</a:t>
            </a:r>
            <a:r>
              <a:rPr lang="en-GB" dirty="0">
                <a:latin typeface="Arial Black" panose="020B0A04020102020204" pitchFamily="34" charset="0"/>
              </a:rPr>
              <a:t>.</a:t>
            </a:r>
            <a:endParaRPr lang="en-GB" dirty="0">
              <a:latin typeface="Arial Black" panose="020B0A04020102020204" pitchFamily="34" charset="0"/>
            </a:endParaRPr>
          </a:p>
        </p:txBody>
      </p:sp>
      <p:sp>
        <p:nvSpPr>
          <p:cNvPr id="22" name="TextBox 21"/>
          <p:cNvSpPr txBox="1"/>
          <p:nvPr/>
        </p:nvSpPr>
        <p:spPr>
          <a:xfrm>
            <a:off x="734450" y="3125384"/>
            <a:ext cx="5096022" cy="64516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 </a:t>
            </a:r>
            <a:r>
              <a:rPr lang="en-US" altLang="en-GB" dirty="0">
                <a:latin typeface="Arial Black" panose="020B0A04020102020204" pitchFamily="34" charset="0"/>
              </a:rPr>
              <a:t>O</a:t>
            </a:r>
            <a:r>
              <a:rPr lang="en-GB" dirty="0">
                <a:latin typeface="Arial Black" panose="020B0A04020102020204" pitchFamily="34" charset="0"/>
              </a:rPr>
              <a:t>ut of the total Customers</a:t>
            </a:r>
            <a:r>
              <a:rPr lang="en-US" altLang="en-GB" dirty="0">
                <a:latin typeface="Arial Black" panose="020B0A04020102020204" pitchFamily="34" charset="0"/>
              </a:rPr>
              <a:t> female customers are around 20.5%</a:t>
            </a:r>
            <a:r>
              <a:rPr lang="en-GB" dirty="0">
                <a:latin typeface="Arial Black" panose="020B0A04020102020204" pitchFamily="34" charset="0"/>
              </a:rPr>
              <a:t>.</a:t>
            </a:r>
            <a:endParaRPr lang="en-GB" dirty="0">
              <a:latin typeface="Arial Black" panose="020B0A04020102020204" pitchFamily="34" charset="0"/>
            </a:endParaRPr>
          </a:p>
        </p:txBody>
      </p:sp>
      <p:sp>
        <p:nvSpPr>
          <p:cNvPr id="24" name="TextBox 23"/>
          <p:cNvSpPr txBox="1"/>
          <p:nvPr/>
        </p:nvSpPr>
        <p:spPr>
          <a:xfrm>
            <a:off x="6949896" y="3080879"/>
            <a:ext cx="5096022" cy="64516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 </a:t>
            </a:r>
            <a:r>
              <a:rPr lang="en-US" altLang="en-GB" dirty="0">
                <a:latin typeface="Arial Black" panose="020B0A04020102020204" pitchFamily="34" charset="0"/>
              </a:rPr>
              <a:t>O</a:t>
            </a:r>
            <a:r>
              <a:rPr lang="en-GB" dirty="0">
                <a:latin typeface="Arial Black" panose="020B0A04020102020204" pitchFamily="34" charset="0"/>
              </a:rPr>
              <a:t>ut of the total Customers</a:t>
            </a:r>
            <a:r>
              <a:rPr lang="en-US" altLang="en-GB" dirty="0">
                <a:latin typeface="Arial Black" panose="020B0A04020102020204" pitchFamily="34" charset="0"/>
              </a:rPr>
              <a:t> female customers are 25.5%</a:t>
            </a:r>
            <a:r>
              <a:rPr lang="en-GB" dirty="0">
                <a:latin typeface="Arial Black" panose="020B0A04020102020204" pitchFamily="34" charset="0"/>
              </a:rPr>
              <a:t>.</a:t>
            </a:r>
            <a:endParaRPr lang="en-GB" dirty="0">
              <a:latin typeface="Arial Black" panose="020B0A04020102020204" pitchFamily="34" charset="0"/>
            </a:endParaRPr>
          </a:p>
        </p:txBody>
      </p:sp>
      <p:sp>
        <p:nvSpPr>
          <p:cNvPr id="26" name="TextBox 25"/>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endParaRPr lang="en-GB" dirty="0">
              <a:latin typeface="Arial Black" panose="020B0A04020102020204" pitchFamily="34" charset="0"/>
            </a:endParaRPr>
          </a:p>
        </p:txBody>
      </p:sp>
      <p:sp>
        <p:nvSpPr>
          <p:cNvPr id="28" name="TextBox 27"/>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endParaRPr lang="en-GB" dirty="0">
              <a:latin typeface="Arial Black" panose="020B0A04020102020204" pitchFamily="34" charset="0"/>
            </a:endParaRPr>
          </a:p>
        </p:txBody>
      </p:sp>
      <p:sp>
        <p:nvSpPr>
          <p:cNvPr id="30" name="TextBox 29"/>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endParaRPr lang="en-GB" dirty="0">
              <a:latin typeface="Arial Black" panose="020B0A04020102020204" pitchFamily="34" charset="0"/>
            </a:endParaRPr>
          </a:p>
        </p:txBody>
      </p:sp>
      <p:sp>
        <p:nvSpPr>
          <p:cNvPr id="31" name="TextBox 30"/>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endParaRPr lang="en-GB" dirty="0">
              <a:latin typeface="Arial Black" panose="020B0A040201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endParaRPr lang="en-GB" sz="4800" dirty="0">
              <a:solidFill>
                <a:schemeClr val="accent2"/>
              </a:solidFill>
              <a:latin typeface="Arial Black" panose="020B0A04020102020204" pitchFamily="34" charset="0"/>
              <a:ea typeface="+mn-ea"/>
              <a:cs typeface="+mn-cs"/>
            </a:endParaRPr>
          </a:p>
        </p:txBody>
      </p:sp>
      <p:pic>
        <p:nvPicPr>
          <p:cNvPr id="3" name="Picture 2"/>
          <p:cNvPicPr>
            <a:picLocks noChangeAspect="1"/>
          </p:cNvPicPr>
          <p:nvPr/>
        </p:nvPicPr>
        <p:blipFill>
          <a:blip r:embed="rId1"/>
          <a:stretch>
            <a:fillRect/>
          </a:stretch>
        </p:blipFill>
        <p:spPr>
          <a:xfrm>
            <a:off x="345610" y="1473151"/>
            <a:ext cx="7725728" cy="5223071"/>
          </a:xfrm>
          <a:prstGeom prst="rect">
            <a:avLst/>
          </a:prstGeom>
        </p:spPr>
      </p:pic>
      <p:sp>
        <p:nvSpPr>
          <p:cNvPr id="5" name="TextBox 4"/>
          <p:cNvSpPr txBox="1"/>
          <p:nvPr/>
        </p:nvSpPr>
        <p:spPr>
          <a:xfrm>
            <a:off x="8452559" y="2530414"/>
            <a:ext cx="3393831" cy="3538220"/>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 </a:t>
            </a:r>
            <a:r>
              <a:rPr lang="en-US" altLang="en-GB" sz="2800" dirty="0">
                <a:solidFill>
                  <a:schemeClr val="accent2"/>
                </a:solidFill>
                <a:latin typeface="Arial Black" panose="020B0A04020102020204" pitchFamily="34" charset="0"/>
              </a:rPr>
              <a:t>T</a:t>
            </a:r>
            <a:r>
              <a:rPr lang="en-GB" sz="2800" dirty="0">
                <a:solidFill>
                  <a:schemeClr val="accent2"/>
                </a:solidFill>
                <a:latin typeface="Arial Black" panose="020B0A04020102020204" pitchFamily="34" charset="0"/>
              </a:rPr>
              <a:t>here is a positive correlation between Margin &amp; Price Charged</a:t>
            </a:r>
            <a:r>
              <a:rPr lang="en-US" altLang="en-GB" sz="2800" dirty="0">
                <a:solidFill>
                  <a:schemeClr val="accent2"/>
                </a:solidFill>
                <a:latin typeface="Arial Black" panose="020B0A04020102020204" pitchFamily="34" charset="0"/>
              </a:rPr>
              <a:t>, thi is as per the graph.</a:t>
            </a:r>
            <a:endParaRPr lang="en-US" altLang="en-GB" sz="2800" dirty="0">
              <a:solidFill>
                <a:schemeClr val="accent2"/>
              </a:solidFill>
              <a:latin typeface="Arial Black" panose="020B0A040201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endParaRPr lang="en-GB" sz="4400" dirty="0">
              <a:solidFill>
                <a:schemeClr val="accent2"/>
              </a:solidFill>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87194" y="351436"/>
            <a:ext cx="11217612" cy="499915"/>
          </a:xfrm>
          <a:prstGeom prst="rect">
            <a:avLst/>
          </a:prstGeom>
        </p:spPr>
      </p:pic>
      <p:pic>
        <p:nvPicPr>
          <p:cNvPr id="3" name="Picture 2"/>
          <p:cNvPicPr>
            <a:picLocks noChangeAspect="1"/>
          </p:cNvPicPr>
          <p:nvPr/>
        </p:nvPicPr>
        <p:blipFill>
          <a:blip r:embed="rId2"/>
          <a:stretch>
            <a:fillRect/>
          </a:stretch>
        </p:blipFill>
        <p:spPr>
          <a:xfrm>
            <a:off x="1017214" y="851351"/>
            <a:ext cx="8047417" cy="499915"/>
          </a:xfrm>
          <a:prstGeom prst="rect">
            <a:avLst/>
          </a:prstGeom>
        </p:spPr>
      </p:pic>
      <p:pic>
        <p:nvPicPr>
          <p:cNvPr id="4" name="Picture 3"/>
          <p:cNvPicPr>
            <a:picLocks noChangeAspect="1"/>
          </p:cNvPicPr>
          <p:nvPr/>
        </p:nvPicPr>
        <p:blipFill>
          <a:blip r:embed="rId3"/>
          <a:stretch>
            <a:fillRect/>
          </a:stretch>
        </p:blipFill>
        <p:spPr>
          <a:xfrm>
            <a:off x="1392324" y="1314687"/>
            <a:ext cx="6401177" cy="752920"/>
          </a:xfrm>
          <a:prstGeom prst="rect">
            <a:avLst/>
          </a:prstGeom>
        </p:spPr>
      </p:pic>
      <p:pic>
        <p:nvPicPr>
          <p:cNvPr id="5" name="Picture 4"/>
          <p:cNvPicPr>
            <a:picLocks noChangeAspect="1"/>
          </p:cNvPicPr>
          <p:nvPr/>
        </p:nvPicPr>
        <p:blipFill>
          <a:blip r:embed="rId4"/>
          <a:stretch>
            <a:fillRect/>
          </a:stretch>
        </p:blipFill>
        <p:spPr>
          <a:xfrm>
            <a:off x="1017214" y="2129122"/>
            <a:ext cx="7955970" cy="493819"/>
          </a:xfrm>
          <a:prstGeom prst="rect">
            <a:avLst/>
          </a:prstGeom>
        </p:spPr>
      </p:pic>
      <p:pic>
        <p:nvPicPr>
          <p:cNvPr id="6" name="Picture 5"/>
          <p:cNvPicPr>
            <a:picLocks noChangeAspect="1"/>
          </p:cNvPicPr>
          <p:nvPr/>
        </p:nvPicPr>
        <p:blipFill>
          <a:blip r:embed="rId5"/>
          <a:stretch>
            <a:fillRect/>
          </a:stretch>
        </p:blipFill>
        <p:spPr>
          <a:xfrm>
            <a:off x="1392323" y="2684518"/>
            <a:ext cx="6401177" cy="716341"/>
          </a:xfrm>
          <a:prstGeom prst="rect">
            <a:avLst/>
          </a:prstGeom>
        </p:spPr>
      </p:pic>
      <p:pic>
        <p:nvPicPr>
          <p:cNvPr id="7" name="Picture 6"/>
          <p:cNvPicPr>
            <a:picLocks noChangeAspect="1"/>
          </p:cNvPicPr>
          <p:nvPr/>
        </p:nvPicPr>
        <p:blipFill>
          <a:blip r:embed="rId6"/>
          <a:stretch>
            <a:fillRect/>
          </a:stretch>
        </p:blipFill>
        <p:spPr>
          <a:xfrm>
            <a:off x="776779" y="3590053"/>
            <a:ext cx="10638442" cy="493819"/>
          </a:xfrm>
          <a:prstGeom prst="rect">
            <a:avLst/>
          </a:prstGeom>
        </p:spPr>
      </p:pic>
      <p:pic>
        <p:nvPicPr>
          <p:cNvPr id="8" name="Picture 7"/>
          <p:cNvPicPr>
            <a:picLocks noChangeAspect="1"/>
          </p:cNvPicPr>
          <p:nvPr/>
        </p:nvPicPr>
        <p:blipFill>
          <a:blip r:embed="rId7"/>
          <a:stretch>
            <a:fillRect/>
          </a:stretch>
        </p:blipFill>
        <p:spPr>
          <a:xfrm>
            <a:off x="1017214" y="4083872"/>
            <a:ext cx="6084335" cy="493819"/>
          </a:xfrm>
          <a:prstGeom prst="rect">
            <a:avLst/>
          </a:prstGeom>
        </p:spPr>
      </p:pic>
      <p:pic>
        <p:nvPicPr>
          <p:cNvPr id="9" name="Picture 8"/>
          <p:cNvPicPr>
            <a:picLocks noChangeAspect="1"/>
          </p:cNvPicPr>
          <p:nvPr/>
        </p:nvPicPr>
        <p:blipFill>
          <a:blip r:embed="rId8"/>
          <a:stretch>
            <a:fillRect/>
          </a:stretch>
        </p:blipFill>
        <p:spPr>
          <a:xfrm>
            <a:off x="1499439" y="4577691"/>
            <a:ext cx="6406604" cy="750932"/>
          </a:xfrm>
          <a:prstGeom prst="rect">
            <a:avLst/>
          </a:prstGeom>
        </p:spPr>
      </p:pic>
      <p:pic>
        <p:nvPicPr>
          <p:cNvPr id="10" name="Picture 9"/>
          <p:cNvPicPr>
            <a:picLocks noChangeAspect="1"/>
          </p:cNvPicPr>
          <p:nvPr/>
        </p:nvPicPr>
        <p:blipFill>
          <a:blip r:embed="rId9"/>
          <a:stretch>
            <a:fillRect/>
          </a:stretch>
        </p:blipFill>
        <p:spPr>
          <a:xfrm>
            <a:off x="1069210" y="5543313"/>
            <a:ext cx="7267062" cy="493819"/>
          </a:xfrm>
          <a:prstGeom prst="rect">
            <a:avLst/>
          </a:prstGeom>
        </p:spPr>
      </p:pic>
      <p:pic>
        <p:nvPicPr>
          <p:cNvPr id="11" name="Picture 10"/>
          <p:cNvPicPr>
            <a:picLocks noChangeAspect="1"/>
          </p:cNvPicPr>
          <p:nvPr/>
        </p:nvPicPr>
        <p:blipFill>
          <a:blip r:embed="rId10"/>
          <a:stretch>
            <a:fillRect/>
          </a:stretch>
        </p:blipFill>
        <p:spPr>
          <a:xfrm>
            <a:off x="1615029" y="6139561"/>
            <a:ext cx="6291013" cy="6485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72485" y="1086004"/>
            <a:ext cx="9693480" cy="493819"/>
          </a:xfrm>
          <a:prstGeom prst="rect">
            <a:avLst/>
          </a:prstGeom>
        </p:spPr>
      </p:pic>
      <p:pic>
        <p:nvPicPr>
          <p:cNvPr id="3" name="Picture 2"/>
          <p:cNvPicPr>
            <a:picLocks noChangeAspect="1"/>
          </p:cNvPicPr>
          <p:nvPr/>
        </p:nvPicPr>
        <p:blipFill>
          <a:blip r:embed="rId2"/>
          <a:stretch>
            <a:fillRect/>
          </a:stretch>
        </p:blipFill>
        <p:spPr>
          <a:xfrm>
            <a:off x="993205" y="1744138"/>
            <a:ext cx="10205589" cy="499915"/>
          </a:xfrm>
          <a:prstGeom prst="rect">
            <a:avLst/>
          </a:prstGeom>
        </p:spPr>
      </p:pic>
      <p:pic>
        <p:nvPicPr>
          <p:cNvPr id="4" name="Picture 3"/>
          <p:cNvPicPr>
            <a:picLocks noChangeAspect="1"/>
          </p:cNvPicPr>
          <p:nvPr/>
        </p:nvPicPr>
        <p:blipFill>
          <a:blip r:embed="rId3"/>
          <a:stretch>
            <a:fillRect/>
          </a:stretch>
        </p:blipFill>
        <p:spPr>
          <a:xfrm>
            <a:off x="1991936" y="2506842"/>
            <a:ext cx="1146147" cy="499915"/>
          </a:xfrm>
          <a:prstGeom prst="rect">
            <a:avLst/>
          </a:prstGeom>
        </p:spPr>
      </p:pic>
      <p:pic>
        <p:nvPicPr>
          <p:cNvPr id="5" name="Picture 4"/>
          <p:cNvPicPr>
            <a:picLocks noChangeAspect="1"/>
          </p:cNvPicPr>
          <p:nvPr/>
        </p:nvPicPr>
        <p:blipFill>
          <a:blip r:embed="rId4"/>
          <a:stretch>
            <a:fillRect/>
          </a:stretch>
        </p:blipFill>
        <p:spPr>
          <a:xfrm>
            <a:off x="3675025" y="2506842"/>
            <a:ext cx="3688400" cy="615749"/>
          </a:xfrm>
          <a:prstGeom prst="rect">
            <a:avLst/>
          </a:prstGeom>
        </p:spPr>
      </p:pic>
      <p:pic>
        <p:nvPicPr>
          <p:cNvPr id="6" name="Picture 5"/>
          <p:cNvPicPr>
            <a:picLocks noChangeAspect="1"/>
          </p:cNvPicPr>
          <p:nvPr/>
        </p:nvPicPr>
        <p:blipFill>
          <a:blip r:embed="rId5"/>
          <a:stretch>
            <a:fillRect/>
          </a:stretch>
        </p:blipFill>
        <p:spPr>
          <a:xfrm>
            <a:off x="1991936" y="3601286"/>
            <a:ext cx="1353429" cy="499915"/>
          </a:xfrm>
          <a:prstGeom prst="rect">
            <a:avLst/>
          </a:prstGeom>
        </p:spPr>
      </p:pic>
      <p:pic>
        <p:nvPicPr>
          <p:cNvPr id="7" name="Picture 6"/>
          <p:cNvPicPr>
            <a:picLocks noChangeAspect="1"/>
          </p:cNvPicPr>
          <p:nvPr/>
        </p:nvPicPr>
        <p:blipFill>
          <a:blip r:embed="rId6"/>
          <a:stretch>
            <a:fillRect/>
          </a:stretch>
        </p:blipFill>
        <p:spPr>
          <a:xfrm>
            <a:off x="3675025" y="3601286"/>
            <a:ext cx="4822354" cy="579170"/>
          </a:xfrm>
          <a:prstGeom prst="rect">
            <a:avLst/>
          </a:prstGeom>
        </p:spPr>
      </p:pic>
      <p:pic>
        <p:nvPicPr>
          <p:cNvPr id="9" name="Picture 8"/>
          <p:cNvPicPr>
            <a:picLocks noChangeAspect="1"/>
          </p:cNvPicPr>
          <p:nvPr/>
        </p:nvPicPr>
        <p:blipFill>
          <a:blip r:embed="rId7"/>
          <a:stretch>
            <a:fillRect/>
          </a:stretch>
        </p:blipFill>
        <p:spPr>
          <a:xfrm>
            <a:off x="3138083" y="5208476"/>
            <a:ext cx="9961269" cy="4999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endParaRPr lang="en-GB" sz="4800" dirty="0">
              <a:solidFill>
                <a:schemeClr val="accent2"/>
              </a:solidFill>
              <a:latin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88343" y="1701653"/>
            <a:ext cx="10373344" cy="4023359"/>
          </a:xfrm>
          <a:prstGeom prst="rect">
            <a:avLst/>
          </a:prstGeom>
        </p:spPr>
      </p:pic>
      <p:sp>
        <p:nvSpPr>
          <p:cNvPr id="9" name="TextBox 8"/>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endParaRPr lang="en-GB" sz="2800" dirty="0">
              <a:solidFill>
                <a:schemeClr val="accent2"/>
              </a:solidFill>
              <a:latin typeface="Arial Black" panose="020B0A040201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endParaRPr lang="en-GB" dirty="0">
              <a:solidFill>
                <a:schemeClr val="accent2"/>
              </a:solidFill>
              <a:latin typeface="Arial Black" panose="020B0A04020102020204" pitchFamily="34" charset="0"/>
            </a:endParaRPr>
          </a:p>
        </p:txBody>
      </p:sp>
      <p:pic>
        <p:nvPicPr>
          <p:cNvPr id="5" name="Picture 4"/>
          <p:cNvPicPr>
            <a:picLocks noChangeAspect="1"/>
          </p:cNvPicPr>
          <p:nvPr/>
        </p:nvPicPr>
        <p:blipFill>
          <a:blip r:embed="rId1"/>
          <a:stretch>
            <a:fillRect/>
          </a:stretch>
        </p:blipFill>
        <p:spPr>
          <a:xfrm>
            <a:off x="6301155" y="1493667"/>
            <a:ext cx="5369542" cy="4260020"/>
          </a:xfrm>
          <a:prstGeom prst="rect">
            <a:avLst/>
          </a:prstGeom>
        </p:spPr>
      </p:pic>
      <p:pic>
        <p:nvPicPr>
          <p:cNvPr id="6" name="Picture 5"/>
          <p:cNvPicPr>
            <a:picLocks noChangeAspect="1"/>
          </p:cNvPicPr>
          <p:nvPr/>
        </p:nvPicPr>
        <p:blipFill>
          <a:blip r:embed="rId2"/>
          <a:stretch>
            <a:fillRect/>
          </a:stretch>
        </p:blipFill>
        <p:spPr>
          <a:xfrm>
            <a:off x="521303" y="1493667"/>
            <a:ext cx="5434961" cy="4260020"/>
          </a:xfrm>
          <a:prstGeom prst="rect">
            <a:avLst/>
          </a:prstGeom>
        </p:spPr>
      </p:pic>
      <p:sp>
        <p:nvSpPr>
          <p:cNvPr id="8" name="TextBox 7"/>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endParaRPr lang="en-GB" dirty="0">
              <a:latin typeface="Arial Black" panose="020B0A04020102020204" pitchFamily="34" charset="0"/>
            </a:endParaRPr>
          </a:p>
        </p:txBody>
      </p:sp>
      <p:sp>
        <p:nvSpPr>
          <p:cNvPr id="10" name="TextBox 9"/>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endParaRPr lang="en-GB" dirty="0">
              <a:latin typeface="Arial Black" panose="020B0A04020102020204" pitchFamily="34" charset="0"/>
            </a:endParaRPr>
          </a:p>
        </p:txBody>
      </p:sp>
      <p:sp>
        <p:nvSpPr>
          <p:cNvPr id="12" name="TextBox 11"/>
          <p:cNvSpPr txBox="1"/>
          <p:nvPr/>
        </p:nvSpPr>
        <p:spPr>
          <a:xfrm>
            <a:off x="393896" y="5921959"/>
            <a:ext cx="11798104" cy="92202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endParaRPr lang="en-GB" dirty="0">
              <a:latin typeface="Arial Black" panose="020B0A04020102020204" pitchFamily="34" charset="0"/>
            </a:endParaRPr>
          </a:p>
          <a:p>
            <a:pPr marL="285750" indent="-285750">
              <a:buFont typeface="Wingdings" panose="05000000000000000000" pitchFamily="2" charset="2"/>
              <a:buChar char="q"/>
            </a:pPr>
            <a:r>
              <a:rPr lang="en-GB" dirty="0">
                <a:latin typeface="Arial Black" panose="020B0A04020102020204" pitchFamily="34" charset="0"/>
              </a:rPr>
              <a:t>Year, Month, Age</a:t>
            </a:r>
            <a:r>
              <a:rPr lang="en-US" altLang="en-GB" dirty="0">
                <a:latin typeface="Arial Black" panose="020B0A04020102020204" pitchFamily="34" charset="0"/>
              </a:rPr>
              <a:t> and</a:t>
            </a:r>
            <a:r>
              <a:rPr lang="en-GB" dirty="0">
                <a:latin typeface="Arial Black" panose="020B0A04020102020204" pitchFamily="34" charset="0"/>
              </a:rPr>
              <a:t> Income are not correlated.</a:t>
            </a:r>
            <a:endParaRPr lang="en-GB" dirty="0">
              <a:latin typeface="Arial Black" panose="020B0A040201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0799"/>
            <a:ext cx="10515600" cy="705067"/>
          </a:xfrm>
        </p:spPr>
        <p:txBody>
          <a:bodyPr/>
          <a:lstStyle/>
          <a:p>
            <a:r>
              <a:rPr lang="en-GB" dirty="0"/>
              <a:t>Model1: Linear Regression</a:t>
            </a:r>
            <a:endParaRPr lang="en-GB" dirty="0"/>
          </a:p>
        </p:txBody>
      </p:sp>
      <p:sp>
        <p:nvSpPr>
          <p:cNvPr id="4" name="TextBox 3"/>
          <p:cNvSpPr txBox="1"/>
          <p:nvPr/>
        </p:nvSpPr>
        <p:spPr>
          <a:xfrm>
            <a:off x="601393" y="1195426"/>
            <a:ext cx="11271739" cy="92202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
            </a:r>
            <a:r>
              <a:rPr lang="en-US" altLang="en-GB" b="0" i="0" dirty="0">
                <a:solidFill>
                  <a:srgbClr val="292929"/>
                </a:solidFill>
                <a:effectLst/>
                <a:latin typeface="charter"/>
              </a:rPr>
              <a:t>tries</a:t>
            </a:r>
            <a:r>
              <a:rPr lang="en-GB" b="0" i="0" dirty="0">
                <a:solidFill>
                  <a:srgbClr val="292929"/>
                </a:solidFill>
                <a:effectLst/>
                <a:latin typeface="charter"/>
              </a:rPr>
              <a:t> to model the linear relationship between target and one or more predictors.</a:t>
            </a:r>
            <a:endParaRPr lang="en-GB" b="0" i="0" dirty="0">
              <a:solidFill>
                <a:srgbClr val="292929"/>
              </a:solidFill>
              <a:effectLst/>
              <a:latin typeface="charter"/>
            </a:endParaRPr>
          </a:p>
          <a:p>
            <a:pPr marL="285750" indent="-285750">
              <a:buFont typeface="Wingdings" panose="05000000000000000000" pitchFamily="2" charset="2"/>
              <a:buChar char="q"/>
            </a:pPr>
            <a:r>
              <a:rPr lang="en-GB" dirty="0"/>
              <a:t>In </a:t>
            </a:r>
            <a:r>
              <a:rPr lang="en-US" altLang="en-GB" dirty="0"/>
              <a:t>the provided dataset</a:t>
            </a:r>
            <a:r>
              <a:rPr lang="en-GB" dirty="0"/>
              <a:t>, Price Charge is the target value and all the other variables are predictors.</a:t>
            </a:r>
            <a:endParaRPr lang="en-GB" dirty="0"/>
          </a:p>
        </p:txBody>
      </p:sp>
      <p:sp>
        <p:nvSpPr>
          <p:cNvPr id="6" name="TextBox 5"/>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endParaRPr lang="en-GB" sz="1600" dirty="0">
              <a:latin typeface="Arial Black" panose="020B0A04020102020204" pitchFamily="34" charset="0"/>
            </a:endParaRPr>
          </a:p>
        </p:txBody>
      </p:sp>
      <p:sp>
        <p:nvSpPr>
          <p:cNvPr id="8" name="TextBox 7"/>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endParaRPr lang="en-GB" sz="1600" dirty="0">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838199" y="3752570"/>
            <a:ext cx="4676336" cy="3105430"/>
          </a:xfrm>
          <a:prstGeom prst="rect">
            <a:avLst/>
          </a:prstGeom>
        </p:spPr>
      </p:pic>
      <p:sp>
        <p:nvSpPr>
          <p:cNvPr id="9" name="TextBox 8"/>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endParaRPr lang="en-GB" sz="1600" dirty="0">
              <a:latin typeface="Arial Black" panose="020B0A04020102020204" pitchFamily="34" charset="0"/>
            </a:endParaRPr>
          </a:p>
        </p:txBody>
      </p:sp>
      <p:pic>
        <p:nvPicPr>
          <p:cNvPr id="7" name="Picture 6"/>
          <p:cNvPicPr>
            <a:picLocks noChangeAspect="1"/>
          </p:cNvPicPr>
          <p:nvPr/>
        </p:nvPicPr>
        <p:blipFill>
          <a:blip r:embed="rId2"/>
          <a:stretch>
            <a:fillRect/>
          </a:stretch>
        </p:blipFill>
        <p:spPr>
          <a:xfrm>
            <a:off x="6958232" y="3608798"/>
            <a:ext cx="4914900" cy="31288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Model2: Decision Tree</a:t>
            </a:r>
            <a:endParaRPr lang="en-GB" dirty="0"/>
          </a:p>
        </p:txBody>
      </p:sp>
      <p:sp>
        <p:nvSpPr>
          <p:cNvPr id="4" name="TextBox 3"/>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endParaRPr lang="en-GB" dirty="0"/>
          </a:p>
          <a:p>
            <a:pPr marL="285750" indent="-285750">
              <a:buFont typeface="Wingdings" panose="05000000000000000000" pitchFamily="2" charset="2"/>
              <a:buChar char="q"/>
            </a:pPr>
            <a:r>
              <a:rPr lang="en-GB" dirty="0"/>
              <a:t>The final result is a tree with decision nodes and leaf nodes.</a:t>
            </a:r>
            <a:endParaRPr lang="en-GB" dirty="0"/>
          </a:p>
          <a:p>
            <a:pPr marL="285750" indent="-285750">
              <a:buFont typeface="Wingdings" panose="05000000000000000000" pitchFamily="2" charset="2"/>
              <a:buChar char="q"/>
            </a:pPr>
            <a:r>
              <a:rPr lang="en-GB" b="0" i="0" dirty="0">
                <a:solidFill>
                  <a:srgbClr val="000000"/>
                </a:solidFill>
                <a:effectLst/>
                <a:latin typeface="Calibri" panose="020F0502020204030204" charset="0"/>
              </a:rPr>
              <a:t>The topmost decision node in a tree which corresponds to the best predictor for the target value </a:t>
            </a:r>
            <a:r>
              <a:rPr lang="en-GB" b="0" i="0">
                <a:solidFill>
                  <a:srgbClr val="000000"/>
                </a:solidFill>
                <a:effectLst/>
                <a:latin typeface="Calibri" panose="020F0502020204030204" charset="0"/>
              </a:rPr>
              <a:t>(Price Charged).</a:t>
            </a:r>
            <a:endParaRPr lang="en-GB" dirty="0"/>
          </a:p>
        </p:txBody>
      </p:sp>
      <p:sp>
        <p:nvSpPr>
          <p:cNvPr id="6" name="TextBox 5"/>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endParaRPr lang="en-GB" sz="4400" dirty="0">
              <a:latin typeface="+mj-lt"/>
              <a:ea typeface="+mj-ea"/>
              <a:cs typeface="+mj-cs"/>
            </a:endParaRPr>
          </a:p>
        </p:txBody>
      </p:sp>
      <p:sp>
        <p:nvSpPr>
          <p:cNvPr id="8" name="TextBox 7"/>
          <p:cNvSpPr txBox="1"/>
          <p:nvPr/>
        </p:nvSpPr>
        <p:spPr>
          <a:xfrm>
            <a:off x="838199" y="4649764"/>
            <a:ext cx="10725443" cy="92202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a:t>
            </a:r>
            <a:r>
              <a:rPr lang="en-US" altLang="en-GB" b="0" i="0" dirty="0">
                <a:solidFill>
                  <a:srgbClr val="202124"/>
                </a:solidFill>
                <a:effectLst/>
                <a:latin typeface="Arial" panose="020B0604020202020204" pitchFamily="34" charset="0"/>
              </a:rPr>
              <a:t>works</a:t>
            </a:r>
            <a:r>
              <a:rPr lang="en-GB" b="0" i="0" dirty="0">
                <a:solidFill>
                  <a:srgbClr val="202124"/>
                </a:solidFill>
                <a:effectLst/>
                <a:latin typeface="Arial" panose="020B0604020202020204" pitchFamily="34" charset="0"/>
              </a:rPr>
              <a:t> by </a:t>
            </a:r>
            <a:r>
              <a:rPr lang="en-US" altLang="en-GB" b="0" i="0" dirty="0">
                <a:solidFill>
                  <a:srgbClr val="202124"/>
                </a:solidFill>
                <a:effectLst/>
                <a:latin typeface="Arial" panose="020B0604020202020204" pitchFamily="34" charset="0"/>
              </a:rPr>
              <a:t>building many</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endParaRPr lang="en-GB" b="1" dirty="0">
              <a:solidFill>
                <a:srgbClr val="202124"/>
              </a:solidFill>
              <a:latin typeface="Arial" panose="020B0604020202020204" pitchFamily="34" charset="0"/>
            </a:endParaRP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p:cNvSpPr txBox="1"/>
          <p:nvPr/>
        </p:nvSpPr>
        <p:spPr>
          <a:xfrm>
            <a:off x="942584" y="1804833"/>
            <a:ext cx="10180528" cy="1076325"/>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firm in US.</a:t>
            </a:r>
            <a:r>
              <a:rPr lang="en-US" altLang="en-GB" sz="1600" b="1" dirty="0">
                <a:latin typeface="Arial Black" panose="020B0A04020102020204" pitchFamily="34" charset="0"/>
              </a:rPr>
              <a:t> Due to remarkable growth in the Cab Industry in last few years and multiple key players in the market, it is planning for an investment in Cab industry and as per their Go-to-Market(G2M) strategy they want to understand the market before taking final decision. </a:t>
            </a:r>
            <a:endParaRPr lang="en-GB" sz="1600" b="1" dirty="0">
              <a:latin typeface="Arial Black" panose="020B0A04020102020204" pitchFamily="34" charset="0"/>
            </a:endParaRPr>
          </a:p>
        </p:txBody>
      </p:sp>
      <p:sp>
        <p:nvSpPr>
          <p:cNvPr id="6" name="TextBox 5"/>
          <p:cNvSpPr txBox="1"/>
          <p:nvPr/>
        </p:nvSpPr>
        <p:spPr>
          <a:xfrm>
            <a:off x="942584" y="2815161"/>
            <a:ext cx="9717065" cy="3291840"/>
          </a:xfrm>
          <a:prstGeom prst="rect">
            <a:avLst/>
          </a:prstGeom>
          <a:noFill/>
        </p:spPr>
        <p:txBody>
          <a:bodyPr wrap="square">
            <a:spAutoFit/>
          </a:bodyPr>
          <a:lstStyle/>
          <a:p>
            <a:pPr marL="285750" indent="-285750">
              <a:buFont typeface="Wingdings" panose="05000000000000000000" pitchFamily="2" charset="2"/>
              <a:buChar char="q"/>
            </a:pPr>
            <a:r>
              <a:rPr lang="en-US" altLang="en-GB" sz="1600" b="1" dirty="0">
                <a:latin typeface="Arial Black" panose="020B0A04020102020204" pitchFamily="34" charset="0"/>
              </a:rPr>
              <a:t>Give</a:t>
            </a:r>
            <a:r>
              <a:rPr lang="en-GB" sz="1600" b="1" dirty="0">
                <a:latin typeface="Arial Black" panose="020B0A04020102020204" pitchFamily="34" charset="0"/>
              </a:rPr>
              <a:t> actionable insights to </a:t>
            </a:r>
            <a:r>
              <a:rPr lang="en-US" altLang="en-GB" sz="1600" b="1" dirty="0">
                <a:latin typeface="Arial Black" panose="020B0A04020102020204" pitchFamily="34" charset="0"/>
              </a:rPr>
              <a:t>aid Company</a:t>
            </a:r>
            <a:r>
              <a:rPr lang="en-GB" sz="1600" b="1" dirty="0">
                <a:latin typeface="Arial Black" panose="020B0A04020102020204" pitchFamily="34" charset="0"/>
              </a:rPr>
              <a:t> XYZ  in  the</a:t>
            </a:r>
            <a:r>
              <a:rPr lang="en-US" altLang="en-GB" sz="1600" b="1" dirty="0">
                <a:latin typeface="Arial Black" panose="020B0A04020102020204" pitchFamily="34" charset="0"/>
              </a:rPr>
              <a:t> identification of the</a:t>
            </a:r>
            <a:r>
              <a:rPr lang="en-GB" sz="1600" b="1" dirty="0">
                <a:latin typeface="Arial Black" panose="020B0A04020102020204" pitchFamily="34" charset="0"/>
              </a:rPr>
              <a:t> right </a:t>
            </a:r>
            <a:r>
              <a:rPr lang="en-US" altLang="en-GB" sz="1600" b="1" dirty="0">
                <a:latin typeface="Arial Black" panose="020B0A04020102020204" pitchFamily="34" charset="0"/>
              </a:rPr>
              <a:t>firm</a:t>
            </a:r>
            <a:r>
              <a:rPr lang="en-GB" sz="1600" b="1" dirty="0">
                <a:latin typeface="Arial Black" panose="020B0A04020102020204" pitchFamily="34" charset="0"/>
              </a:rPr>
              <a:t> for making investment.</a:t>
            </a: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US" altLang="en-GB" sz="1600" b="1" dirty="0">
                <a:latin typeface="Arial Black" panose="020B0A04020102020204" pitchFamily="34" charset="0"/>
              </a:rPr>
              <a:t>Two </a:t>
            </a:r>
            <a:r>
              <a:rPr lang="en-GB" sz="1600" b="1" dirty="0">
                <a:latin typeface="Arial Black" panose="020B0A04020102020204" pitchFamily="34" charset="0"/>
              </a:rPr>
              <a:t>Cab Companies: </a:t>
            </a:r>
            <a:endParaRPr lang="en-GB" sz="1600" b="1" dirty="0">
              <a:latin typeface="Arial Black" panose="020B0A04020102020204" pitchFamily="34" charset="0"/>
            </a:endParaRPr>
          </a:p>
          <a:p>
            <a:pPr marL="285750" indent="-285750">
              <a:buFont typeface="Wingdings" panose="05000000000000000000" pitchFamily="2" charset="2"/>
              <a:buChar char="Ø"/>
            </a:pPr>
            <a:r>
              <a:rPr lang="en-GB" sz="1600" b="1" dirty="0">
                <a:latin typeface="Arial Black" panose="020B0A04020102020204" pitchFamily="34" charset="0"/>
              </a:rPr>
              <a:t> Yellow Cab</a:t>
            </a:r>
            <a:endParaRPr lang="en-GB" sz="1600" b="1" dirty="0">
              <a:latin typeface="Arial Black" panose="020B0A04020102020204" pitchFamily="34" charset="0"/>
            </a:endParaRPr>
          </a:p>
          <a:p>
            <a:pPr marL="285750" indent="-285750">
              <a:buFont typeface="Wingdings" panose="05000000000000000000" pitchFamily="2" charset="2"/>
              <a:buChar char="Ø"/>
            </a:pPr>
            <a:r>
              <a:rPr lang="en-GB" sz="1600" b="1" dirty="0">
                <a:latin typeface="Arial Black" panose="020B0A04020102020204" pitchFamily="34" charset="0"/>
              </a:rPr>
              <a:t> Pink Cab </a:t>
            </a: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endParaRPr lang="en-GB" sz="1600" b="1" dirty="0">
              <a:latin typeface="Arial Black" panose="020B0A04020102020204" pitchFamily="34" charset="0"/>
            </a:endParaRPr>
          </a:p>
          <a:p>
            <a:pPr marL="285750" lvl="1" indent="-285750">
              <a:buFont typeface="Wingdings" panose="05000000000000000000" pitchFamily="2" charset="2"/>
              <a:buChar char="Ø"/>
            </a:pPr>
            <a:r>
              <a:rPr lang="en-GB" sz="1600" b="1" dirty="0">
                <a:latin typeface="Arial Black" panose="020B0A04020102020204" pitchFamily="34" charset="0"/>
              </a:rPr>
              <a:t> Understanding</a:t>
            </a:r>
            <a:r>
              <a:rPr lang="en-US" altLang="en-GB" sz="1600" b="1" dirty="0">
                <a:latin typeface="Arial Black" panose="020B0A04020102020204" pitchFamily="34" charset="0"/>
              </a:rPr>
              <a:t> of  Data</a:t>
            </a:r>
            <a:r>
              <a:rPr lang="en-GB" sz="1600" b="1" dirty="0">
                <a:latin typeface="Arial Black" panose="020B0A04020102020204" pitchFamily="34" charset="0"/>
              </a:rPr>
              <a:t>, </a:t>
            </a:r>
            <a:endParaRPr lang="en-GB" sz="1600" b="1" dirty="0">
              <a:latin typeface="Arial Black" panose="020B0A04020102020204" pitchFamily="34" charset="0"/>
            </a:endParaRPr>
          </a:p>
          <a:p>
            <a:pPr marL="285750" lvl="1" indent="-285750">
              <a:buFont typeface="Wingdings" panose="05000000000000000000" pitchFamily="2" charset="2"/>
              <a:buChar char="Ø"/>
            </a:pPr>
            <a:r>
              <a:rPr lang="en-GB" sz="1600" b="1" dirty="0">
                <a:latin typeface="Arial Black" panose="020B0A04020102020204" pitchFamily="34" charset="0"/>
              </a:rPr>
              <a:t> Visualization</a:t>
            </a:r>
            <a:r>
              <a:rPr lang="en-US" altLang="en-GB" sz="1600" b="1" dirty="0">
                <a:latin typeface="Arial Black" panose="020B0A04020102020204" pitchFamily="34" charset="0"/>
              </a:rPr>
              <a:t> of Datas </a:t>
            </a:r>
            <a:r>
              <a:rPr lang="en-GB" sz="1600" b="1" dirty="0">
                <a:latin typeface="Arial Black" panose="020B0A04020102020204" pitchFamily="34" charset="0"/>
              </a:rPr>
              <a:t>, </a:t>
            </a:r>
            <a:endParaRPr lang="en-GB" sz="1600" b="1" dirty="0">
              <a:latin typeface="Arial Black" panose="020B0A04020102020204" pitchFamily="34" charset="0"/>
            </a:endParaRPr>
          </a:p>
          <a:p>
            <a:pPr marL="285750" lvl="1" indent="-285750">
              <a:buFont typeface="Wingdings" panose="05000000000000000000" pitchFamily="2" charset="2"/>
              <a:buChar char="Ø"/>
            </a:pPr>
            <a:r>
              <a:rPr lang="en-GB" sz="1600" b="1" dirty="0">
                <a:latin typeface="Arial Black" panose="020B0A04020102020204" pitchFamily="34" charset="0"/>
              </a:rPr>
              <a:t>Creating </a:t>
            </a:r>
            <a:r>
              <a:rPr lang="en-US" altLang="en-GB" sz="1600" b="1" dirty="0">
                <a:latin typeface="Arial Black" panose="020B0A04020102020204" pitchFamily="34" charset="0"/>
              </a:rPr>
              <a:t>several</a:t>
            </a:r>
            <a:r>
              <a:rPr lang="en-GB" sz="1600" b="1" dirty="0">
                <a:latin typeface="Arial Black" panose="020B0A04020102020204" pitchFamily="34" charset="0"/>
              </a:rPr>
              <a:t> hypothesis, </a:t>
            </a:r>
            <a:endParaRPr lang="en-GB" sz="1600" b="1" dirty="0">
              <a:latin typeface="Arial Black" panose="020B0A04020102020204" pitchFamily="34" charset="0"/>
            </a:endParaRP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a:t>
            </a:r>
            <a:r>
              <a:rPr lang="en-US" altLang="en-GB" sz="1600" b="1" dirty="0">
                <a:latin typeface="Arial Black" panose="020B0A04020102020204" pitchFamily="34" charset="0"/>
              </a:rPr>
              <a:t>and suitable model</a:t>
            </a:r>
            <a:r>
              <a:rPr lang="en-GB" sz="1600" b="1" dirty="0">
                <a:latin typeface="Arial Black" panose="020B0A04020102020204" pitchFamily="34" charset="0"/>
              </a:rPr>
              <a:t> based on Accuracy.</a:t>
            </a:r>
            <a:endParaRPr lang="en-GB" sz="1600" b="1" dirty="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0" y="1577975"/>
            <a:ext cx="4332849" cy="4914900"/>
          </a:xfrm>
          <a:prstGeom prst="rect">
            <a:avLst/>
          </a:prstGeom>
        </p:spPr>
      </p:pic>
      <p:sp>
        <p:nvSpPr>
          <p:cNvPr id="5" name="TextBox 4"/>
          <p:cNvSpPr txBox="1"/>
          <p:nvPr/>
        </p:nvSpPr>
        <p:spPr>
          <a:xfrm>
            <a:off x="1079695" y="1054487"/>
            <a:ext cx="1354016" cy="369332"/>
          </a:xfrm>
          <a:prstGeom prst="rect">
            <a:avLst/>
          </a:prstGeom>
          <a:noFill/>
        </p:spPr>
        <p:txBody>
          <a:bodyPr wrap="square">
            <a:spAutoFit/>
          </a:bodyPr>
          <a:lstStyle/>
          <a:p>
            <a:r>
              <a:rPr lang="en-GB" b="1" u="sng" dirty="0"/>
              <a:t>Yellow Cab</a:t>
            </a:r>
            <a:endParaRPr lang="en-GB" b="1" u="sng" dirty="0"/>
          </a:p>
        </p:txBody>
      </p:sp>
      <p:sp>
        <p:nvSpPr>
          <p:cNvPr id="7" name="TextBox 6"/>
          <p:cNvSpPr txBox="1"/>
          <p:nvPr/>
        </p:nvSpPr>
        <p:spPr>
          <a:xfrm>
            <a:off x="8901332" y="2019106"/>
            <a:ext cx="2929597" cy="3970318"/>
          </a:xfrm>
          <a:prstGeom prst="rect">
            <a:avLst/>
          </a:prstGeom>
          <a:noFill/>
        </p:spPr>
        <p:txBody>
          <a:bodyPr wrap="square">
            <a:spAutoFit/>
          </a:bodyPr>
          <a:lstStyle/>
          <a:p>
            <a:r>
              <a:rPr lang="en-GB" dirty="0"/>
              <a:t>As per  Base Model:</a:t>
            </a:r>
            <a:endParaRPr lang="en-GB" dirty="0"/>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endParaRPr lang="en-GB" dirty="0"/>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endParaRPr lang="en-GB" dirty="0"/>
          </a:p>
        </p:txBody>
      </p:sp>
      <p:pic>
        <p:nvPicPr>
          <p:cNvPr id="8" name="Picture 7"/>
          <p:cNvPicPr>
            <a:picLocks noChangeAspect="1"/>
          </p:cNvPicPr>
          <p:nvPr/>
        </p:nvPicPr>
        <p:blipFill>
          <a:blip r:embed="rId2"/>
          <a:stretch>
            <a:fillRect/>
          </a:stretch>
        </p:blipFill>
        <p:spPr>
          <a:xfrm>
            <a:off x="4523459" y="1635125"/>
            <a:ext cx="4187263" cy="4857750"/>
          </a:xfrm>
          <a:prstGeom prst="rect">
            <a:avLst/>
          </a:prstGeom>
        </p:spPr>
      </p:pic>
      <p:sp>
        <p:nvSpPr>
          <p:cNvPr id="10" name="TextBox 9"/>
          <p:cNvSpPr txBox="1"/>
          <p:nvPr/>
        </p:nvSpPr>
        <p:spPr>
          <a:xfrm>
            <a:off x="5792372" y="1090387"/>
            <a:ext cx="1100797" cy="369332"/>
          </a:xfrm>
          <a:prstGeom prst="rect">
            <a:avLst/>
          </a:prstGeom>
          <a:noFill/>
        </p:spPr>
        <p:txBody>
          <a:bodyPr wrap="square">
            <a:spAutoFit/>
          </a:bodyPr>
          <a:lstStyle/>
          <a:p>
            <a:r>
              <a:rPr lang="en-GB" b="1" u="sng" dirty="0"/>
              <a:t>Pink Cab</a:t>
            </a:r>
            <a:endParaRPr lang="en-GB" b="1"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endParaRPr lang="en-GB" dirty="0">
              <a:solidFill>
                <a:schemeClr val="accent2"/>
              </a:solidFill>
              <a:latin typeface="Arial Black" panose="020B0A04020102020204" pitchFamily="34" charset="0"/>
            </a:endParaRPr>
          </a:p>
        </p:txBody>
      </p:sp>
      <p:sp>
        <p:nvSpPr>
          <p:cNvPr id="4" name="TextBox 3"/>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endParaRPr lang="en-GB" dirty="0"/>
          </a:p>
          <a:p>
            <a:pPr marL="285750" indent="-285750">
              <a:buFont typeface="Wingdings" panose="05000000000000000000" pitchFamily="2" charset="2"/>
              <a:buChar char="q"/>
            </a:pPr>
            <a:r>
              <a:rPr lang="en-GB" b="1" dirty="0"/>
              <a:t>Lower the RMSE value the better is the Model.</a:t>
            </a:r>
            <a:endParaRPr lang="en-GB" b="1" dirty="0"/>
          </a:p>
        </p:txBody>
      </p:sp>
      <p:sp>
        <p:nvSpPr>
          <p:cNvPr id="6" name="TextBox 5"/>
          <p:cNvSpPr txBox="1"/>
          <p:nvPr/>
        </p:nvSpPr>
        <p:spPr>
          <a:xfrm>
            <a:off x="939018" y="2889125"/>
            <a:ext cx="3956539" cy="369332"/>
          </a:xfrm>
          <a:prstGeom prst="rect">
            <a:avLst/>
          </a:prstGeom>
          <a:noFill/>
        </p:spPr>
        <p:txBody>
          <a:bodyPr wrap="square">
            <a:spAutoFit/>
          </a:bodyPr>
          <a:lstStyle/>
          <a:p>
            <a:r>
              <a:rPr lang="en-GB" b="1" dirty="0"/>
              <a:t>RMSE values &amp; Accuracy for Yellow Cab</a:t>
            </a:r>
            <a:endParaRPr lang="en-GB" b="1" dirty="0"/>
          </a:p>
        </p:txBody>
      </p:sp>
      <p:pic>
        <p:nvPicPr>
          <p:cNvPr id="7" name="Picture 6"/>
          <p:cNvPicPr>
            <a:picLocks noChangeAspect="1"/>
          </p:cNvPicPr>
          <p:nvPr/>
        </p:nvPicPr>
        <p:blipFill>
          <a:blip r:embed="rId1"/>
          <a:stretch>
            <a:fillRect/>
          </a:stretch>
        </p:blipFill>
        <p:spPr>
          <a:xfrm>
            <a:off x="414834" y="3469812"/>
            <a:ext cx="2748215" cy="1185104"/>
          </a:xfrm>
          <a:prstGeom prst="rect">
            <a:avLst/>
          </a:prstGeom>
        </p:spPr>
      </p:pic>
      <p:sp>
        <p:nvSpPr>
          <p:cNvPr id="9" name="TextBox 8"/>
          <p:cNvSpPr txBox="1"/>
          <p:nvPr/>
        </p:nvSpPr>
        <p:spPr>
          <a:xfrm>
            <a:off x="7888458" y="2889125"/>
            <a:ext cx="3956539" cy="369332"/>
          </a:xfrm>
          <a:prstGeom prst="rect">
            <a:avLst/>
          </a:prstGeom>
          <a:noFill/>
        </p:spPr>
        <p:txBody>
          <a:bodyPr wrap="square">
            <a:spAutoFit/>
          </a:bodyPr>
          <a:lstStyle/>
          <a:p>
            <a:r>
              <a:rPr lang="en-GB" b="1" dirty="0"/>
              <a:t>RMSE values &amp; Accuracy  for Pink Cab</a:t>
            </a:r>
            <a:endParaRPr lang="en-GB" b="1" dirty="0"/>
          </a:p>
        </p:txBody>
      </p:sp>
      <p:pic>
        <p:nvPicPr>
          <p:cNvPr id="10" name="Picture 9"/>
          <p:cNvPicPr>
            <a:picLocks noChangeAspect="1"/>
          </p:cNvPicPr>
          <p:nvPr/>
        </p:nvPicPr>
        <p:blipFill>
          <a:blip r:embed="rId2"/>
          <a:stretch>
            <a:fillRect/>
          </a:stretch>
        </p:blipFill>
        <p:spPr>
          <a:xfrm>
            <a:off x="7155179" y="3469812"/>
            <a:ext cx="2514600" cy="1171575"/>
          </a:xfrm>
          <a:prstGeom prst="rect">
            <a:avLst/>
          </a:prstGeom>
        </p:spPr>
      </p:pic>
      <p:sp>
        <p:nvSpPr>
          <p:cNvPr id="12" name="TextBox 11"/>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endParaRPr lang="en-GB" dirty="0">
              <a:latin typeface="Arial Black" panose="020B0A04020102020204" pitchFamily="34" charset="0"/>
            </a:endParaRP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endParaRPr lang="en-GB" dirty="0">
              <a:latin typeface="Arial Black" panose="020B0A04020102020204" pitchFamily="34" charset="0"/>
            </a:endParaRPr>
          </a:p>
          <a:p>
            <a:endParaRPr lang="en-GB" dirty="0"/>
          </a:p>
        </p:txBody>
      </p:sp>
      <p:pic>
        <p:nvPicPr>
          <p:cNvPr id="15" name="Picture 14"/>
          <p:cNvPicPr>
            <a:picLocks noChangeAspect="1"/>
          </p:cNvPicPr>
          <p:nvPr/>
        </p:nvPicPr>
        <p:blipFill>
          <a:blip r:embed="rId3"/>
          <a:stretch>
            <a:fillRect/>
          </a:stretch>
        </p:blipFill>
        <p:spPr>
          <a:xfrm>
            <a:off x="3366354" y="3429000"/>
            <a:ext cx="2505075" cy="1247775"/>
          </a:xfrm>
          <a:prstGeom prst="rect">
            <a:avLst/>
          </a:prstGeom>
        </p:spPr>
      </p:pic>
      <p:pic>
        <p:nvPicPr>
          <p:cNvPr id="16" name="Picture 15"/>
          <p:cNvPicPr>
            <a:picLocks noChangeAspect="1"/>
          </p:cNvPicPr>
          <p:nvPr/>
        </p:nvPicPr>
        <p:blipFill>
          <a:blip r:embed="rId4"/>
          <a:stretch>
            <a:fillRect/>
          </a:stretch>
        </p:blipFill>
        <p:spPr>
          <a:xfrm>
            <a:off x="9621446" y="3413857"/>
            <a:ext cx="2584620" cy="11715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endParaRPr lang="en-GB" dirty="0">
              <a:solidFill>
                <a:schemeClr val="accent2"/>
              </a:solidFill>
              <a:latin typeface="Arial Black" panose="020B0A04020102020204" pitchFamily="34" charset="0"/>
            </a:endParaRPr>
          </a:p>
        </p:txBody>
      </p:sp>
      <p:sp>
        <p:nvSpPr>
          <p:cNvPr id="4" name="TextBox 3"/>
          <p:cNvSpPr txBox="1"/>
          <p:nvPr/>
        </p:nvSpPr>
        <p:spPr>
          <a:xfrm>
            <a:off x="838200" y="1399100"/>
            <a:ext cx="11161542" cy="368300"/>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a:t>
            </a:r>
            <a:r>
              <a:rPr lang="en-US" altLang="en-GB" dirty="0"/>
              <a:t>F</a:t>
            </a:r>
            <a:r>
              <a:rPr lang="en-GB" dirty="0"/>
              <a:t>rom 2016 to 2018</a:t>
            </a:r>
            <a:r>
              <a:rPr lang="en-US" altLang="en-GB" dirty="0"/>
              <a:t> per year transaction for Yellow Cab</a:t>
            </a:r>
            <a:r>
              <a:rPr lang="en-GB" dirty="0"/>
              <a:t> is almost double than Pink Cab.</a:t>
            </a:r>
            <a:endParaRPr lang="en-GB" dirty="0"/>
          </a:p>
        </p:txBody>
      </p:sp>
      <p:sp>
        <p:nvSpPr>
          <p:cNvPr id="7" name="TextBox 6"/>
          <p:cNvSpPr txBox="1"/>
          <p:nvPr/>
        </p:nvSpPr>
        <p:spPr>
          <a:xfrm>
            <a:off x="838200" y="1886026"/>
            <a:ext cx="11161542" cy="341503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a:t>
            </a:r>
            <a:r>
              <a:rPr lang="en-US" altLang="en-GB" dirty="0"/>
              <a:t>F</a:t>
            </a:r>
            <a:r>
              <a:rPr lang="en-GB" dirty="0"/>
              <a:t>rom 2016 to 2018</a:t>
            </a:r>
            <a:r>
              <a:rPr lang="en-US" altLang="en-GB" dirty="0"/>
              <a:t> profit margin for the Yellow Cab is higher</a:t>
            </a:r>
            <a:r>
              <a:rPr lang="en-GB" dirty="0"/>
              <a:t> in comparison to Pink Cab.</a:t>
            </a: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a:t>
            </a:r>
            <a:r>
              <a:rPr lang="en-US" altLang="en-GB" dirty="0"/>
              <a:t>  </a:t>
            </a:r>
            <a:r>
              <a:rPr lang="en-GB" dirty="0"/>
              <a:t> Margin of all age group.</a:t>
            </a: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endParaRPr lang="en-GB" dirty="0"/>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a:t>
            </a:r>
            <a:r>
              <a:rPr lang="en-US" altLang="en-GB" dirty="0"/>
              <a:t>greatest</a:t>
            </a:r>
            <a:r>
              <a:rPr lang="en-GB" dirty="0"/>
              <a:t> in New York City which has the highest Cab Users of 28%.</a:t>
            </a:r>
            <a:endParaRPr lang="en-GB" dirty="0"/>
          </a:p>
        </p:txBody>
      </p:sp>
      <p:sp>
        <p:nvSpPr>
          <p:cNvPr id="9" name="TextBox 8"/>
          <p:cNvSpPr txBox="1"/>
          <p:nvPr/>
        </p:nvSpPr>
        <p:spPr>
          <a:xfrm>
            <a:off x="953086" y="5661877"/>
            <a:ext cx="10400714" cy="829945"/>
          </a:xfrm>
          <a:prstGeom prst="rect">
            <a:avLst/>
          </a:prstGeom>
          <a:noFill/>
        </p:spPr>
        <p:txBody>
          <a:bodyPr wrap="square">
            <a:spAutoFit/>
          </a:bodyPr>
          <a:lstStyle/>
          <a:p>
            <a:r>
              <a:rPr lang="en-US" altLang="en-GB" sz="2400" dirty="0">
                <a:latin typeface="Arial Black" panose="020B0A04020102020204" pitchFamily="34" charset="0"/>
              </a:rPr>
              <a:t>Therefore basing all our thoughts and decisions on the</a:t>
            </a:r>
            <a:r>
              <a:rPr lang="en-GB" sz="2400" dirty="0">
                <a:latin typeface="Arial Black" panose="020B0A04020102020204" pitchFamily="34" charset="0"/>
              </a:rPr>
              <a:t> above points, Yellow Cab is recommended for investment.</a:t>
            </a:r>
            <a:endParaRPr lang="en-GB" sz="2400" dirty="0">
              <a:latin typeface="Arial Black" panose="020B0A04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US" sz="8000" b="1" dirty="0">
                <a:solidFill>
                  <a:srgbClr val="FF6600"/>
                </a:solidFill>
              </a:rPr>
              <a:t>END</a:t>
            </a:r>
            <a:endParaRPr lang="en-US" sz="8000" b="1" dirty="0">
              <a:solidFill>
                <a:srgbClr val="FF6600"/>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4249" y="5962245"/>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endParaRPr lang="en-GB" b="1" dirty="0">
              <a:solidFill>
                <a:schemeClr val="accent2"/>
              </a:solidFill>
              <a:latin typeface="Arial Black" panose="020B0A04020102020204" pitchFamily="34" charset="0"/>
            </a:endParaRPr>
          </a:p>
        </p:txBody>
      </p:sp>
      <p:sp>
        <p:nvSpPr>
          <p:cNvPr id="4" name="TextBox 3"/>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endParaRPr lang="en-GB" sz="2800" b="1" i="0" dirty="0">
              <a:solidFill>
                <a:srgbClr val="2D3B45"/>
              </a:solidFill>
              <a:effectLst/>
              <a:latin typeface="Arial Black" panose="020B0A04020102020204" pitchFamily="34" charset="0"/>
            </a:endParaRP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endParaRPr lang="en-GB" sz="2400" i="0" dirty="0">
              <a:solidFill>
                <a:srgbClr val="2D3B45"/>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endParaRPr lang="en-GB" sz="2400" b="0" i="0" dirty="0">
              <a:solidFill>
                <a:srgbClr val="2D3B45"/>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endParaRPr lang="en-GB" sz="2400" b="0" i="0" dirty="0">
              <a:solidFill>
                <a:srgbClr val="2D3B45"/>
              </a:solidFill>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endParaRPr lang="en-GB" sz="2400" b="0" i="0" dirty="0">
              <a:solidFill>
                <a:srgbClr val="2D3B45"/>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endParaRPr lang="en-GB" sz="4800" dirty="0">
              <a:solidFill>
                <a:schemeClr val="accent2"/>
              </a:solidFill>
              <a:latin typeface="Arial Black" panose="020B0A04020102020204" pitchFamily="34" charset="0"/>
            </a:endParaRPr>
          </a:p>
          <a:p>
            <a:r>
              <a:rPr lang="en-GB" sz="4800" dirty="0">
                <a:solidFill>
                  <a:schemeClr val="accent2"/>
                </a:solidFill>
                <a:latin typeface="Arial Black" panose="020B0A04020102020204" pitchFamily="34" charset="0"/>
              </a:rPr>
              <a:t>DATA  </a:t>
            </a:r>
            <a:endParaRPr lang="en-GB" sz="4800" dirty="0">
              <a:solidFill>
                <a:schemeClr val="accent2"/>
              </a:solidFill>
              <a:latin typeface="Arial Black" panose="020B0A04020102020204" pitchFamily="34" charset="0"/>
            </a:endParaRPr>
          </a:p>
          <a:p>
            <a:r>
              <a:rPr lang="en-GB" sz="4800" dirty="0">
                <a:solidFill>
                  <a:schemeClr val="accent2"/>
                </a:solidFill>
                <a:latin typeface="Arial Black" panose="020B0A04020102020204" pitchFamily="34" charset="0"/>
              </a:rPr>
              <a:t>ANALYSIS</a:t>
            </a:r>
            <a:endParaRPr lang="en-GB" sz="4800" dirty="0">
              <a:solidFill>
                <a:schemeClr val="accent2"/>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endParaRPr lang="en-GB" b="1" dirty="0">
              <a:solidFill>
                <a:schemeClr val="accent2"/>
              </a:solidFill>
              <a:latin typeface="Arial Black" panose="020B0A04020102020204" pitchFamily="34" charset="0"/>
            </a:endParaRPr>
          </a:p>
        </p:txBody>
      </p:sp>
      <p:sp>
        <p:nvSpPr>
          <p:cNvPr id="4" name="TextBox 3"/>
          <p:cNvSpPr txBox="1"/>
          <p:nvPr/>
        </p:nvSpPr>
        <p:spPr>
          <a:xfrm>
            <a:off x="1332914" y="5292546"/>
            <a:ext cx="9893104" cy="1198880"/>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a:t>
            </a:r>
            <a:r>
              <a:rPr lang="en-US" altLang="en-GB" sz="2400" b="1" dirty="0">
                <a:solidFill>
                  <a:schemeClr val="accent2"/>
                </a:solidFill>
                <a:latin typeface="Arial Black" panose="020B0A04020102020204" pitchFamily="34" charset="0"/>
              </a:rPr>
              <a:t> be able to explicitly</a:t>
            </a:r>
            <a:r>
              <a:rPr lang="en-GB" sz="2400" b="1" dirty="0">
                <a:solidFill>
                  <a:schemeClr val="accent2"/>
                </a:solidFill>
                <a:latin typeface="Arial Black" panose="020B0A04020102020204" pitchFamily="34" charset="0"/>
              </a:rPr>
              <a:t> see that for both Pink and Yellow Cab most of the rides are in the range of approximately 2 to 48 KM.</a:t>
            </a:r>
            <a:endParaRPr lang="en-GB" sz="2400" b="1" dirty="0">
              <a:solidFill>
                <a:schemeClr val="accent2"/>
              </a:solidFill>
              <a:latin typeface="Arial Black" panose="020B0A04020102020204" pitchFamily="34" charset="0"/>
            </a:endParaRPr>
          </a:p>
        </p:txBody>
      </p:sp>
      <p:pic>
        <p:nvPicPr>
          <p:cNvPr id="5" name="Picture 4"/>
          <p:cNvPicPr>
            <a:picLocks noChangeAspect="1"/>
          </p:cNvPicPr>
          <p:nvPr/>
        </p:nvPicPr>
        <p:blipFill>
          <a:blip r:embed="rId1"/>
          <a:stretch>
            <a:fillRect/>
          </a:stretch>
        </p:blipFill>
        <p:spPr>
          <a:xfrm>
            <a:off x="6768318" y="1967365"/>
            <a:ext cx="4457700" cy="2600325"/>
          </a:xfrm>
          <a:prstGeom prst="rect">
            <a:avLst/>
          </a:prstGeom>
        </p:spPr>
      </p:pic>
      <p:pic>
        <p:nvPicPr>
          <p:cNvPr id="6" name="Picture 5"/>
          <p:cNvPicPr>
            <a:picLocks noChangeAspect="1"/>
          </p:cNvPicPr>
          <p:nvPr/>
        </p:nvPicPr>
        <p:blipFill>
          <a:blip r:embed="rId2"/>
          <a:stretch>
            <a:fillRect/>
          </a:stretch>
        </p:blipFill>
        <p:spPr>
          <a:xfrm>
            <a:off x="1332914" y="1967365"/>
            <a:ext cx="4371975" cy="2981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p:cNvPicPr>
            <a:picLocks noChangeAspect="1"/>
          </p:cNvPicPr>
          <p:nvPr/>
        </p:nvPicPr>
        <p:blipFill>
          <a:blip r:embed="rId1"/>
          <a:stretch>
            <a:fillRect/>
          </a:stretch>
        </p:blipFill>
        <p:spPr>
          <a:xfrm>
            <a:off x="1300162" y="1543367"/>
            <a:ext cx="9591675" cy="3838575"/>
          </a:xfrm>
          <a:prstGeom prst="rect">
            <a:avLst/>
          </a:prstGeom>
        </p:spPr>
      </p:pic>
      <p:sp>
        <p:nvSpPr>
          <p:cNvPr id="5" name="TextBox 4"/>
          <p:cNvSpPr txBox="1"/>
          <p:nvPr/>
        </p:nvSpPr>
        <p:spPr>
          <a:xfrm>
            <a:off x="998806" y="5657671"/>
            <a:ext cx="11193194" cy="1198880"/>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a:t>
            </a:r>
            <a:r>
              <a:rPr lang="en-US" altLang="en-GB" sz="2400" dirty="0">
                <a:solidFill>
                  <a:schemeClr val="accent2"/>
                </a:solidFill>
                <a:latin typeface="Arial Black" panose="020B0A04020102020204" pitchFamily="34" charset="0"/>
              </a:rPr>
              <a:t>greater</a:t>
            </a:r>
            <a:r>
              <a:rPr lang="en-GB" sz="2400" dirty="0">
                <a:solidFill>
                  <a:schemeClr val="accent2"/>
                </a:solidFill>
                <a:latin typeface="Arial Black" panose="020B0A04020102020204" pitchFamily="34" charset="0"/>
              </a:rPr>
              <a:t> than the Pink cab.</a:t>
            </a:r>
            <a:endParaRPr lang="en-GB" sz="2400" dirty="0">
              <a:solidFill>
                <a:schemeClr val="accent2"/>
              </a:solidFill>
              <a:latin typeface="Arial Black" panose="020B0A04020102020204" pitchFamily="34" charset="0"/>
            </a:endParaRP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a:t>
            </a:r>
            <a:r>
              <a:rPr lang="en-US" altLang="en-GB" sz="2400" dirty="0">
                <a:solidFill>
                  <a:schemeClr val="accent2"/>
                </a:solidFill>
                <a:latin typeface="Arial Black" panose="020B0A04020102020204" pitchFamily="34" charset="0"/>
              </a:rPr>
              <a:t> present</a:t>
            </a:r>
            <a:r>
              <a:rPr lang="en-GB" sz="2400" dirty="0">
                <a:solidFill>
                  <a:schemeClr val="accent2"/>
                </a:solidFill>
                <a:latin typeface="Arial Black" panose="020B0A04020102020204" pitchFamily="34" charset="0"/>
              </a:rPr>
              <a:t> outliers are due to use of high-end cars.</a:t>
            </a:r>
            <a:endParaRPr lang="en-GB" sz="2400" dirty="0">
              <a:solidFill>
                <a:schemeClr val="accent2"/>
              </a:solidFill>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endParaRPr lang="en-GB"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257908" y="1604962"/>
            <a:ext cx="5838092" cy="3676650"/>
          </a:xfrm>
          <a:prstGeom prst="rect">
            <a:avLst/>
          </a:prstGeom>
        </p:spPr>
      </p:pic>
      <p:pic>
        <p:nvPicPr>
          <p:cNvPr id="4" name="Picture 3"/>
          <p:cNvPicPr>
            <a:picLocks noChangeAspect="1"/>
          </p:cNvPicPr>
          <p:nvPr/>
        </p:nvPicPr>
        <p:blipFill>
          <a:blip r:embed="rId2"/>
          <a:stretch>
            <a:fillRect/>
          </a:stretch>
        </p:blipFill>
        <p:spPr>
          <a:xfrm>
            <a:off x="6288260" y="1590675"/>
            <a:ext cx="5725550" cy="3705225"/>
          </a:xfrm>
          <a:prstGeom prst="rect">
            <a:avLst/>
          </a:prstGeom>
        </p:spPr>
      </p:pic>
      <p:sp>
        <p:nvSpPr>
          <p:cNvPr id="6" name="TextBox 5"/>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endParaRPr lang="en-GB" sz="2400" dirty="0">
              <a:solidFill>
                <a:schemeClr val="accent2"/>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endParaRPr lang="en-GB" sz="4000" dirty="0">
              <a:solidFill>
                <a:schemeClr val="accent2"/>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1414975" y="1974825"/>
            <a:ext cx="8686800" cy="3724275"/>
          </a:xfrm>
          <a:prstGeom prst="rect">
            <a:avLst/>
          </a:prstGeom>
        </p:spPr>
      </p:pic>
      <p:sp>
        <p:nvSpPr>
          <p:cNvPr id="5" name="TextBox 4"/>
          <p:cNvSpPr txBox="1"/>
          <p:nvPr/>
        </p:nvSpPr>
        <p:spPr>
          <a:xfrm>
            <a:off x="838200" y="5846544"/>
            <a:ext cx="11245947" cy="829945"/>
          </a:xfrm>
          <a:prstGeom prst="rect">
            <a:avLst/>
          </a:prstGeom>
          <a:noFill/>
        </p:spPr>
        <p:txBody>
          <a:bodyPr wrap="square">
            <a:spAutoFit/>
          </a:bodyPr>
          <a:lstStyle/>
          <a:p>
            <a:pPr marL="342900" indent="-342900">
              <a:buFont typeface="Wingdings" panose="05000000000000000000" pitchFamily="2" charset="2"/>
              <a:buChar char="q"/>
            </a:pPr>
            <a:r>
              <a:rPr lang="en-US" altLang="en-GB" sz="2400" dirty="0">
                <a:solidFill>
                  <a:schemeClr val="accent2"/>
                </a:solidFill>
                <a:latin typeface="Arial Black" panose="020B0A04020102020204" pitchFamily="34" charset="0"/>
              </a:rPr>
              <a:t>T</a:t>
            </a:r>
            <a:r>
              <a:rPr lang="en-GB" sz="2400" dirty="0">
                <a:solidFill>
                  <a:schemeClr val="accent2"/>
                </a:solidFill>
                <a:latin typeface="Arial Black" panose="020B0A04020102020204" pitchFamily="34" charset="0"/>
              </a:rPr>
              <a:t>he graph</a:t>
            </a:r>
            <a:r>
              <a:rPr lang="en-US" altLang="en-GB" sz="2400" dirty="0">
                <a:solidFill>
                  <a:schemeClr val="accent2"/>
                </a:solidFill>
                <a:latin typeface="Arial Black" panose="020B0A04020102020204" pitchFamily="34" charset="0"/>
              </a:rPr>
              <a:t> above</a:t>
            </a:r>
            <a:r>
              <a:rPr lang="en-GB" sz="2400" dirty="0">
                <a:solidFill>
                  <a:schemeClr val="accent2"/>
                </a:solidFill>
                <a:latin typeface="Arial Black" panose="020B0A04020102020204" pitchFamily="34" charset="0"/>
              </a:rPr>
              <a:t> shows that on yearly basis no. of transactions for Yellow cab is higher than Pink cab.</a:t>
            </a:r>
            <a:endParaRPr lang="en-GB" sz="2400" dirty="0">
              <a:solidFill>
                <a:schemeClr val="accent2"/>
              </a:solidFill>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0</TotalTime>
  <Words>7670</Words>
  <Application>WPS Presentation</Application>
  <PresentationFormat>Widescreen</PresentationFormat>
  <Paragraphs>236</Paragraphs>
  <Slides>33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SimSun</vt:lpstr>
      <vt:lpstr>Wingdings</vt:lpstr>
      <vt:lpstr>Arial Black</vt:lpstr>
      <vt:lpstr>Lato Extended</vt:lpstr>
      <vt:lpstr>Calibri</vt:lpstr>
      <vt:lpstr>Microsoft YaHei</vt:lpstr>
      <vt:lpstr>Arial Unicode MS</vt:lpstr>
      <vt:lpstr>Calibri Light</vt:lpstr>
      <vt:lpstr>charter</vt:lpstr>
      <vt:lpstr>Segoe Print</vt:lpstr>
      <vt:lpstr>Office Theme</vt:lpstr>
      <vt:lpstr>PowerPoint 演示文稿</vt:lpstr>
      <vt:lpstr>   Agenda</vt:lpstr>
      <vt:lpstr>Description:</vt:lpstr>
      <vt:lpstr>Data Preparation:</vt:lpstr>
      <vt:lpstr>PowerPoint 演示文稿</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演示文稿</vt:lpstr>
      <vt:lpstr>PowerPoint 演示文稿</vt:lpstr>
      <vt:lpstr>PowerPoint 演示文稿</vt:lpstr>
      <vt:lpstr>Correlation:</vt:lpstr>
      <vt:lpstr>PowerPoint 演示文稿</vt:lpstr>
      <vt:lpstr>PowerPoint 演示文稿</vt:lpstr>
      <vt:lpstr>PowerPoint 演示文稿</vt:lpstr>
      <vt:lpstr>PowerPoint 演示文稿</vt:lpstr>
      <vt:lpstr>PowerPoint 演示文稿</vt:lpstr>
      <vt:lpstr>Correlation:</vt:lpstr>
      <vt:lpstr>Model1: Linear Regression</vt:lpstr>
      <vt:lpstr>Model2: Decision Tree</vt:lpstr>
      <vt:lpstr>Base Model:</vt:lpstr>
      <vt:lpstr>Best Fit Model: RMSE Value &amp; Accuracy</vt:lpstr>
      <vt:lpstr>Recommendation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CALEB ANTHONY</cp:lastModifiedBy>
  <cp:revision>147</cp:revision>
  <dcterms:created xsi:type="dcterms:W3CDTF">2021-03-07T07:18:00Z</dcterms:created>
  <dcterms:modified xsi:type="dcterms:W3CDTF">2021-10-10T06:50:40Z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45664EFF4132490887B0FAAE1BC79EDE</vt:lpwstr>
  </property>
  <property fmtid="{D5CDD505-2E9C-101B-9397-08002B2CF9AE}" pid="3" name="KSOProductBuildVer">
    <vt:lpwstr>1033-11.2.0.10323</vt:lpwstr>
  </property>
</Properties>
</file>