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7" r:id="rId11"/>
    <p:sldId id="268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Duncan </a:t>
            </a:r>
            <a:r>
              <a:rPr lang="en-US" dirty="0" err="1" smtClean="0"/>
              <a:t>Dufva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07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divulge from your project to work on new features without changing what already works</a:t>
            </a:r>
          </a:p>
          <a:p>
            <a:r>
              <a:rPr lang="en-US" dirty="0" smtClean="0"/>
              <a:t>Independent of the main (master) branch after creation</a:t>
            </a:r>
          </a:p>
          <a:p>
            <a:r>
              <a:rPr lang="en-US" dirty="0" smtClean="0"/>
              <a:t>You can create a new branch by doing:</a:t>
            </a:r>
            <a:br>
              <a:rPr lang="en-US" dirty="0" smtClean="0"/>
            </a:b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branch 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my_new_branch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-b</a:t>
            </a:r>
          </a:p>
          <a:p>
            <a:r>
              <a:rPr lang="en-US" dirty="0" smtClean="0"/>
              <a:t>To switch to an existing branch, remove ‘-b’ from the above command</a:t>
            </a:r>
          </a:p>
          <a:p>
            <a:r>
              <a:rPr lang="en-US" dirty="0" smtClean="0"/>
              <a:t>Can be rejoined with the main branch by merging: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merge &lt;</a:t>
            </a:r>
            <a:r>
              <a:rPr lang="en-US" dirty="0" err="1" smtClean="0"/>
              <a:t>branch_to_merge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Merges &lt;</a:t>
            </a:r>
            <a:r>
              <a:rPr lang="en-US" dirty="0" err="1" smtClean="0"/>
              <a:t>branch_to_merge</a:t>
            </a:r>
            <a:r>
              <a:rPr lang="en-US" dirty="0" smtClean="0"/>
              <a:t>&gt; with the currently active branch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38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an experimental branch for short-lived features?</a:t>
            </a:r>
          </a:p>
          <a:p>
            <a:pPr lvl="1"/>
            <a:r>
              <a:rPr lang="en-US" dirty="0" smtClean="0"/>
              <a:t>Two steps: deleting the local and remote branches</a:t>
            </a:r>
          </a:p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branch -d 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branch_to_delete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Deletes a local branch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May see warnings if not fully merged into master</a:t>
            </a:r>
          </a:p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push origin :&lt;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branch_to_delete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lvl="1"/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Deletes a branch from origin (your remote repository)</a:t>
            </a:r>
          </a:p>
          <a:p>
            <a:pPr lvl="1"/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Does not affect repositories that have already checked out 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branch_to_delete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lvl="1"/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Can be re-pushed/created by someone with the branch saved locally</a:t>
            </a:r>
          </a:p>
        </p:txBody>
      </p:sp>
    </p:spTree>
    <p:extLst>
      <p:ext uri="{BB962C8B-B14F-4D97-AF65-F5344CB8AC3E}">
        <p14:creationId xmlns:p14="http://schemas.microsoft.com/office/powerpoint/2010/main" val="62669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Local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422886" cy="39573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Three ways to classify files 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/>
              <a:t>Type </a:t>
            </a:r>
            <a:r>
              <a:rPr lang="en-US" dirty="0" smtClean="0"/>
              <a:t>1: </a:t>
            </a:r>
            <a:r>
              <a:rPr lang="en-US" dirty="0"/>
              <a:t>Staged Tracked files</a:t>
            </a:r>
          </a:p>
          <a:p>
            <a:pPr lvl="1"/>
            <a:r>
              <a:rPr lang="en-US" dirty="0"/>
              <a:t>Type </a:t>
            </a:r>
            <a:r>
              <a:rPr lang="en-US" dirty="0" smtClean="0"/>
              <a:t>2: </a:t>
            </a:r>
            <a:r>
              <a:rPr lang="en-US" dirty="0" err="1"/>
              <a:t>Unstaged</a:t>
            </a:r>
            <a:r>
              <a:rPr lang="en-US" dirty="0"/>
              <a:t> Tracked files</a:t>
            </a:r>
          </a:p>
          <a:p>
            <a:pPr lvl="1"/>
            <a:r>
              <a:rPr lang="en-US" dirty="0"/>
              <a:t>Type </a:t>
            </a:r>
            <a:r>
              <a:rPr lang="en-US" dirty="0" smtClean="0"/>
              <a:t>3: Untracked files</a:t>
            </a:r>
          </a:p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checkout –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Removes </a:t>
            </a:r>
            <a:r>
              <a:rPr lang="en-US" dirty="0" err="1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Unstaged</a:t>
            </a:r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, tracked files</a:t>
            </a:r>
            <a:endParaRPr lang="en-US" dirty="0"/>
          </a:p>
          <a:p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clean –f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/>
            <a:r>
              <a:rPr lang="en-US" dirty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Removes </a:t>
            </a:r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untracked files</a:t>
            </a:r>
            <a:endParaRPr lang="en-US" dirty="0"/>
          </a:p>
          <a:p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reset --hard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Removes staged tracked and </a:t>
            </a:r>
            <a:r>
              <a:rPr lang="en-US" dirty="0" err="1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unstaged</a:t>
            </a:r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 tracked files</a:t>
            </a:r>
          </a:p>
          <a:p>
            <a:endParaRPr lang="en-US" dirty="0">
              <a:latin typeface="Century Gothic (Body)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77841" y="2603500"/>
            <a:ext cx="4422886" cy="395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stash –u</a:t>
            </a:r>
          </a:p>
          <a:p>
            <a:pPr lvl="1"/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Removes all file categories</a:t>
            </a:r>
          </a:p>
        </p:txBody>
      </p:sp>
    </p:spTree>
    <p:extLst>
      <p:ext uri="{BB962C8B-B14F-4D97-AF65-F5344CB8AC3E}">
        <p14:creationId xmlns:p14="http://schemas.microsoft.com/office/powerpoint/2010/main" val="337786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revert 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commit_id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Safe way of undoing commits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Does not delete commits between HEAD and the commit specified</a:t>
            </a:r>
          </a:p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reset --hard HEAD~&lt;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number_of_commits_to_remove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b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push origin HEAD --force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Resets your local branch back by a specific number of commits, then updates the remote accordingly</a:t>
            </a:r>
          </a:p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reset --hard origin/&lt;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branch_name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lvl="1"/>
            <a:r>
              <a:rPr lang="en-US" dirty="0" smtClean="0">
                <a:latin typeface="Century Gothic (Body)"/>
                <a:ea typeface="Hack" panose="020B0609030202020204" pitchFamily="49" charset="0"/>
                <a:cs typeface="Hack" panose="020B0609030202020204" pitchFamily="49" charset="0"/>
              </a:rPr>
              <a:t>Deletes all of your local commits that have not been pushed</a:t>
            </a:r>
          </a:p>
        </p:txBody>
      </p:sp>
    </p:spTree>
    <p:extLst>
      <p:ext uri="{BB962C8B-B14F-4D97-AF65-F5344CB8AC3E}">
        <p14:creationId xmlns:p14="http://schemas.microsoft.com/office/powerpoint/2010/main" val="117383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65880"/>
          </a:xfrm>
        </p:spPr>
        <p:txBody>
          <a:bodyPr>
            <a:normAutofit/>
          </a:bodyPr>
          <a:lstStyle/>
          <a:p>
            <a:r>
              <a:rPr lang="en-US" dirty="0" smtClean="0"/>
              <a:t>When pulling updates or merging branches, conflicts can occur when changes overlap.</a:t>
            </a:r>
          </a:p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specifies a format for conflicting changes: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&lt;&lt;&lt;&lt;&lt;&lt;&lt; HEAD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data_from_repository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=======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local_data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&gt;&gt;&gt;&gt;&gt;&gt;&gt; &lt;</a:t>
            </a:r>
            <a:r>
              <a:rPr lang="en-US" dirty="0" err="1" smtClean="0"/>
              <a:t>commit_id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You can resolve conflicts by choosing which data you wish you keep (one or a combination of both), then adding and committing your fixed files.</a:t>
            </a:r>
          </a:p>
          <a:p>
            <a:r>
              <a:rPr lang="en-US" dirty="0" smtClean="0"/>
              <a:t>There are many tools to help with this, but they will not be covered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6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https://git-scm.com/downloads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Download the </a:t>
            </a:r>
            <a:r>
              <a:rPr lang="en-US" dirty="0" err="1" smtClean="0"/>
              <a:t>Powerpoint</a:t>
            </a:r>
            <a:r>
              <a:rPr lang="en-US" dirty="0" smtClean="0"/>
              <a:t> and instructions:</a:t>
            </a:r>
          </a:p>
          <a:p>
            <a:pPr lvl="1"/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clone https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://bitbucket.org/Keswiik/in-class-exercise.git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45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Introduction to commands</a:t>
            </a:r>
          </a:p>
          <a:p>
            <a:pPr lvl="1"/>
            <a:r>
              <a:rPr lang="en-US" dirty="0" smtClean="0"/>
              <a:t>Branches</a:t>
            </a:r>
          </a:p>
          <a:p>
            <a:pPr lvl="1"/>
            <a:r>
              <a:rPr lang="en-US" dirty="0" smtClean="0"/>
              <a:t>Creating a repository</a:t>
            </a:r>
          </a:p>
          <a:p>
            <a:pPr lvl="1"/>
            <a:r>
              <a:rPr lang="en-US" dirty="0" smtClean="0"/>
              <a:t>Remotes</a:t>
            </a:r>
          </a:p>
          <a:p>
            <a:pPr lvl="1"/>
            <a:r>
              <a:rPr lang="en-US" dirty="0" smtClean="0"/>
              <a:t>Cloning a repository</a:t>
            </a:r>
          </a:p>
          <a:p>
            <a:pPr lvl="1"/>
            <a:r>
              <a:rPr lang="en-US" dirty="0" smtClean="0"/>
              <a:t>Updating local code</a:t>
            </a:r>
          </a:p>
          <a:p>
            <a:pPr lvl="1"/>
            <a:r>
              <a:rPr lang="en-US" dirty="0" smtClean="0"/>
              <a:t>Pushing changes to a repository</a:t>
            </a:r>
          </a:p>
          <a:p>
            <a:r>
              <a:rPr lang="en-US" dirty="0" smtClean="0"/>
              <a:t>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4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version control system</a:t>
            </a:r>
          </a:p>
          <a:p>
            <a:pPr lvl="1"/>
            <a:r>
              <a:rPr lang="en-US" dirty="0" smtClean="0"/>
              <a:t>Tracks file changes within a specific </a:t>
            </a:r>
            <a:r>
              <a:rPr lang="en-US" dirty="0" smtClean="0"/>
              <a:t>folder/directory </a:t>
            </a:r>
            <a:r>
              <a:rPr lang="en-US" dirty="0" smtClean="0"/>
              <a:t>(repository)</a:t>
            </a:r>
          </a:p>
          <a:p>
            <a:r>
              <a:rPr lang="en-US" dirty="0" smtClean="0"/>
              <a:t>Allows multiple people to collaborate on one project / solution</a:t>
            </a:r>
          </a:p>
          <a:p>
            <a:r>
              <a:rPr lang="en-US" dirty="0" smtClean="0"/>
              <a:t>Created by Linus Torvalds in 2005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566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Repository: Your project’s “folder”</a:t>
            </a:r>
          </a:p>
          <a:p>
            <a:pPr lvl="1"/>
            <a:r>
              <a:rPr lang="en-US" dirty="0" smtClean="0"/>
              <a:t>Can be public / private</a:t>
            </a:r>
          </a:p>
          <a:p>
            <a:pPr lvl="1"/>
            <a:r>
              <a:rPr lang="en-US" dirty="0" smtClean="0"/>
              <a:t>Stores each file’s revision history</a:t>
            </a:r>
          </a:p>
          <a:p>
            <a:r>
              <a:rPr lang="en-US" dirty="0" smtClean="0"/>
              <a:t>Head: local objects and files</a:t>
            </a:r>
          </a:p>
          <a:p>
            <a:r>
              <a:rPr lang="en-US" dirty="0" smtClean="0"/>
              <a:t>Remote: objects / files within a remote repository</a:t>
            </a:r>
          </a:p>
          <a:p>
            <a:r>
              <a:rPr lang="en-US" dirty="0" smtClean="0"/>
              <a:t>Stash: Objects that have not yet been committed</a:t>
            </a:r>
          </a:p>
        </p:txBody>
      </p:sp>
    </p:spTree>
    <p:extLst>
      <p:ext uri="{BB962C8B-B14F-4D97-AF65-F5344CB8AC3E}">
        <p14:creationId xmlns:p14="http://schemas.microsoft.com/office/powerpoint/2010/main" val="14667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Gitting</a:t>
            </a:r>
            <a:r>
              <a:rPr lang="en-US" dirty="0" smtClean="0"/>
              <a:t> Started: Accessing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of accessing a repository</a:t>
            </a:r>
          </a:p>
          <a:p>
            <a:pPr lvl="1"/>
            <a:r>
              <a:rPr lang="en-US" dirty="0" smtClean="0"/>
              <a:t>Cloning it</a:t>
            </a:r>
          </a:p>
          <a:p>
            <a:pPr lvl="1"/>
            <a:r>
              <a:rPr lang="en-US" dirty="0" smtClean="0"/>
              <a:t>Adding a remote to an existing local repo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7303" y="4114800"/>
            <a:ext cx="384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clone http://bitbucket.org/Username/git-repo-name.git</a:t>
            </a:r>
          </a:p>
          <a:p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 smtClean="0">
                <a:latin typeface="Century Gothic (Body)"/>
                <a:ea typeface="Hack" panose="020B0609030202020204" pitchFamily="49" charset="0"/>
                <a:cs typeface="Courier New" panose="02070309020205020404" pitchFamily="49" charset="0"/>
              </a:rPr>
              <a:t>The repository will now be downloaded and saved in a folder named after your repo – in our case, ‘</a:t>
            </a:r>
            <a:r>
              <a:rPr lang="en-US" dirty="0" err="1" smtClean="0">
                <a:latin typeface="Century Gothic (Body)"/>
                <a:ea typeface="Hack" panose="020B06090302020202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entury Gothic (Body)"/>
                <a:ea typeface="Hack" panose="020B0609030202020204" pitchFamily="49" charset="0"/>
                <a:cs typeface="Courier New" panose="02070309020205020404" pitchFamily="49" charset="0"/>
              </a:rPr>
              <a:t>-repo-name’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40133" y="4114800"/>
            <a:ext cx="384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remote add origin http://bitbucket.org/Username/git-repo-name.git</a:t>
            </a:r>
          </a:p>
          <a:p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 smtClean="0">
                <a:latin typeface="Century Gothic (Body)"/>
                <a:ea typeface="Hack" panose="020B0609030202020204" pitchFamily="49" charset="0"/>
                <a:cs typeface="Courier New" panose="02070309020205020404" pitchFamily="49" charset="0"/>
              </a:rPr>
              <a:t>This will link the directory you are in to the </a:t>
            </a:r>
            <a:r>
              <a:rPr lang="en-US" dirty="0" err="1" smtClean="0">
                <a:latin typeface="Century Gothic (Body)"/>
                <a:ea typeface="Hack" panose="020B06090302020202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entury Gothic (Body)"/>
                <a:ea typeface="Hack" panose="020B0609030202020204" pitchFamily="49" charset="0"/>
                <a:cs typeface="Courier New" panose="02070309020205020404" pitchFamily="49" charset="0"/>
              </a:rPr>
              <a:t> repository specified in the URL.</a:t>
            </a:r>
            <a:endParaRPr lang="en-US" dirty="0" smtClean="0">
              <a:latin typeface="Century Gothic (Body)"/>
              <a:ea typeface="Hack" panose="020B0609030202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1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a </a:t>
            </a:r>
            <a:r>
              <a:rPr lang="en-US" dirty="0" err="1" smtClean="0"/>
              <a:t>git</a:t>
            </a:r>
            <a:r>
              <a:rPr lang="en-US" dirty="0" smtClean="0"/>
              <a:t> repository that has no remotes by running the </a:t>
            </a:r>
            <a:r>
              <a:rPr lang="en-US" dirty="0" err="1" smtClean="0"/>
              <a:t>init</a:t>
            </a:r>
            <a:r>
              <a:rPr lang="en-US" dirty="0" smtClean="0"/>
              <a:t> command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	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will have no remotes, meaning you must add them in the aforementioned method</a:t>
            </a:r>
          </a:p>
        </p:txBody>
      </p:sp>
    </p:spTree>
    <p:extLst>
      <p:ext uri="{BB962C8B-B14F-4D97-AF65-F5344CB8AC3E}">
        <p14:creationId xmlns:p14="http://schemas.microsoft.com/office/powerpoint/2010/main" val="24885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2"/>
            <a:r>
              <a:rPr lang="en-US" dirty="0" smtClean="0"/>
              <a:t>Stages new, not ignored files and changed files to the repository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–u</a:t>
            </a:r>
          </a:p>
          <a:p>
            <a:pPr lvl="2"/>
            <a:r>
              <a:rPr lang="en-US" dirty="0" smtClean="0"/>
              <a:t>Stages modified and deleted files that are already being tracked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–A</a:t>
            </a:r>
          </a:p>
          <a:p>
            <a:pPr lvl="2"/>
            <a:r>
              <a:rPr lang="en-US" dirty="0" smtClean="0"/>
              <a:t>Equivalent to using both of the above commands in succession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2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commit your changes to keep them and update your repository</a:t>
            </a:r>
          </a:p>
          <a:p>
            <a:r>
              <a:rPr lang="en-US" dirty="0" smtClean="0"/>
              <a:t>Your name and email address are associated with every commit you create</a:t>
            </a:r>
            <a:endParaRPr lang="en-US" dirty="0"/>
          </a:p>
          <a:p>
            <a:r>
              <a:rPr lang="en-US" dirty="0" smtClean="0"/>
              <a:t>Commits are also accompanied by an explanatory message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25957" y="4687909"/>
            <a:ext cx="461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commit –m “This is my commit message”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9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your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Updates your repository, wherever it is hosted (GitHub, </a:t>
            </a: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4573" y="3665319"/>
            <a:ext cx="564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push</a:t>
            </a:r>
          </a:p>
          <a:p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push –u 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remote_name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 &lt;</a:t>
            </a:r>
            <a:r>
              <a:rPr lang="en-US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branch_name</a:t>
            </a:r>
            <a:r>
              <a:rPr lang="en-US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35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798</TotalTime>
  <Words>566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Century Gothic (Body)</vt:lpstr>
      <vt:lpstr>Courier New</vt:lpstr>
      <vt:lpstr>Hack</vt:lpstr>
      <vt:lpstr>Wingdings 3</vt:lpstr>
      <vt:lpstr>Ion Boardroom</vt:lpstr>
      <vt:lpstr>Git</vt:lpstr>
      <vt:lpstr>Overview</vt:lpstr>
      <vt:lpstr>Git</vt:lpstr>
      <vt:lpstr>Vocabulary</vt:lpstr>
      <vt:lpstr>Gitting Started: Accessing a Repo</vt:lpstr>
      <vt:lpstr>Creating A Local Repository</vt:lpstr>
      <vt:lpstr>Tracking Changes</vt:lpstr>
      <vt:lpstr>Committing Changes</vt:lpstr>
      <vt:lpstr>Updating your Repository</vt:lpstr>
      <vt:lpstr>Branches</vt:lpstr>
      <vt:lpstr>Removing Branches</vt:lpstr>
      <vt:lpstr>Undoing Local Changes</vt:lpstr>
      <vt:lpstr>Undoing Commits</vt:lpstr>
      <vt:lpstr>Fixing Conflicts</vt:lpstr>
      <vt:lpstr>Git 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Dufva,Duncan E</dc:creator>
  <cp:lastModifiedBy>Dufva,Duncan E</cp:lastModifiedBy>
  <cp:revision>19</cp:revision>
  <dcterms:created xsi:type="dcterms:W3CDTF">2017-02-02T15:39:40Z</dcterms:created>
  <dcterms:modified xsi:type="dcterms:W3CDTF">2017-02-07T08:22:28Z</dcterms:modified>
</cp:coreProperties>
</file>