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
      <p:font typeface="Roboto Slab"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26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115897f34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115897f3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began my analysis by focusing on reported activity levels and measures of sleep quality, but it became clear that the categorical nature of these variables made numerical analysis extremely difficult. This should not have been a surprise given that these variables were qualitative survey data, but it was still a bummer.</a:t>
            </a:r>
            <a:endParaRPr/>
          </a:p>
          <a:p>
            <a:pPr marL="0" lvl="0" indent="0" algn="l" rtl="0">
              <a:spcBef>
                <a:spcPts val="0"/>
              </a:spcBef>
              <a:spcAft>
                <a:spcPts val="0"/>
              </a:spcAft>
              <a:buNone/>
            </a:pPr>
            <a:endParaRPr/>
          </a:p>
          <a:p>
            <a:pPr marL="0" lvl="0" indent="0" algn="l" rtl="0">
              <a:spcBef>
                <a:spcPts val="0"/>
              </a:spcBef>
              <a:spcAft>
                <a:spcPts val="0"/>
              </a:spcAft>
              <a:buNone/>
            </a:pPr>
            <a:r>
              <a:rPr lang="en"/>
              <a:t>I switched my focus and looked at the respondents’ ages as a predictor of sleep duration, on both weeknights and weekend nights. I binned the dataframe by age, making 7 age groups, and then calculated the mean sleep duration of the respondents for each bin. </a:t>
            </a:r>
            <a:endParaRPr/>
          </a:p>
          <a:p>
            <a:pPr marL="0" lvl="0" indent="0" algn="l" rtl="0">
              <a:spcBef>
                <a:spcPts val="0"/>
              </a:spcBef>
              <a:spcAft>
                <a:spcPts val="0"/>
              </a:spcAft>
              <a:buNone/>
            </a:pPr>
            <a:endParaRPr/>
          </a:p>
          <a:p>
            <a:pPr marL="0" lvl="0" indent="0" algn="l" rtl="0">
              <a:spcBef>
                <a:spcPts val="0"/>
              </a:spcBef>
              <a:spcAft>
                <a:spcPts val="0"/>
              </a:spcAft>
              <a:buNone/>
            </a:pPr>
            <a:r>
              <a:rPr lang="en"/>
              <a:t>As you can see, during the week, it appears that younger respondents had more sleep, followed by a decline as respondents entered the middle age, and then a rebound in older age. </a:t>
            </a:r>
            <a:endParaRPr/>
          </a:p>
          <a:p>
            <a:pPr marL="457200" lvl="0" indent="-298450" algn="l" rtl="0">
              <a:spcBef>
                <a:spcPts val="0"/>
              </a:spcBef>
              <a:spcAft>
                <a:spcPts val="0"/>
              </a:spcAft>
              <a:buSzPts val="1100"/>
              <a:buChar char="●"/>
            </a:pPr>
            <a:r>
              <a:rPr lang="en"/>
              <a:t>This made me wonder if this pattern is due to work related factors, as sleep is higher in pre-career and post-retirement age groups. </a:t>
            </a:r>
            <a:endParaRPr/>
          </a:p>
          <a:p>
            <a:pPr marL="0" lvl="0" indent="0" algn="l" rtl="0">
              <a:spcBef>
                <a:spcPts val="0"/>
              </a:spcBef>
              <a:spcAft>
                <a:spcPts val="0"/>
              </a:spcAft>
              <a:buNone/>
            </a:pPr>
            <a:endParaRPr/>
          </a:p>
          <a:p>
            <a:pPr marL="0" lvl="0" indent="0" algn="l" rtl="0">
              <a:spcBef>
                <a:spcPts val="0"/>
              </a:spcBef>
              <a:spcAft>
                <a:spcPts val="0"/>
              </a:spcAft>
              <a:buNone/>
            </a:pPr>
            <a:r>
              <a:rPr lang="en"/>
              <a:t>As for the weekend nights, the younger age groups also have the most sleep on average, followed by a steady decline and then a slight rebound in the oldest respondents. </a:t>
            </a:r>
            <a:endParaRPr/>
          </a:p>
          <a:p>
            <a:pPr marL="0" lvl="0" indent="0" algn="l" rtl="0">
              <a:spcBef>
                <a:spcPts val="0"/>
              </a:spcBef>
              <a:spcAft>
                <a:spcPts val="0"/>
              </a:spcAft>
              <a:buNone/>
            </a:pPr>
            <a:endParaRPr/>
          </a:p>
          <a:p>
            <a:pPr marL="0" lvl="0" indent="0" algn="l" rtl="0">
              <a:spcBef>
                <a:spcPts val="0"/>
              </a:spcBef>
              <a:spcAft>
                <a:spcPts val="0"/>
              </a:spcAft>
              <a:buNone/>
            </a:pPr>
            <a:r>
              <a:rPr lang="en"/>
              <a:t>To check whether these group mean differences were significant, I performed two one-way ANOVAs--one for weeknights and and one for weekend nights, and they both suggested that there was a significant difference in average sleep hours </a:t>
            </a:r>
            <a:r>
              <a:rPr lang="en">
                <a:solidFill>
                  <a:schemeClr val="dk1"/>
                </a:solidFill>
              </a:rPr>
              <a:t>between the </a:t>
            </a:r>
            <a:r>
              <a:rPr lang="en"/>
              <a:t>age groups (as indicated by the tiny p-values and fairly large F values) </a:t>
            </a:r>
            <a:endParaRPr/>
          </a:p>
          <a:p>
            <a:pPr marL="0" lvl="0" indent="0" algn="l" rtl="0">
              <a:spcBef>
                <a:spcPts val="0"/>
              </a:spcBef>
              <a:spcAft>
                <a:spcPts val="0"/>
              </a:spcAft>
              <a:buNone/>
            </a:pPr>
            <a:endParaRPr/>
          </a:p>
          <a:p>
            <a:pPr marL="0" lvl="0" indent="0" algn="l" rtl="0">
              <a:spcBef>
                <a:spcPts val="0"/>
              </a:spcBef>
              <a:spcAft>
                <a:spcPts val="0"/>
              </a:spcAft>
              <a:buNone/>
            </a:pPr>
            <a:r>
              <a:rPr lang="en"/>
              <a:t>While I wanted to make conclusions about these sleep patterns, it wasn’t really possible due to the fact that this data did not come from a longitudinal study. It would be cool to see if this trend would remain the same in a time series analysis.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7115897f3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7115897f3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Jim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716f7e9e78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716f7e9e7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dc6eac50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dc6eac50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16f7e9e7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16f7e9e7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115897f34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7115897f3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7115897f34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7115897f3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7115897f3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7115897f3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dc6eac50c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dc6eac50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7115897f3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7115897f3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7115897f3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7115897f3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Caleb </a:t>
            </a:r>
            <a:endParaRPr/>
          </a:p>
          <a:p>
            <a:pPr marL="0" lvl="0" indent="0" algn="l" rtl="0">
              <a:spcBef>
                <a:spcPts val="0"/>
              </a:spcBef>
              <a:spcAft>
                <a:spcPts val="0"/>
              </a:spcAft>
              <a:buNone/>
            </a:pPr>
            <a:r>
              <a:rPr lang="en"/>
              <a:t>We knew we wanted to focus on health related data, but we were having trouble finding a recent dataset. Luckily we eventually found the National Health and Nutrition Examination Survey which is conducted under the CDC. It had relatively recent data and we chose to focus on the 2017-March 2020 survey period. </a:t>
            </a:r>
            <a:endParaRPr/>
          </a:p>
          <a:p>
            <a:pPr marL="0" lvl="0" indent="0" algn="l" rtl="0">
              <a:spcBef>
                <a:spcPts val="0"/>
              </a:spcBef>
              <a:spcAft>
                <a:spcPts val="0"/>
              </a:spcAft>
              <a:buNone/>
            </a:pPr>
            <a:endParaRPr/>
          </a:p>
          <a:p>
            <a:pPr marL="0" lvl="0" indent="0" algn="l" rtl="0">
              <a:spcBef>
                <a:spcPts val="0"/>
              </a:spcBef>
              <a:spcAft>
                <a:spcPts val="0"/>
              </a:spcAft>
              <a:buNone/>
            </a:pPr>
            <a:r>
              <a:rPr lang="en"/>
              <a:t>There were dozens of different datasets on a variety of topics, ranging from demographic data to medical exam data. We ultimately chose the demographics, sleep disorders, physical activity, and prescribed medications datasets, as they had variables that matched our desired area of focus. </a:t>
            </a:r>
            <a:endParaRPr/>
          </a:p>
          <a:p>
            <a:pPr marL="0" lvl="0" indent="0" algn="l" rtl="0">
              <a:spcBef>
                <a:spcPts val="0"/>
              </a:spcBef>
              <a:spcAft>
                <a:spcPts val="0"/>
              </a:spcAft>
              <a:buNone/>
            </a:pPr>
            <a:endParaRPr/>
          </a:p>
          <a:p>
            <a:pPr marL="0" lvl="0" indent="0" algn="l" rtl="0">
              <a:spcBef>
                <a:spcPts val="0"/>
              </a:spcBef>
              <a:spcAft>
                <a:spcPts val="0"/>
              </a:spcAft>
              <a:buNone/>
            </a:pPr>
            <a:r>
              <a:rPr lang="en"/>
              <a:t>Upon downloading the datasets, I realized the data was in xport/sas format, but I was able to get this converted into a dataframe after some trial and error.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16f7e9e78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16f7e9e78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Once I had the 4 dataframes in jupyter notebook, I looked over each of them to check for missing values and variable types. It was clear that the number of observations in each dataset varied widely, ranging from 9,000 rows to over 32,000 rows. </a:t>
            </a:r>
            <a:endParaRPr/>
          </a:p>
          <a:p>
            <a:pPr marL="0" lvl="0" indent="0" algn="l" rtl="0">
              <a:spcBef>
                <a:spcPts val="0"/>
              </a:spcBef>
              <a:spcAft>
                <a:spcPts val="0"/>
              </a:spcAft>
              <a:buNone/>
            </a:pPr>
            <a:endParaRPr/>
          </a:p>
          <a:p>
            <a:pPr marL="0" lvl="0" indent="0" algn="l" rtl="0">
              <a:spcBef>
                <a:spcPts val="0"/>
              </a:spcBef>
              <a:spcAft>
                <a:spcPts val="0"/>
              </a:spcAft>
              <a:buNone/>
            </a:pPr>
            <a:r>
              <a:rPr lang="en"/>
              <a:t>The SEQN column referred to the respondent IDs, and they aligned across datasets so I merged the datasets based on that column. I used a left merge to prevent data loss, even though it would result in some columns having many NAs. </a:t>
            </a:r>
            <a:endParaRPr/>
          </a:p>
          <a:p>
            <a:pPr marL="0" lvl="0" indent="0" algn="l" rtl="0">
              <a:spcBef>
                <a:spcPts val="0"/>
              </a:spcBef>
              <a:spcAft>
                <a:spcPts val="0"/>
              </a:spcAft>
              <a:buNone/>
            </a:pPr>
            <a:endParaRPr/>
          </a:p>
          <a:p>
            <a:pPr marL="0" lvl="0" indent="0" algn="l" rtl="0">
              <a:spcBef>
                <a:spcPts val="0"/>
              </a:spcBef>
              <a:spcAft>
                <a:spcPts val="0"/>
              </a:spcAft>
              <a:buNone/>
            </a:pPr>
            <a:r>
              <a:rPr lang="en"/>
              <a:t>Upon merging, the dataset had 67 columns and 32962 rows. I then renamed all of the coded column names using the documentation found on the CDC/NHANES website. </a:t>
            </a:r>
            <a:endParaRPr/>
          </a:p>
          <a:p>
            <a:pPr marL="0" lvl="0" indent="0" algn="l" rtl="0">
              <a:spcBef>
                <a:spcPts val="0"/>
              </a:spcBef>
              <a:spcAft>
                <a:spcPts val="0"/>
              </a:spcAft>
              <a:buNone/>
            </a:pPr>
            <a:endParaRPr/>
          </a:p>
          <a:p>
            <a:pPr marL="0" lvl="0" indent="0" algn="l" rtl="0">
              <a:spcBef>
                <a:spcPts val="0"/>
              </a:spcBef>
              <a:spcAft>
                <a:spcPts val="0"/>
              </a:spcAft>
              <a:buNone/>
            </a:pPr>
            <a:r>
              <a:rPr lang="en"/>
              <a:t>Finally, we trimmed down the dataset a couple times, prioritizing the variables we were especially interested in. We ended up with a final dataset with 15 columns and 15560 rows and exported it to CSV. </a:t>
            </a:r>
            <a:endParaRPr/>
          </a:p>
          <a:p>
            <a:pPr marL="0" lvl="0" indent="0" algn="l" rtl="0">
              <a:spcBef>
                <a:spcPts val="0"/>
              </a:spcBef>
              <a:spcAft>
                <a:spcPts val="0"/>
              </a:spcAft>
              <a:buNone/>
            </a:pPr>
            <a:endParaRPr/>
          </a:p>
          <a:p>
            <a:pPr marL="0" lvl="0" indent="0" algn="l" rtl="0">
              <a:spcBef>
                <a:spcPts val="0"/>
              </a:spcBef>
              <a:spcAft>
                <a:spcPts val="0"/>
              </a:spcAft>
              <a:buNone/>
            </a:pPr>
            <a:r>
              <a:rPr lang="en"/>
              <a:t>We each chose some variables that we wanted to focus on, and we would individually pull from this CSV file when doing our separate analyses. Each of us had more data cleaning to do on our allotted variables, mainly recoding variable values and dealing with other issues.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716f7e9e78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716f7e9e78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Doing some data checking. </a:t>
            </a:r>
            <a:endParaRPr/>
          </a:p>
          <a:p>
            <a:pPr marL="0" lvl="0" indent="0" algn="l" rtl="0">
              <a:spcBef>
                <a:spcPts val="0"/>
              </a:spcBef>
              <a:spcAft>
                <a:spcPts val="0"/>
              </a:spcAft>
              <a:buNone/>
            </a:pPr>
            <a:r>
              <a:rPr lang="en"/>
              <a:t>Noticed one of the sleep data columns wasn’t pulling in the correct formatting. Tried searching, troubleshooting and was likely an issue with the xpt file. </a:t>
            </a:r>
            <a:endParaRPr/>
          </a:p>
          <a:p>
            <a:pPr marL="0" lvl="0" indent="0" algn="l" rtl="0">
              <a:spcBef>
                <a:spcPts val="0"/>
              </a:spcBef>
              <a:spcAft>
                <a:spcPts val="0"/>
              </a:spcAft>
              <a:buNone/>
            </a:pPr>
            <a:r>
              <a:rPr lang="en"/>
              <a:t>Had wondered about encoding early on also column formatting etc. </a:t>
            </a:r>
            <a:endParaRPr/>
          </a:p>
          <a:p>
            <a:pPr marL="0" lvl="0" indent="0" algn="l" rtl="0">
              <a:spcBef>
                <a:spcPts val="0"/>
              </a:spcBef>
              <a:spcAft>
                <a:spcPts val="0"/>
              </a:spcAft>
              <a:buNone/>
            </a:pPr>
            <a:r>
              <a:rPr lang="en"/>
              <a:t>Jordan provided some resources on xpt. Caleb had success with pd.read_sas function - 905% of the data looked good. I decided to try the xport module. Wasn’t able to get xport has an issue in pandas currently so imported outside of pandas via pip install and then converted sleep data only to csv outside of pandas. Then read in the csv using a new encoding key utf-16 (this was the issue!) and we later merged it with the rest of the data.</a:t>
            </a:r>
            <a:endParaRPr/>
          </a:p>
          <a:p>
            <a:pPr marL="0" lvl="0" indent="0" algn="l" rtl="0">
              <a:spcBef>
                <a:spcPts val="0"/>
              </a:spcBef>
              <a:spcAft>
                <a:spcPts val="0"/>
              </a:spcAft>
              <a:buNone/>
            </a:pPr>
            <a:r>
              <a:rPr lang="en"/>
              <a:t>Also in making sure our data was adding up, I was comparing our total numbers for each column to what was published in a summary on the website. Some were adding up many weren’t. Respondent ID (SEQN) is unique identifier for all but rx data in which a respondent if they indicate “yes” takes prescription meds, will then be asked how many days did they take each med so  you generate duplicate rows per respondent. Evaluated options. Easiest way forward was to eliminate duplicate Respondent IDs b/c the data we would be eliminating isn’t data we wanted to analyze - other data would not be affected. As we were working sequentially, this was done on data that had been cleaned up by Melissa and that became our new working data set.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16f7e9e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716f7e9e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 off the sleep data. Numerical and categorical.</a:t>
            </a:r>
            <a:endParaRPr/>
          </a:p>
          <a:p>
            <a:pPr marL="0" lvl="0" indent="0" algn="l" rtl="0">
              <a:spcBef>
                <a:spcPts val="0"/>
              </a:spcBef>
              <a:spcAft>
                <a:spcPts val="0"/>
              </a:spcAft>
              <a:buNone/>
            </a:pPr>
            <a:r>
              <a:rPr lang="en"/>
              <a:t>Used plt.subplot to create axis/grid so pie charts could be visualized side-by-side</a:t>
            </a:r>
            <a:endParaRPr/>
          </a:p>
          <a:p>
            <a:pPr marL="0" lvl="0" indent="0" algn="l" rtl="0">
              <a:spcBef>
                <a:spcPts val="0"/>
              </a:spcBef>
              <a:spcAft>
                <a:spcPts val="0"/>
              </a:spcAft>
              <a:buNone/>
            </a:pPr>
            <a:r>
              <a:rPr lang="en"/>
              <a:t>Compared sleep patterns weekdays vs weekends. </a:t>
            </a:r>
            <a:endParaRPr/>
          </a:p>
          <a:p>
            <a:pPr marL="0" lvl="0" indent="0" algn="l" rtl="0">
              <a:spcBef>
                <a:spcPts val="0"/>
              </a:spcBef>
              <a:spcAft>
                <a:spcPts val="0"/>
              </a:spcAft>
              <a:buNone/>
            </a:pPr>
            <a:r>
              <a:rPr lang="en"/>
              <a:t>Observationally, looks like based on almost always individuals having low numbers there could be a correlation.</a:t>
            </a:r>
            <a:endParaRPr/>
          </a:p>
          <a:p>
            <a:pPr marL="0" lvl="0" indent="0" algn="l" rtl="0">
              <a:spcBef>
                <a:spcPts val="0"/>
              </a:spcBef>
              <a:spcAft>
                <a:spcPts val="0"/>
              </a:spcAft>
              <a:buNone/>
            </a:pPr>
            <a:r>
              <a:rPr lang="en"/>
              <a:t>Performed ANOVA</a:t>
            </a:r>
            <a:endParaRPr/>
          </a:p>
          <a:p>
            <a:pPr marL="0" lvl="0" indent="0" algn="l" rtl="0">
              <a:spcBef>
                <a:spcPts val="0"/>
              </a:spcBef>
              <a:spcAft>
                <a:spcPts val="0"/>
              </a:spcAft>
              <a:buNone/>
            </a:pPr>
            <a:r>
              <a:rPr lang="en"/>
              <a:t>If I did it correctly, there is a correlation between number of hours slept during the week and feeling tired. (makes sense)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7115897f34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7115897f3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400">
                <a:solidFill>
                  <a:schemeClr val="dk1"/>
                </a:solidFill>
                <a:latin typeface="Roboto"/>
                <a:ea typeface="Roboto"/>
                <a:cs typeface="Roboto"/>
                <a:sym typeface="Roboto"/>
              </a:rPr>
              <a:t>First variable we looked at was prescription medication use.</a:t>
            </a:r>
            <a:endParaRPr sz="1400">
              <a:solidFill>
                <a:schemeClr val="dk1"/>
              </a:solidFill>
              <a:latin typeface="Roboto"/>
              <a:ea typeface="Roboto"/>
              <a:cs typeface="Roboto"/>
              <a:sym typeface="Roboto"/>
            </a:endParaRPr>
          </a:p>
          <a:p>
            <a:pPr marL="457200" lvl="0" indent="0" algn="l" rtl="0">
              <a:spcBef>
                <a:spcPts val="0"/>
              </a:spcBef>
              <a:spcAft>
                <a:spcPts val="0"/>
              </a:spcAft>
              <a:buNone/>
            </a:pPr>
            <a:r>
              <a:rPr lang="en" sz="1400">
                <a:solidFill>
                  <a:schemeClr val="dk1"/>
                </a:solidFill>
                <a:latin typeface="Roboto"/>
                <a:ea typeface="Roboto"/>
                <a:cs typeface="Roboto"/>
                <a:sym typeface="Roboto"/>
              </a:rPr>
              <a:t>Distribution of medication use is similar among the other 3 groups so used the average as “expected” and the values in the extensive group as the observed to determine if statistically significant difference between the two (NOT). </a:t>
            </a:r>
            <a:endParaRPr sz="1400">
              <a:solidFill>
                <a:schemeClr val="dk1"/>
              </a:solidFill>
              <a:latin typeface="Roboto"/>
              <a:ea typeface="Roboto"/>
              <a:cs typeface="Roboto"/>
              <a:sym typeface="Roboto"/>
            </a:endParaRPr>
          </a:p>
          <a:p>
            <a:pPr marL="457200" lvl="0" indent="0" algn="l" rtl="0">
              <a:spcBef>
                <a:spcPts val="0"/>
              </a:spcBef>
              <a:spcAft>
                <a:spcPts val="0"/>
              </a:spcAft>
              <a:buNone/>
            </a:pPr>
            <a:r>
              <a:rPr lang="en" sz="1400">
                <a:solidFill>
                  <a:schemeClr val="dk1"/>
                </a:solidFill>
                <a:latin typeface="Roboto"/>
                <a:ea typeface="Roboto"/>
                <a:cs typeface="Roboto"/>
                <a:sym typeface="Roboto"/>
              </a:rPr>
              <a:t>Much smaller sample size (n=177) compared with other groups.</a:t>
            </a:r>
            <a:endParaRPr sz="1400">
              <a:solidFill>
                <a:schemeClr val="dk1"/>
              </a:solidFill>
              <a:latin typeface="Roboto"/>
              <a:ea typeface="Roboto"/>
              <a:cs typeface="Roboto"/>
              <a:sym typeface="Roboto"/>
            </a:endParaRPr>
          </a:p>
          <a:p>
            <a:pPr marL="457200" lvl="0" indent="0" algn="l" rtl="0">
              <a:spcBef>
                <a:spcPts val="0"/>
              </a:spcBef>
              <a:spcAft>
                <a:spcPts val="0"/>
              </a:spcAft>
              <a:buNone/>
            </a:pPr>
            <a:endParaRPr sz="14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n.cdc.gov/nchs/nhanes/continuousnhanes/overview.aspx?BeginYear=201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Project 1:</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National Health and Nutrition Examination Survey (2017-2020) </a:t>
            </a:r>
            <a:endParaRPr/>
          </a:p>
        </p:txBody>
      </p:sp>
      <p:sp>
        <p:nvSpPr>
          <p:cNvPr id="65" name="Google Shape;65;p13"/>
          <p:cNvSpPr txBox="1"/>
          <p:nvPr/>
        </p:nvSpPr>
        <p:spPr>
          <a:xfrm>
            <a:off x="250275" y="4615625"/>
            <a:ext cx="57834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Group Members: Jim, Caleb, Brittany, Melissa</a:t>
            </a:r>
            <a:endParaRPr sz="12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275950" y="18965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Sleep Duration Across Age Groups </a:t>
            </a:r>
            <a:endParaRPr/>
          </a:p>
        </p:txBody>
      </p:sp>
      <p:pic>
        <p:nvPicPr>
          <p:cNvPr id="142" name="Google Shape;142;p22"/>
          <p:cNvPicPr preferRelativeResize="0"/>
          <p:nvPr/>
        </p:nvPicPr>
        <p:blipFill>
          <a:blip r:embed="rId3">
            <a:alphaModFix/>
          </a:blip>
          <a:stretch>
            <a:fillRect/>
          </a:stretch>
        </p:blipFill>
        <p:spPr>
          <a:xfrm>
            <a:off x="4515750" y="931972"/>
            <a:ext cx="4261425" cy="3413453"/>
          </a:xfrm>
          <a:prstGeom prst="rect">
            <a:avLst/>
          </a:prstGeom>
          <a:noFill/>
          <a:ln>
            <a:noFill/>
          </a:ln>
        </p:spPr>
      </p:pic>
      <p:pic>
        <p:nvPicPr>
          <p:cNvPr id="143" name="Google Shape;143;p22"/>
          <p:cNvPicPr preferRelativeResize="0"/>
          <p:nvPr/>
        </p:nvPicPr>
        <p:blipFill>
          <a:blip r:embed="rId4">
            <a:alphaModFix/>
          </a:blip>
          <a:stretch>
            <a:fillRect/>
          </a:stretch>
        </p:blipFill>
        <p:spPr>
          <a:xfrm>
            <a:off x="352750" y="931975"/>
            <a:ext cx="4103326" cy="3413450"/>
          </a:xfrm>
          <a:prstGeom prst="rect">
            <a:avLst/>
          </a:prstGeom>
          <a:noFill/>
          <a:ln>
            <a:noFill/>
          </a:ln>
        </p:spPr>
      </p:pic>
      <p:sp>
        <p:nvSpPr>
          <p:cNvPr id="144" name="Google Shape;144;p22"/>
          <p:cNvSpPr txBox="1"/>
          <p:nvPr/>
        </p:nvSpPr>
        <p:spPr>
          <a:xfrm>
            <a:off x="5294663" y="4299075"/>
            <a:ext cx="2703600" cy="5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F = 74.27, p-value = 4.66e</a:t>
            </a:r>
            <a:r>
              <a:rPr lang="en" baseline="30000">
                <a:solidFill>
                  <a:schemeClr val="dk1"/>
                </a:solidFill>
                <a:latin typeface="Roboto"/>
                <a:ea typeface="Roboto"/>
                <a:cs typeface="Roboto"/>
                <a:sym typeface="Roboto"/>
              </a:rPr>
              <a:t>-91</a:t>
            </a:r>
            <a:endParaRPr baseline="30000">
              <a:solidFill>
                <a:schemeClr val="dk1"/>
              </a:solidFill>
              <a:latin typeface="Roboto"/>
              <a:ea typeface="Roboto"/>
              <a:cs typeface="Roboto"/>
              <a:sym typeface="Roboto"/>
            </a:endParaRPr>
          </a:p>
        </p:txBody>
      </p:sp>
      <p:sp>
        <p:nvSpPr>
          <p:cNvPr id="145" name="Google Shape;145;p22"/>
          <p:cNvSpPr txBox="1"/>
          <p:nvPr/>
        </p:nvSpPr>
        <p:spPr>
          <a:xfrm>
            <a:off x="1052600" y="4299075"/>
            <a:ext cx="2703600" cy="5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F = 51.62, p-value = 6.57e</a:t>
            </a:r>
            <a:r>
              <a:rPr lang="en" baseline="30000">
                <a:solidFill>
                  <a:schemeClr val="dk1"/>
                </a:solidFill>
                <a:latin typeface="Roboto"/>
                <a:ea typeface="Roboto"/>
                <a:cs typeface="Roboto"/>
                <a:sym typeface="Roboto"/>
              </a:rPr>
              <a:t>-63</a:t>
            </a:r>
            <a:endParaRPr baseline="300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60900" y="11985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Gender and sleep </a:t>
            </a:r>
            <a:endParaRPr/>
          </a:p>
        </p:txBody>
      </p:sp>
      <p:sp>
        <p:nvSpPr>
          <p:cNvPr id="151" name="Google Shape;151;p23"/>
          <p:cNvSpPr txBox="1">
            <a:spLocks noGrp="1"/>
          </p:cNvSpPr>
          <p:nvPr>
            <p:ph type="body" idx="1"/>
          </p:nvPr>
        </p:nvSpPr>
        <p:spPr>
          <a:xfrm>
            <a:off x="461400" y="805950"/>
            <a:ext cx="8167200" cy="101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looking at Gender as expected both Males and Females slept less on weekdays.  than weekends, with females sleeping more than Males. Again with no significant statistical variation.</a:t>
            </a:r>
            <a:endParaRPr/>
          </a:p>
          <a:p>
            <a:pPr marL="0" lvl="0" indent="0" algn="l" rtl="0">
              <a:spcBef>
                <a:spcPts val="1200"/>
              </a:spcBef>
              <a:spcAft>
                <a:spcPts val="1200"/>
              </a:spcAft>
              <a:buNone/>
            </a:pPr>
            <a:endParaRPr/>
          </a:p>
        </p:txBody>
      </p:sp>
      <p:pic>
        <p:nvPicPr>
          <p:cNvPr id="152" name="Google Shape;152;p23"/>
          <p:cNvPicPr preferRelativeResize="0"/>
          <p:nvPr/>
        </p:nvPicPr>
        <p:blipFill>
          <a:blip r:embed="rId3">
            <a:alphaModFix/>
          </a:blip>
          <a:stretch>
            <a:fillRect/>
          </a:stretch>
        </p:blipFill>
        <p:spPr>
          <a:xfrm>
            <a:off x="64225" y="1926850"/>
            <a:ext cx="4256100" cy="3138026"/>
          </a:xfrm>
          <a:prstGeom prst="rect">
            <a:avLst/>
          </a:prstGeom>
          <a:noFill/>
          <a:ln>
            <a:noFill/>
          </a:ln>
        </p:spPr>
      </p:pic>
      <p:pic>
        <p:nvPicPr>
          <p:cNvPr id="153" name="Google Shape;153;p23"/>
          <p:cNvPicPr preferRelativeResize="0"/>
          <p:nvPr/>
        </p:nvPicPr>
        <p:blipFill>
          <a:blip r:embed="rId4">
            <a:alphaModFix/>
          </a:blip>
          <a:stretch>
            <a:fillRect/>
          </a:stretch>
        </p:blipFill>
        <p:spPr>
          <a:xfrm>
            <a:off x="4433725" y="1926850"/>
            <a:ext cx="4614375" cy="3138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178675" y="3534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Code to Group Items in a Useful DataFrame</a:t>
            </a:r>
            <a:endParaRPr/>
          </a:p>
        </p:txBody>
      </p:sp>
      <p:sp>
        <p:nvSpPr>
          <p:cNvPr id="159" name="Google Shape;159;p24"/>
          <p:cNvSpPr txBox="1">
            <a:spLocks noGrp="1"/>
          </p:cNvSpPr>
          <p:nvPr>
            <p:ph type="body" idx="1"/>
          </p:nvPr>
        </p:nvSpPr>
        <p:spPr>
          <a:xfrm>
            <a:off x="178675" y="1245750"/>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full_group1 = Race_update[Race_update["Told Doctor About Sleep Issues"].apply(lambda x: x in [1.0, 2.0])].groupby(["Race", "Told Doctor About Sleep Issues"]).mean()</a:t>
            </a:r>
            <a:endParaRPr/>
          </a:p>
          <a:p>
            <a:pPr marL="0" lvl="0" indent="0" algn="l" rtl="0">
              <a:spcBef>
                <a:spcPts val="1200"/>
              </a:spcBef>
              <a:spcAft>
                <a:spcPts val="0"/>
              </a:spcAft>
              <a:buNone/>
            </a:pPr>
            <a:r>
              <a:rPr lang="en"/>
              <a:t>full_group1</a:t>
            </a:r>
            <a:endParaRPr/>
          </a:p>
          <a:p>
            <a:pPr marL="0" lvl="0" indent="0" algn="l" rtl="0">
              <a:spcBef>
                <a:spcPts val="1200"/>
              </a:spcBef>
              <a:spcAft>
                <a:spcPts val="1200"/>
              </a:spcAft>
              <a:buNone/>
            </a:pPr>
            <a:endParaRPr/>
          </a:p>
        </p:txBody>
      </p:sp>
      <p:pic>
        <p:nvPicPr>
          <p:cNvPr id="160" name="Google Shape;160;p24"/>
          <p:cNvPicPr preferRelativeResize="0"/>
          <p:nvPr/>
        </p:nvPicPr>
        <p:blipFill>
          <a:blip r:embed="rId3">
            <a:alphaModFix/>
          </a:blip>
          <a:stretch>
            <a:fillRect/>
          </a:stretch>
        </p:blipFill>
        <p:spPr>
          <a:xfrm>
            <a:off x="2904200" y="1958649"/>
            <a:ext cx="6096001" cy="3028994"/>
          </a:xfrm>
          <a:prstGeom prst="rect">
            <a:avLst/>
          </a:prstGeom>
          <a:noFill/>
          <a:ln w="9525" cap="flat" cmpd="sng">
            <a:solidFill>
              <a:schemeClr val="dk2"/>
            </a:solidFill>
            <a:prstDash val="solid"/>
            <a:round/>
            <a:headEnd type="none" w="sm" len="sm"/>
            <a:tailEnd type="none" w="sm" len="sm"/>
          </a:ln>
        </p:spPr>
      </p:pic>
      <p:sp>
        <p:nvSpPr>
          <p:cNvPr id="161" name="Google Shape;161;p24"/>
          <p:cNvSpPr txBox="1"/>
          <p:nvPr/>
        </p:nvSpPr>
        <p:spPr>
          <a:xfrm>
            <a:off x="178675" y="2435175"/>
            <a:ext cx="2547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Comparison:</a:t>
            </a:r>
            <a:endParaRPr sz="1800">
              <a:solidFill>
                <a:schemeClr val="dk1"/>
              </a:solidFill>
              <a:latin typeface="Roboto"/>
              <a:ea typeface="Roboto"/>
              <a:cs typeface="Roboto"/>
              <a:sym typeface="Roboto"/>
            </a:endParaRPr>
          </a:p>
          <a:p>
            <a:pPr marL="0" lvl="0" indent="0" algn="l" rtl="0">
              <a:spcBef>
                <a:spcPts val="0"/>
              </a:spcBef>
              <a:spcAft>
                <a:spcPts val="0"/>
              </a:spcAft>
              <a:buNone/>
            </a:pPr>
            <a:r>
              <a:rPr lang="en" sz="1800">
                <a:solidFill>
                  <a:schemeClr val="dk1"/>
                </a:solidFill>
                <a:latin typeface="Roboto"/>
                <a:ea typeface="Roboto"/>
                <a:cs typeface="Roboto"/>
                <a:sym typeface="Roboto"/>
              </a:rPr>
              <a:t>By grouping respondents by race,  I could see if there were strong connections between them speaking with a doctor (1.0) or not (2.0).</a:t>
            </a:r>
            <a:endParaRPr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200250" y="2470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Race and Sleep: </a:t>
            </a:r>
            <a:endParaRPr/>
          </a:p>
        </p:txBody>
      </p:sp>
      <p:pic>
        <p:nvPicPr>
          <p:cNvPr id="167" name="Google Shape;167;p25"/>
          <p:cNvPicPr preferRelativeResize="0"/>
          <p:nvPr/>
        </p:nvPicPr>
        <p:blipFill rotWithShape="1">
          <a:blip r:embed="rId3">
            <a:alphaModFix/>
          </a:blip>
          <a:srcRect l="5078"/>
          <a:stretch/>
        </p:blipFill>
        <p:spPr>
          <a:xfrm>
            <a:off x="5709025" y="1398325"/>
            <a:ext cx="3326100" cy="2919901"/>
          </a:xfrm>
          <a:prstGeom prst="rect">
            <a:avLst/>
          </a:prstGeom>
          <a:noFill/>
          <a:ln w="9525" cap="flat" cmpd="sng">
            <a:solidFill>
              <a:schemeClr val="dk2"/>
            </a:solidFill>
            <a:prstDash val="solid"/>
            <a:round/>
            <a:headEnd type="none" w="sm" len="sm"/>
            <a:tailEnd type="none" w="sm" len="sm"/>
          </a:ln>
        </p:spPr>
      </p:pic>
      <p:pic>
        <p:nvPicPr>
          <p:cNvPr id="168" name="Google Shape;168;p25"/>
          <p:cNvPicPr preferRelativeResize="0"/>
          <p:nvPr/>
        </p:nvPicPr>
        <p:blipFill>
          <a:blip r:embed="rId4">
            <a:alphaModFix/>
          </a:blip>
          <a:stretch>
            <a:fillRect/>
          </a:stretch>
        </p:blipFill>
        <p:spPr>
          <a:xfrm>
            <a:off x="22138" y="1398325"/>
            <a:ext cx="3184837" cy="2919901"/>
          </a:xfrm>
          <a:prstGeom prst="rect">
            <a:avLst/>
          </a:prstGeom>
          <a:noFill/>
          <a:ln w="9525" cap="flat" cmpd="sng">
            <a:solidFill>
              <a:schemeClr val="dk2"/>
            </a:solidFill>
            <a:prstDash val="solid"/>
            <a:round/>
            <a:headEnd type="none" w="sm" len="sm"/>
            <a:tailEnd type="none" w="sm" len="sm"/>
          </a:ln>
        </p:spPr>
      </p:pic>
      <p:sp>
        <p:nvSpPr>
          <p:cNvPr id="169" name="Google Shape;169;p25"/>
          <p:cNvSpPr txBox="1"/>
          <p:nvPr/>
        </p:nvSpPr>
        <p:spPr>
          <a:xfrm>
            <a:off x="3209100" y="1398325"/>
            <a:ext cx="2725800" cy="317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chemeClr val="dk1"/>
                </a:solidFill>
                <a:latin typeface="Roboto Slab"/>
                <a:ea typeface="Roboto Slab"/>
                <a:cs typeface="Roboto Slab"/>
                <a:sym typeface="Roboto Slab"/>
              </a:rPr>
              <a:t>Every race was slightly less likely to talk to a doctor about sleep, no matter how long they slept throughout the week</a:t>
            </a:r>
            <a:endParaRPr sz="2200">
              <a:solidFill>
                <a:schemeClr val="dk1"/>
              </a:solidFill>
              <a:latin typeface="Roboto Slab"/>
              <a:ea typeface="Roboto Slab"/>
              <a:cs typeface="Roboto Slab"/>
              <a:sym typeface="Roboto Slab"/>
            </a:endParaRPr>
          </a:p>
          <a:p>
            <a:pPr marL="0" lvl="0" indent="0" algn="l" rtl="0">
              <a:spcBef>
                <a:spcPts val="0"/>
              </a:spcBef>
              <a:spcAft>
                <a:spcPts val="0"/>
              </a:spcAft>
              <a:buNone/>
            </a:pPr>
            <a:endParaRPr sz="1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Race and Sleep:</a:t>
            </a:r>
            <a:endParaRPr/>
          </a:p>
          <a:p>
            <a:pPr marL="0" lvl="0" indent="0" algn="l" rtl="0">
              <a:spcBef>
                <a:spcPts val="0"/>
              </a:spcBef>
              <a:spcAft>
                <a:spcPts val="0"/>
              </a:spcAft>
              <a:buNone/>
            </a:pPr>
            <a:endParaRPr/>
          </a:p>
        </p:txBody>
      </p:sp>
      <p:pic>
        <p:nvPicPr>
          <p:cNvPr id="175" name="Google Shape;175;p26"/>
          <p:cNvPicPr preferRelativeResize="0"/>
          <p:nvPr/>
        </p:nvPicPr>
        <p:blipFill rotWithShape="1">
          <a:blip r:embed="rId3">
            <a:alphaModFix/>
          </a:blip>
          <a:srcRect l="3166"/>
          <a:stretch/>
        </p:blipFill>
        <p:spPr>
          <a:xfrm>
            <a:off x="387900" y="830276"/>
            <a:ext cx="3601109" cy="3123400"/>
          </a:xfrm>
          <a:prstGeom prst="rect">
            <a:avLst/>
          </a:prstGeom>
          <a:noFill/>
          <a:ln w="9525" cap="flat" cmpd="sng">
            <a:solidFill>
              <a:schemeClr val="dk2"/>
            </a:solidFill>
            <a:prstDash val="solid"/>
            <a:round/>
            <a:headEnd type="none" w="sm" len="sm"/>
            <a:tailEnd type="none" w="sm" len="sm"/>
          </a:ln>
        </p:spPr>
      </p:pic>
      <p:pic>
        <p:nvPicPr>
          <p:cNvPr id="176" name="Google Shape;176;p26"/>
          <p:cNvPicPr preferRelativeResize="0"/>
          <p:nvPr/>
        </p:nvPicPr>
        <p:blipFill rotWithShape="1">
          <a:blip r:embed="rId4">
            <a:alphaModFix/>
          </a:blip>
          <a:srcRect l="1951"/>
          <a:stretch/>
        </p:blipFill>
        <p:spPr>
          <a:xfrm>
            <a:off x="5053000" y="830275"/>
            <a:ext cx="3473475" cy="3123400"/>
          </a:xfrm>
          <a:prstGeom prst="rect">
            <a:avLst/>
          </a:prstGeom>
          <a:noFill/>
          <a:ln w="9525" cap="flat" cmpd="sng">
            <a:solidFill>
              <a:schemeClr val="dk2"/>
            </a:solidFill>
            <a:prstDash val="solid"/>
            <a:round/>
            <a:headEnd type="none" w="sm" len="sm"/>
            <a:tailEnd type="none" w="sm" len="sm"/>
          </a:ln>
        </p:spPr>
      </p:pic>
      <p:sp>
        <p:nvSpPr>
          <p:cNvPr id="177" name="Google Shape;177;p26"/>
          <p:cNvSpPr txBox="1"/>
          <p:nvPr/>
        </p:nvSpPr>
        <p:spPr>
          <a:xfrm>
            <a:off x="0" y="4110025"/>
            <a:ext cx="4428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Highly active Mexican-Americans are a lot more likely to talk about sleep with their doctor. </a:t>
            </a:r>
            <a:endParaRPr sz="1800">
              <a:solidFill>
                <a:schemeClr val="dk1"/>
              </a:solidFill>
              <a:latin typeface="Roboto"/>
              <a:ea typeface="Roboto"/>
              <a:cs typeface="Roboto"/>
              <a:sym typeface="Roboto"/>
            </a:endParaRPr>
          </a:p>
        </p:txBody>
      </p:sp>
      <p:sp>
        <p:nvSpPr>
          <p:cNvPr id="178" name="Google Shape;178;p26"/>
          <p:cNvSpPr txBox="1"/>
          <p:nvPr/>
        </p:nvSpPr>
        <p:spPr>
          <a:xfrm>
            <a:off x="4862700" y="4110025"/>
            <a:ext cx="42813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Asians are the least likely to say they feel tired throughout the day according the mean score of the different races.</a:t>
            </a:r>
            <a:endParaRPr sz="18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258400" y="3226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Conclusions</a:t>
            </a:r>
            <a:endParaRPr/>
          </a:p>
        </p:txBody>
      </p:sp>
      <p:sp>
        <p:nvSpPr>
          <p:cNvPr id="184" name="Google Shape;184;p27"/>
          <p:cNvSpPr txBox="1">
            <a:spLocks noGrp="1"/>
          </p:cNvSpPr>
          <p:nvPr>
            <p:ph type="body" idx="1"/>
          </p:nvPr>
        </p:nvSpPr>
        <p:spPr>
          <a:xfrm>
            <a:off x="197500" y="1280600"/>
            <a:ext cx="9072300" cy="338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Brittany: A </a:t>
            </a:r>
            <a:r>
              <a:rPr lang="en">
                <a:solidFill>
                  <a:schemeClr val="accent5"/>
                </a:solidFill>
              </a:rPr>
              <a:t>statistically significant </a:t>
            </a:r>
            <a:r>
              <a:rPr lang="en"/>
              <a:t>correlation was found between duration of weekday sleep time and frequency of feeling “tired”. There was a </a:t>
            </a:r>
            <a:r>
              <a:rPr lang="en">
                <a:solidFill>
                  <a:schemeClr val="accent5"/>
                </a:solidFill>
              </a:rPr>
              <a:t>non-significant but noticeable difference</a:t>
            </a:r>
            <a:r>
              <a:rPr lang="en"/>
              <a:t> in distribution of prescription medication use between the respondents reporting 11-14 hrs of sleep vs all other sleep groups.</a:t>
            </a:r>
            <a:endParaRPr/>
          </a:p>
          <a:p>
            <a:pPr marL="0" lvl="0" indent="0" algn="l" rtl="0">
              <a:spcBef>
                <a:spcPts val="1200"/>
              </a:spcBef>
              <a:spcAft>
                <a:spcPts val="0"/>
              </a:spcAft>
              <a:buNone/>
            </a:pPr>
            <a:r>
              <a:rPr lang="en"/>
              <a:t>Caleb: We observed </a:t>
            </a:r>
            <a:r>
              <a:rPr lang="en">
                <a:solidFill>
                  <a:schemeClr val="accent5"/>
                </a:solidFill>
              </a:rPr>
              <a:t>statistically significant differences</a:t>
            </a:r>
            <a:r>
              <a:rPr lang="en"/>
              <a:t> in average sleep duration between </a:t>
            </a:r>
            <a:r>
              <a:rPr lang="en" i="1"/>
              <a:t>at least</a:t>
            </a:r>
            <a:r>
              <a:rPr lang="en"/>
              <a:t> two of the age 7 groups. This was true for both weeknights and weekend nights.  </a:t>
            </a:r>
            <a:endParaRPr/>
          </a:p>
          <a:p>
            <a:pPr marL="0" lvl="0" indent="0" algn="l" rtl="0">
              <a:spcBef>
                <a:spcPts val="1200"/>
              </a:spcBef>
              <a:spcAft>
                <a:spcPts val="0"/>
              </a:spcAft>
              <a:buNone/>
            </a:pPr>
            <a:r>
              <a:rPr lang="en"/>
              <a:t>Jim: In looking at income levels vs. gender there were </a:t>
            </a:r>
            <a:r>
              <a:rPr lang="en">
                <a:solidFill>
                  <a:schemeClr val="accent5"/>
                </a:solidFill>
              </a:rPr>
              <a:t>no significant findings, as the data provided was grouped as percentage of poverty level and only had incomes lease than $20K and above $20K,  </a:t>
            </a:r>
            <a:r>
              <a:rPr lang="en"/>
              <a:t>. In looking at Gender as expected both Males and Females slept less on weekdays.  than weekends, with females sleeping more than Males. Again with no significant statistical variation.</a:t>
            </a:r>
            <a:endParaRPr/>
          </a:p>
          <a:p>
            <a:pPr marL="0" lvl="0" indent="0" algn="l" rtl="0">
              <a:spcBef>
                <a:spcPts val="1200"/>
              </a:spcBef>
              <a:spcAft>
                <a:spcPts val="1200"/>
              </a:spcAft>
              <a:buNone/>
            </a:pPr>
            <a:r>
              <a:rPr lang="en"/>
              <a:t>Melissa: Generally, </a:t>
            </a:r>
            <a:r>
              <a:rPr lang="en">
                <a:solidFill>
                  <a:schemeClr val="accent5"/>
                </a:solidFill>
              </a:rPr>
              <a:t>no race was more likely to discuss sleep</a:t>
            </a:r>
            <a:r>
              <a:rPr lang="en"/>
              <a:t> with their doctor than not.  Most respondents were close in their “feeling tired during the day,” self-evaluation, too.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Potential Next Steps for the Project</a:t>
            </a:r>
            <a:endParaRPr/>
          </a:p>
        </p:txBody>
      </p:sp>
      <p:sp>
        <p:nvSpPr>
          <p:cNvPr id="190" name="Google Shape;190;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700"/>
              <a:t>In the future, it could be helpful to start </a:t>
            </a:r>
            <a:r>
              <a:rPr lang="en" sz="2700">
                <a:solidFill>
                  <a:schemeClr val="accent5"/>
                </a:solidFill>
              </a:rPr>
              <a:t>combining these factors </a:t>
            </a:r>
            <a:r>
              <a:rPr lang="en" sz="2700"/>
              <a:t>and look at the difference, for example, between active, middle-aged Asian respondents compared to active, middle-aged Mexican-American respondents. Combining factors would create a more holistic view of the data and pinpoint the specific variables that impact sleep behavior and quality.</a:t>
            </a:r>
            <a:endParaRPr sz="2700"/>
          </a:p>
          <a:p>
            <a:pPr marL="0" lvl="0" indent="0" algn="l" rtl="0">
              <a:spcBef>
                <a:spcPts val="1200"/>
              </a:spcBef>
              <a:spcAft>
                <a:spcPts val="1200"/>
              </a:spcAft>
              <a:buNone/>
            </a:pPr>
            <a:r>
              <a:rPr lang="en" sz="2700"/>
              <a:t>In addition, performing </a:t>
            </a:r>
            <a:r>
              <a:rPr lang="en" sz="2700">
                <a:solidFill>
                  <a:schemeClr val="accent5"/>
                </a:solidFill>
              </a:rPr>
              <a:t>more exploratory and complex analysis</a:t>
            </a:r>
            <a:r>
              <a:rPr lang="en" sz="2700"/>
              <a:t> </a:t>
            </a:r>
            <a:r>
              <a:rPr lang="en" sz="2700">
                <a:solidFill>
                  <a:schemeClr val="accent5"/>
                </a:solidFill>
              </a:rPr>
              <a:t>on</a:t>
            </a:r>
            <a:r>
              <a:rPr lang="en" sz="2700"/>
              <a:t> variables in which </a:t>
            </a:r>
            <a:r>
              <a:rPr lang="en" sz="2700">
                <a:solidFill>
                  <a:schemeClr val="accent5"/>
                </a:solidFill>
              </a:rPr>
              <a:t>statistically significant findings</a:t>
            </a:r>
            <a:r>
              <a:rPr lang="en" sz="2700"/>
              <a:t> were achieved by the primary analysis could yield interesting results.</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 of the Project and Our Goals</a:t>
            </a:r>
            <a:endParaRPr/>
          </a:p>
        </p:txBody>
      </p:sp>
      <p:sp>
        <p:nvSpPr>
          <p:cNvPr id="71" name="Google Shape;71;p14"/>
          <p:cNvSpPr txBox="1">
            <a:spLocks noGrp="1"/>
          </p:cNvSpPr>
          <p:nvPr>
            <p:ph type="body" idx="1"/>
          </p:nvPr>
        </p:nvSpPr>
        <p:spPr>
          <a:xfrm>
            <a:off x="215050" y="1489825"/>
            <a:ext cx="8822400" cy="3351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Interested in </a:t>
            </a:r>
            <a:r>
              <a:rPr lang="en" sz="2000">
                <a:solidFill>
                  <a:schemeClr val="accent5"/>
                </a:solidFill>
              </a:rPr>
              <a:t>healthcare</a:t>
            </a:r>
            <a:r>
              <a:rPr lang="en" sz="2000"/>
              <a:t>, especially </a:t>
            </a:r>
            <a:r>
              <a:rPr lang="en" sz="2000">
                <a:solidFill>
                  <a:schemeClr val="accent5"/>
                </a:solidFill>
              </a:rPr>
              <a:t>sleep habits</a:t>
            </a:r>
            <a:endParaRPr sz="2000">
              <a:solidFill>
                <a:schemeClr val="accent5"/>
              </a:solidFill>
            </a:endParaRPr>
          </a:p>
          <a:p>
            <a:pPr marL="457200" lvl="0" indent="-355600" algn="l" rtl="0">
              <a:spcBef>
                <a:spcPts val="0"/>
              </a:spcBef>
              <a:spcAft>
                <a:spcPts val="0"/>
              </a:spcAft>
              <a:buSzPts val="2000"/>
              <a:buAutoNum type="arabicPeriod"/>
            </a:pPr>
            <a:r>
              <a:rPr lang="en" sz="2000" u="sng"/>
              <a:t>Goal</a:t>
            </a:r>
            <a:r>
              <a:rPr lang="en" sz="2000"/>
              <a:t>: look for patterns and correlations between sleep metrics and intrinsic (</a:t>
            </a:r>
            <a:r>
              <a:rPr lang="en" sz="2000">
                <a:solidFill>
                  <a:schemeClr val="accent5"/>
                </a:solidFill>
              </a:rPr>
              <a:t>demographics</a:t>
            </a:r>
            <a:r>
              <a:rPr lang="en" sz="2000"/>
              <a:t>) and extrinsic (</a:t>
            </a:r>
            <a:r>
              <a:rPr lang="en" sz="2000">
                <a:solidFill>
                  <a:schemeClr val="accent5"/>
                </a:solidFill>
              </a:rPr>
              <a:t>behaviors</a:t>
            </a:r>
            <a:r>
              <a:rPr lang="en" sz="2000"/>
              <a:t>) variables </a:t>
            </a:r>
            <a:endParaRPr sz="2000"/>
          </a:p>
          <a:p>
            <a:pPr marL="457200" lvl="0" indent="-355600" algn="l" rtl="0">
              <a:spcBef>
                <a:spcPts val="0"/>
              </a:spcBef>
              <a:spcAft>
                <a:spcPts val="0"/>
              </a:spcAft>
              <a:buSzPts val="2000"/>
              <a:buAutoNum type="arabicPeriod"/>
            </a:pPr>
            <a:r>
              <a:rPr lang="en" sz="2000" u="sng"/>
              <a:t>Impact</a:t>
            </a:r>
            <a:r>
              <a:rPr lang="en" sz="2000"/>
              <a:t>: observations and connections between variables could help healthcare providers, government agencies and educators highlight ways to identify and address potential issues that negatively impact sleep outcomes </a:t>
            </a:r>
            <a:endParaRPr sz="2000"/>
          </a:p>
          <a:p>
            <a:pPr marL="457200" lvl="0" indent="0" algn="l" rtl="0">
              <a:spcBef>
                <a:spcPts val="1200"/>
              </a:spcBef>
              <a:spcAft>
                <a:spcPts val="1200"/>
              </a:spcAft>
              <a:buNone/>
            </a:pP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151775" y="1397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 to Answer</a:t>
            </a:r>
            <a:endParaRPr/>
          </a:p>
        </p:txBody>
      </p:sp>
      <p:sp>
        <p:nvSpPr>
          <p:cNvPr id="77" name="Google Shape;77;p15"/>
          <p:cNvSpPr txBox="1">
            <a:spLocks noGrp="1"/>
          </p:cNvSpPr>
          <p:nvPr>
            <p:ph type="body" idx="1"/>
          </p:nvPr>
        </p:nvSpPr>
        <p:spPr>
          <a:xfrm>
            <a:off x="151775" y="881525"/>
            <a:ext cx="8885700" cy="41328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4350"/>
              <a:t>Research questions to answer: </a:t>
            </a:r>
            <a:endParaRPr sz="4350"/>
          </a:p>
          <a:p>
            <a:pPr marL="457200" lvl="0" indent="-318373" algn="l" rtl="0">
              <a:spcBef>
                <a:spcPts val="1200"/>
              </a:spcBef>
              <a:spcAft>
                <a:spcPts val="0"/>
              </a:spcAft>
              <a:buSzPct val="100000"/>
              <a:buAutoNum type="arabicPeriod"/>
            </a:pPr>
            <a:r>
              <a:rPr lang="en" sz="4350"/>
              <a:t>What patterns and correlations are evident when comparing intrinsic and extrinsic variables on </a:t>
            </a:r>
            <a:r>
              <a:rPr lang="en" sz="4350">
                <a:solidFill>
                  <a:schemeClr val="accent5"/>
                </a:solidFill>
              </a:rPr>
              <a:t>sleep duration and/or frequency of tiredness</a:t>
            </a:r>
            <a:r>
              <a:rPr lang="en" sz="4350"/>
              <a:t> in the U.S. population?</a:t>
            </a:r>
            <a:endParaRPr sz="4350"/>
          </a:p>
          <a:p>
            <a:pPr marL="457200" lvl="0" indent="-318373" algn="l" rtl="0">
              <a:spcBef>
                <a:spcPts val="0"/>
              </a:spcBef>
              <a:spcAft>
                <a:spcPts val="0"/>
              </a:spcAft>
              <a:buSzPct val="100000"/>
              <a:buAutoNum type="arabicPeriod"/>
            </a:pPr>
            <a:r>
              <a:rPr lang="en" sz="4350"/>
              <a:t>Is there a correlation between sleep duration and feeling tired during the day?</a:t>
            </a:r>
            <a:endParaRPr sz="4350"/>
          </a:p>
          <a:p>
            <a:pPr marL="457200" lvl="0" indent="-318373" algn="l" rtl="0">
              <a:spcBef>
                <a:spcPts val="0"/>
              </a:spcBef>
              <a:spcAft>
                <a:spcPts val="0"/>
              </a:spcAft>
              <a:buSzPct val="100000"/>
              <a:buAutoNum type="arabicPeriod"/>
            </a:pPr>
            <a:r>
              <a:rPr lang="en" sz="4350"/>
              <a:t>Are there any conclusions we can make regarding age, race, rx use or gender and time of sleep duration?</a:t>
            </a:r>
            <a:endParaRPr sz="4350"/>
          </a:p>
          <a:p>
            <a:pPr marL="457200" lvl="0" indent="-318373" algn="l" rtl="0">
              <a:spcBef>
                <a:spcPts val="0"/>
              </a:spcBef>
              <a:spcAft>
                <a:spcPts val="0"/>
              </a:spcAft>
              <a:buSzPct val="100000"/>
              <a:buAutoNum type="arabicPeriod"/>
            </a:pPr>
            <a:r>
              <a:rPr lang="en" sz="4350"/>
              <a:t>What conclusions can be drawn to inform further data analyses on this large data set?</a:t>
            </a:r>
            <a:endParaRPr sz="4350"/>
          </a:p>
          <a:p>
            <a:pPr marL="0" lvl="0" indent="0" algn="l" rtl="0">
              <a:spcBef>
                <a:spcPts val="1200"/>
              </a:spcBef>
              <a:spcAft>
                <a:spcPts val="0"/>
              </a:spcAft>
              <a:buNone/>
            </a:pPr>
            <a:r>
              <a:rPr lang="en" sz="4350"/>
              <a:t>	Variables studied with regards to sleep:</a:t>
            </a:r>
            <a:endParaRPr sz="4350"/>
          </a:p>
          <a:p>
            <a:pPr marL="457200" lvl="0" indent="457200" algn="l" rtl="0">
              <a:spcBef>
                <a:spcPts val="1200"/>
              </a:spcBef>
              <a:spcAft>
                <a:spcPts val="0"/>
              </a:spcAft>
              <a:buNone/>
            </a:pPr>
            <a:r>
              <a:rPr lang="en" sz="4350">
                <a:solidFill>
                  <a:schemeClr val="accent5"/>
                </a:solidFill>
              </a:rPr>
              <a:t>Prescription Medication Use</a:t>
            </a:r>
            <a:endParaRPr sz="4350">
              <a:solidFill>
                <a:schemeClr val="accent5"/>
              </a:solidFill>
            </a:endParaRPr>
          </a:p>
          <a:p>
            <a:pPr marL="457200" lvl="0" indent="457200" algn="l" rtl="0">
              <a:spcBef>
                <a:spcPts val="1200"/>
              </a:spcBef>
              <a:spcAft>
                <a:spcPts val="0"/>
              </a:spcAft>
              <a:buNone/>
            </a:pPr>
            <a:r>
              <a:rPr lang="en" sz="4350">
                <a:solidFill>
                  <a:schemeClr val="accent5"/>
                </a:solidFill>
              </a:rPr>
              <a:t>Age</a:t>
            </a:r>
            <a:endParaRPr sz="4350">
              <a:solidFill>
                <a:schemeClr val="accent5"/>
              </a:solidFill>
            </a:endParaRPr>
          </a:p>
          <a:p>
            <a:pPr marL="457200" lvl="0" indent="457200" algn="l" rtl="0">
              <a:spcBef>
                <a:spcPts val="1200"/>
              </a:spcBef>
              <a:spcAft>
                <a:spcPts val="0"/>
              </a:spcAft>
              <a:buNone/>
            </a:pPr>
            <a:r>
              <a:rPr lang="en" sz="4350">
                <a:solidFill>
                  <a:schemeClr val="accent5"/>
                </a:solidFill>
              </a:rPr>
              <a:t>Gender</a:t>
            </a:r>
            <a:endParaRPr sz="4350">
              <a:solidFill>
                <a:schemeClr val="accent5"/>
              </a:solidFill>
            </a:endParaRPr>
          </a:p>
          <a:p>
            <a:pPr marL="457200" lvl="0" indent="457200" algn="l" rtl="0">
              <a:spcBef>
                <a:spcPts val="1200"/>
              </a:spcBef>
              <a:spcAft>
                <a:spcPts val="0"/>
              </a:spcAft>
              <a:buNone/>
            </a:pPr>
            <a:r>
              <a:rPr lang="en" sz="4350">
                <a:solidFill>
                  <a:schemeClr val="accent5"/>
                </a:solidFill>
              </a:rPr>
              <a:t>Race</a:t>
            </a:r>
            <a:endParaRPr sz="4350">
              <a:solidFill>
                <a:schemeClr val="accent5"/>
              </a:solidFill>
            </a:endParaRPr>
          </a:p>
          <a:p>
            <a:pPr marL="0" lvl="0" indent="0" algn="l" rtl="0">
              <a:spcBef>
                <a:spcPts val="1200"/>
              </a:spcBef>
              <a:spcAft>
                <a:spcPts val="0"/>
              </a:spcAft>
              <a:buNone/>
            </a:pPr>
            <a:endParaRPr sz="2534"/>
          </a:p>
          <a:p>
            <a:pPr marL="457200" lvl="0" indent="457200" algn="l" rtl="0">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23920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Approach to Achieve Project Goals</a:t>
            </a:r>
            <a:endParaRPr/>
          </a:p>
        </p:txBody>
      </p:sp>
      <p:sp>
        <p:nvSpPr>
          <p:cNvPr id="83" name="Google Shape;83;p16"/>
          <p:cNvSpPr txBox="1">
            <a:spLocks noGrp="1"/>
          </p:cNvSpPr>
          <p:nvPr>
            <p:ph type="body" idx="1"/>
          </p:nvPr>
        </p:nvSpPr>
        <p:spPr>
          <a:xfrm>
            <a:off x="342525" y="1222475"/>
            <a:ext cx="8368200" cy="37545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3365"/>
              <a:t>We used the first project class time to identify our data set, the variables we wanted to analyze and how to re-code them for readability.</a:t>
            </a:r>
            <a:endParaRPr sz="3365"/>
          </a:p>
          <a:p>
            <a:pPr marL="0" lvl="0" indent="0" algn="l" rtl="0">
              <a:spcBef>
                <a:spcPts val="1200"/>
              </a:spcBef>
              <a:spcAft>
                <a:spcPts val="0"/>
              </a:spcAft>
              <a:buNone/>
            </a:pPr>
            <a:r>
              <a:rPr lang="en" sz="3365"/>
              <a:t>We worked sequentially to extract data, merge datasets, clean data and debug data.</a:t>
            </a:r>
            <a:endParaRPr sz="3365"/>
          </a:p>
          <a:p>
            <a:pPr marL="0" lvl="0" indent="0" algn="l" rtl="0">
              <a:spcBef>
                <a:spcPts val="1200"/>
              </a:spcBef>
              <a:spcAft>
                <a:spcPts val="0"/>
              </a:spcAft>
              <a:buNone/>
            </a:pPr>
            <a:r>
              <a:rPr lang="en" sz="3365"/>
              <a:t>We used group and independent work time to focus on specific variables to analyze from the merged datasets (e.g. demographic info and behavioral survey responses) to answer research questions.</a:t>
            </a:r>
            <a:endParaRPr sz="3365"/>
          </a:p>
          <a:p>
            <a:pPr marL="0" lvl="0" indent="0" algn="l" rtl="0">
              <a:spcBef>
                <a:spcPts val="1200"/>
              </a:spcBef>
              <a:spcAft>
                <a:spcPts val="0"/>
              </a:spcAft>
              <a:buNone/>
            </a:pPr>
            <a:r>
              <a:rPr lang="en" sz="3365"/>
              <a:t>We divided analyses amongst the team, each member taking 1-2 variables to analyze with regards to impact on sleep metrics.</a:t>
            </a:r>
            <a:endParaRPr sz="3365"/>
          </a:p>
          <a:p>
            <a:pPr marL="0" lvl="0" indent="0" algn="l" rtl="0">
              <a:spcBef>
                <a:spcPts val="1200"/>
              </a:spcBef>
              <a:spcAft>
                <a:spcPts val="0"/>
              </a:spcAft>
              <a:buNone/>
            </a:pPr>
            <a:r>
              <a:rPr lang="en" sz="3365" u="sng"/>
              <a:t>Challenge</a:t>
            </a:r>
            <a:r>
              <a:rPr lang="en" sz="3365"/>
              <a:t>: Finding an </a:t>
            </a:r>
            <a:r>
              <a:rPr lang="en" sz="3365">
                <a:solidFill>
                  <a:schemeClr val="accent5"/>
                </a:solidFill>
              </a:rPr>
              <a:t>authentic</a:t>
            </a:r>
            <a:r>
              <a:rPr lang="en" sz="3365"/>
              <a:t> dataset large enough for data analysis and able to be read into a csv format </a:t>
            </a:r>
            <a:endParaRPr sz="3365"/>
          </a:p>
          <a:p>
            <a:pPr marL="0" lvl="0" indent="0" algn="l" rtl="0">
              <a:spcBef>
                <a:spcPts val="1200"/>
              </a:spcBef>
              <a:spcAft>
                <a:spcPts val="0"/>
              </a:spcAft>
              <a:buNone/>
            </a:pPr>
            <a:r>
              <a:rPr lang="en" sz="3365" u="sng"/>
              <a:t>Challenge</a:t>
            </a:r>
            <a:r>
              <a:rPr lang="en" sz="3365"/>
              <a:t>: After data clean-up, converting numerical data into measurable categorical variables was challenging </a:t>
            </a:r>
            <a:r>
              <a:rPr lang="en" sz="3365">
                <a:solidFill>
                  <a:schemeClr val="accent5"/>
                </a:solidFill>
              </a:rPr>
              <a:t>→ </a:t>
            </a:r>
            <a:r>
              <a:rPr lang="en" sz="3365" i="1">
                <a:solidFill>
                  <a:schemeClr val="accent5"/>
                </a:solidFill>
              </a:rPr>
              <a:t>used the binning process</a:t>
            </a:r>
            <a:endParaRPr sz="3365" i="1">
              <a:solidFill>
                <a:schemeClr val="accent5"/>
              </a:solidFill>
            </a:endParaRPr>
          </a:p>
          <a:p>
            <a:pPr marL="0" lvl="0" indent="0" algn="l" rtl="0">
              <a:spcBef>
                <a:spcPts val="1200"/>
              </a:spcBef>
              <a:spcAft>
                <a:spcPts val="0"/>
              </a:spcAft>
              <a:buNone/>
            </a:pPr>
            <a:r>
              <a:rPr lang="en" sz="3365" u="sng"/>
              <a:t>Challenge</a:t>
            </a:r>
            <a:r>
              <a:rPr lang="en" sz="3365"/>
              <a:t>: Deciding on visualization and type of statistical analyses to run was challenging, given data was not longitudinal in nature (captured at a specific time point)</a:t>
            </a:r>
            <a:r>
              <a:rPr lang="en" sz="3365">
                <a:solidFill>
                  <a:schemeClr val="accent5"/>
                </a:solidFill>
              </a:rPr>
              <a:t> → </a:t>
            </a:r>
            <a:r>
              <a:rPr lang="en" sz="3365" i="1">
                <a:solidFill>
                  <a:schemeClr val="accent5"/>
                </a:solidFill>
              </a:rPr>
              <a:t>primarily comparative analyses</a:t>
            </a:r>
            <a:endParaRPr sz="3365" i="1">
              <a:solidFill>
                <a:schemeClr val="accent5"/>
              </a:solidFill>
            </a:endParaRPr>
          </a:p>
          <a:p>
            <a:pPr marL="0" lvl="0" indent="0" algn="l" rtl="0">
              <a:spcBef>
                <a:spcPts val="1200"/>
              </a:spcBef>
              <a:spcAft>
                <a:spcPts val="0"/>
              </a:spcAft>
              <a:buNone/>
            </a:pPr>
            <a:r>
              <a:rPr lang="en" sz="3365" u="sng"/>
              <a:t>Challenge</a:t>
            </a:r>
            <a:r>
              <a:rPr lang="en" sz="3365"/>
              <a:t>: There was limited time to fully analyze large dataset with numerous variables and tell a meaningful story </a:t>
            </a:r>
            <a:r>
              <a:rPr lang="en" sz="3365">
                <a:solidFill>
                  <a:schemeClr val="accent5"/>
                </a:solidFill>
              </a:rPr>
              <a:t>→ </a:t>
            </a:r>
            <a:r>
              <a:rPr lang="en" sz="3365" i="1">
                <a:solidFill>
                  <a:schemeClr val="accent5"/>
                </a:solidFill>
              </a:rPr>
              <a:t>basic and high level conclusions drawn with recommended next steps</a:t>
            </a:r>
            <a:endParaRPr sz="3365" i="1">
              <a:solidFill>
                <a:schemeClr val="accent5"/>
              </a:solidFill>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94500"/>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Overview: Data Collection, Cleanup, and Exploration </a:t>
            </a:r>
            <a:endParaRPr/>
          </a:p>
        </p:txBody>
      </p:sp>
      <p:sp>
        <p:nvSpPr>
          <p:cNvPr id="89" name="Google Shape;89;p17"/>
          <p:cNvSpPr txBox="1">
            <a:spLocks noGrp="1"/>
          </p:cNvSpPr>
          <p:nvPr>
            <p:ph type="body" idx="1"/>
          </p:nvPr>
        </p:nvSpPr>
        <p:spPr>
          <a:xfrm>
            <a:off x="387900" y="1180599"/>
            <a:ext cx="8368200" cy="3078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AutoNum type="arabicPeriod"/>
            </a:pPr>
            <a:r>
              <a:rPr lang="en" sz="1900">
                <a:solidFill>
                  <a:schemeClr val="accent5"/>
                </a:solidFill>
              </a:rPr>
              <a:t>Data source</a:t>
            </a:r>
            <a:r>
              <a:rPr lang="en" sz="1900"/>
              <a:t>: a large and relatively current collection of datasets from the National Health and Nutrition Examination Survey 2017-2020 (precovid) </a:t>
            </a:r>
            <a:endParaRPr sz="1900"/>
          </a:p>
          <a:p>
            <a:pPr marL="457200" lvl="0" indent="-349250" algn="l" rtl="0">
              <a:spcBef>
                <a:spcPts val="0"/>
              </a:spcBef>
              <a:spcAft>
                <a:spcPts val="0"/>
              </a:spcAft>
              <a:buSzPts val="1900"/>
              <a:buAutoNum type="arabicPeriod"/>
            </a:pPr>
            <a:r>
              <a:rPr lang="en" sz="1900"/>
              <a:t>.xpt files representing subsets of NHANES data were available</a:t>
            </a:r>
            <a:endParaRPr sz="1900"/>
          </a:p>
          <a:p>
            <a:pPr marL="457200" lvl="0" indent="-349250" algn="l" rtl="0">
              <a:spcBef>
                <a:spcPts val="0"/>
              </a:spcBef>
              <a:spcAft>
                <a:spcPts val="0"/>
              </a:spcAft>
              <a:buSzPts val="1900"/>
              <a:buAutoNum type="arabicPeriod"/>
            </a:pPr>
            <a:r>
              <a:rPr lang="en" sz="1900"/>
              <a:t>We chose to download </a:t>
            </a:r>
            <a:r>
              <a:rPr lang="en" sz="1900">
                <a:solidFill>
                  <a:schemeClr val="accent5"/>
                </a:solidFill>
              </a:rPr>
              <a:t>Demographics, Sleep Disorders, Physical Activity, and Prescribed Medication</a:t>
            </a:r>
            <a:r>
              <a:rPr lang="en" sz="1900"/>
              <a:t> datasets</a:t>
            </a:r>
            <a:endParaRPr sz="1900"/>
          </a:p>
          <a:p>
            <a:pPr marL="457200" lvl="0" indent="-342900" algn="l" rtl="0">
              <a:spcBef>
                <a:spcPts val="0"/>
              </a:spcBef>
              <a:spcAft>
                <a:spcPts val="0"/>
              </a:spcAft>
              <a:buSzPts val="1800"/>
              <a:buAutoNum type="arabicPeriod"/>
            </a:pPr>
            <a:r>
              <a:rPr lang="en"/>
              <a:t>Xport/SAS format to CSV </a:t>
            </a:r>
            <a:endParaRPr/>
          </a:p>
          <a:p>
            <a:pPr marL="457200" lvl="0" indent="0" algn="l" rtl="0">
              <a:spcBef>
                <a:spcPts val="1200"/>
              </a:spcBef>
              <a:spcAft>
                <a:spcPts val="0"/>
              </a:spcAft>
              <a:buNone/>
            </a:pPr>
            <a:endParaRPr sz="1900"/>
          </a:p>
          <a:p>
            <a:pPr marL="2286000" lvl="0" indent="0" algn="l" rtl="0">
              <a:spcBef>
                <a:spcPts val="1200"/>
              </a:spcBef>
              <a:spcAft>
                <a:spcPts val="1200"/>
              </a:spcAft>
              <a:buNone/>
            </a:pPr>
            <a:endParaRPr sz="1900"/>
          </a:p>
        </p:txBody>
      </p:sp>
      <p:sp>
        <p:nvSpPr>
          <p:cNvPr id="90" name="Google Shape;90;p17"/>
          <p:cNvSpPr txBox="1"/>
          <p:nvPr/>
        </p:nvSpPr>
        <p:spPr>
          <a:xfrm>
            <a:off x="515050" y="4713975"/>
            <a:ext cx="8834700" cy="204300"/>
          </a:xfrm>
          <a:prstGeom prst="rect">
            <a:avLst/>
          </a:prstGeom>
          <a:noFill/>
          <a:ln>
            <a:noFill/>
          </a:ln>
        </p:spPr>
        <p:txBody>
          <a:bodyPr spcFirstLastPara="1" wrap="square" lIns="91425" tIns="91425" rIns="91425" bIns="91425" anchor="t" anchorCtr="0">
            <a:noAutofit/>
          </a:bodyPr>
          <a:lstStyle/>
          <a:p>
            <a:pPr marL="2286000" lvl="0" indent="0" algn="l" rtl="0">
              <a:lnSpc>
                <a:spcPct val="115000"/>
              </a:lnSpc>
              <a:spcBef>
                <a:spcPts val="0"/>
              </a:spcBef>
              <a:spcAft>
                <a:spcPts val="1200"/>
              </a:spcAft>
              <a:buNone/>
            </a:pPr>
            <a:r>
              <a:rPr lang="en" sz="1100"/>
              <a:t>CDC:</a:t>
            </a:r>
            <a:r>
              <a:rPr lang="en" sz="1100">
                <a:uFill>
                  <a:noFill/>
                </a:uFill>
                <a:hlinkClick r:id="rId3"/>
              </a:rPr>
              <a:t> </a:t>
            </a:r>
            <a:r>
              <a:rPr lang="en" sz="1100" u="sng">
                <a:solidFill>
                  <a:schemeClr val="accent5"/>
                </a:solidFill>
                <a:hlinkClick r:id="rId3">
                  <a:extLst>
                    <a:ext uri="{A12FA001-AC4F-418D-AE19-62706E023703}">
                      <ahyp:hlinkClr xmlns:ahyp="http://schemas.microsoft.com/office/drawing/2018/hyperlinkcolor" val="tx"/>
                    </a:ext>
                  </a:extLst>
                </a:hlinkClick>
              </a:rPr>
              <a:t>https://wwwn.cdc.gov/nchs/nhanes/continuousnhanes/overview.aspx?BeginYear=2017</a:t>
            </a:r>
            <a:endParaRPr sz="1900">
              <a:solidFill>
                <a:schemeClr val="dk1"/>
              </a:solidFill>
              <a:latin typeface="Roboto"/>
              <a:ea typeface="Roboto"/>
              <a:cs typeface="Roboto"/>
              <a:sym typeface="Roboto"/>
            </a:endParaRPr>
          </a:p>
        </p:txBody>
      </p:sp>
      <p:pic>
        <p:nvPicPr>
          <p:cNvPr id="91" name="Google Shape;91;p17"/>
          <p:cNvPicPr preferRelativeResize="0"/>
          <p:nvPr/>
        </p:nvPicPr>
        <p:blipFill>
          <a:blip r:embed="rId4">
            <a:alphaModFix/>
          </a:blip>
          <a:stretch>
            <a:fillRect/>
          </a:stretch>
        </p:blipFill>
        <p:spPr>
          <a:xfrm>
            <a:off x="1067500" y="3744475"/>
            <a:ext cx="7008999" cy="51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3406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Wrangling &amp; Merging</a:t>
            </a:r>
            <a:endParaRPr/>
          </a:p>
        </p:txBody>
      </p:sp>
      <p:sp>
        <p:nvSpPr>
          <p:cNvPr id="97" name="Google Shape;97;p18"/>
          <p:cNvSpPr txBox="1">
            <a:spLocks noGrp="1"/>
          </p:cNvSpPr>
          <p:nvPr>
            <p:ph type="body" idx="1"/>
          </p:nvPr>
        </p:nvSpPr>
        <p:spPr>
          <a:xfrm>
            <a:off x="387900" y="1243650"/>
            <a:ext cx="8368200" cy="36168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Data exploration for each dataset, then merged them together based on the SEQN</a:t>
            </a:r>
            <a:endParaRPr/>
          </a:p>
          <a:p>
            <a:pPr marL="457200" lvl="0" indent="-342900" algn="l" rtl="0">
              <a:spcBef>
                <a:spcPts val="0"/>
              </a:spcBef>
              <a:spcAft>
                <a:spcPts val="0"/>
              </a:spcAft>
              <a:buSzPts val="1800"/>
              <a:buChar char="●"/>
            </a:pPr>
            <a:r>
              <a:rPr lang="en"/>
              <a:t>Utilized a left-merge to prevent data loss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In all of the datasets, both variable names and values were numerically coded </a:t>
            </a:r>
            <a:endParaRPr/>
          </a:p>
          <a:p>
            <a:pPr marL="457200" lvl="0" indent="-342900" algn="l" rtl="0">
              <a:spcBef>
                <a:spcPts val="0"/>
              </a:spcBef>
              <a:spcAft>
                <a:spcPts val="0"/>
              </a:spcAft>
              <a:buSzPts val="1800"/>
              <a:buChar char="●"/>
            </a:pPr>
            <a:r>
              <a:rPr lang="en"/>
              <a:t>Renamed all the variables</a:t>
            </a:r>
            <a:endParaRPr/>
          </a:p>
          <a:p>
            <a:pPr marL="457200" lvl="0" indent="-342900" algn="l" rtl="0">
              <a:spcBef>
                <a:spcPts val="0"/>
              </a:spcBef>
              <a:spcAft>
                <a:spcPts val="0"/>
              </a:spcAft>
              <a:buSzPts val="1800"/>
              <a:buChar char="●"/>
            </a:pPr>
            <a:r>
              <a:rPr lang="en"/>
              <a:t>Trimmed down dataset several times, resulting in a final dataset with 15 columns and 15560 rows</a:t>
            </a:r>
            <a:endParaRPr/>
          </a:p>
        </p:txBody>
      </p:sp>
      <p:pic>
        <p:nvPicPr>
          <p:cNvPr id="98" name="Google Shape;98;p18"/>
          <p:cNvPicPr preferRelativeResize="0"/>
          <p:nvPr/>
        </p:nvPicPr>
        <p:blipFill>
          <a:blip r:embed="rId3">
            <a:alphaModFix/>
          </a:blip>
          <a:stretch>
            <a:fillRect/>
          </a:stretch>
        </p:blipFill>
        <p:spPr>
          <a:xfrm>
            <a:off x="1053082" y="2304475"/>
            <a:ext cx="7037830" cy="88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27225" y="406450"/>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Overview</a:t>
            </a:r>
            <a:endParaRPr/>
          </a:p>
          <a:p>
            <a:pPr marL="0" lvl="0" indent="0" algn="l" rtl="0">
              <a:spcBef>
                <a:spcPts val="0"/>
              </a:spcBef>
              <a:spcAft>
                <a:spcPts val="0"/>
              </a:spcAft>
              <a:buNone/>
            </a:pPr>
            <a:r>
              <a:rPr lang="en"/>
              <a:t> continued…</a:t>
            </a:r>
            <a:endParaRPr/>
          </a:p>
        </p:txBody>
      </p:sp>
      <p:sp>
        <p:nvSpPr>
          <p:cNvPr id="104" name="Google Shape;104;p19"/>
          <p:cNvSpPr txBox="1">
            <a:spLocks noGrp="1"/>
          </p:cNvSpPr>
          <p:nvPr>
            <p:ph type="body" idx="1"/>
          </p:nvPr>
        </p:nvSpPr>
        <p:spPr>
          <a:xfrm>
            <a:off x="145850" y="1847225"/>
            <a:ext cx="7830900" cy="3517200"/>
          </a:xfrm>
          <a:prstGeom prst="rect">
            <a:avLst/>
          </a:prstGeom>
        </p:spPr>
        <p:txBody>
          <a:bodyPr spcFirstLastPara="1" wrap="square" lIns="91425" tIns="91425" rIns="91425" bIns="91425" anchor="t" anchorCtr="0">
            <a:normAutofit fontScale="70000" lnSpcReduction="10000"/>
          </a:bodyPr>
          <a:lstStyle/>
          <a:p>
            <a:pPr marL="457200" lvl="0" indent="-313055" algn="l" rtl="0">
              <a:spcBef>
                <a:spcPts val="0"/>
              </a:spcBef>
              <a:spcAft>
                <a:spcPts val="0"/>
              </a:spcAft>
              <a:buSzPct val="100000"/>
              <a:buAutoNum type="arabicPeriod"/>
            </a:pPr>
            <a:r>
              <a:rPr lang="en" sz="1900">
                <a:solidFill>
                  <a:schemeClr val="accent5"/>
                </a:solidFill>
              </a:rPr>
              <a:t>Debugging</a:t>
            </a:r>
            <a:r>
              <a:rPr lang="en" sz="1900"/>
              <a:t> the data</a:t>
            </a:r>
            <a:endParaRPr sz="1900"/>
          </a:p>
          <a:p>
            <a:pPr marL="914400" lvl="1" indent="-313055" algn="l" rtl="0">
              <a:spcBef>
                <a:spcPts val="0"/>
              </a:spcBef>
              <a:spcAft>
                <a:spcPts val="0"/>
              </a:spcAft>
              <a:buSzPct val="100000"/>
              <a:buAutoNum type="alphaLcPeriod"/>
            </a:pPr>
            <a:r>
              <a:rPr lang="en" sz="1900"/>
              <a:t>Isolate and clean sleep data</a:t>
            </a:r>
            <a:endParaRPr sz="1900"/>
          </a:p>
          <a:p>
            <a:pPr marL="914400" lvl="1" indent="-313055" algn="l" rtl="0">
              <a:spcBef>
                <a:spcPts val="0"/>
              </a:spcBef>
              <a:spcAft>
                <a:spcPts val="0"/>
              </a:spcAft>
              <a:buSzPct val="100000"/>
              <a:buAutoNum type="alphaLcPeriod"/>
            </a:pPr>
            <a:r>
              <a:rPr lang="en" sz="1900"/>
              <a:t>Install xport</a:t>
            </a:r>
            <a:endParaRPr sz="1900"/>
          </a:p>
          <a:p>
            <a:pPr marL="914400" lvl="1" indent="-313055" algn="l" rtl="0">
              <a:spcBef>
                <a:spcPts val="0"/>
              </a:spcBef>
              <a:spcAft>
                <a:spcPts val="0"/>
              </a:spcAft>
              <a:buSzPct val="100000"/>
              <a:buAutoNum type="alphaLcPeriod"/>
            </a:pPr>
            <a:r>
              <a:rPr lang="en" sz="1900"/>
              <a:t>Utf-16 encoding</a:t>
            </a:r>
            <a:endParaRPr sz="1900"/>
          </a:p>
          <a:p>
            <a:pPr marL="914400" lvl="1" indent="-313055" algn="l" rtl="0">
              <a:spcBef>
                <a:spcPts val="0"/>
              </a:spcBef>
              <a:spcAft>
                <a:spcPts val="0"/>
              </a:spcAft>
              <a:buSzPct val="100000"/>
              <a:buAutoNum type="alphaLcPeriod"/>
            </a:pPr>
            <a:r>
              <a:rPr lang="en" sz="1900"/>
              <a:t>Respondent ID = unique</a:t>
            </a:r>
            <a:endParaRPr sz="1900"/>
          </a:p>
          <a:p>
            <a:pPr marL="914400" lvl="0" indent="0" algn="l" rtl="0">
              <a:spcBef>
                <a:spcPts val="1200"/>
              </a:spcBef>
              <a:spcAft>
                <a:spcPts val="0"/>
              </a:spcAft>
              <a:buNone/>
            </a:pPr>
            <a:r>
              <a:rPr lang="en" sz="1900"/>
              <a:t> </a:t>
            </a:r>
            <a:endParaRPr sz="1900"/>
          </a:p>
          <a:p>
            <a:pPr marL="0" lvl="0" indent="0" algn="l" rtl="0">
              <a:spcBef>
                <a:spcPts val="1200"/>
              </a:spcBef>
              <a:spcAft>
                <a:spcPts val="0"/>
              </a:spcAft>
              <a:buNone/>
            </a:pPr>
            <a:endParaRPr sz="1900"/>
          </a:p>
          <a:p>
            <a:pPr marL="457200" lvl="0" indent="0" algn="l" rtl="0">
              <a:spcBef>
                <a:spcPts val="1200"/>
              </a:spcBef>
              <a:spcAft>
                <a:spcPts val="0"/>
              </a:spcAft>
              <a:buNone/>
            </a:pPr>
            <a:endParaRPr sz="1900"/>
          </a:p>
          <a:p>
            <a:pPr marL="457200" lvl="0" indent="0" algn="l" rtl="0">
              <a:spcBef>
                <a:spcPts val="1200"/>
              </a:spcBef>
              <a:spcAft>
                <a:spcPts val="0"/>
              </a:spcAft>
              <a:buNone/>
            </a:pPr>
            <a:endParaRPr sz="1900"/>
          </a:p>
          <a:p>
            <a:pPr marL="457200" lvl="0" indent="-313055" algn="l" rtl="0">
              <a:spcBef>
                <a:spcPts val="1200"/>
              </a:spcBef>
              <a:spcAft>
                <a:spcPts val="0"/>
              </a:spcAft>
              <a:buSzPct val="100000"/>
              <a:buAutoNum type="arabicPeriod"/>
            </a:pPr>
            <a:r>
              <a:rPr lang="en" sz="1900"/>
              <a:t>Divided variables (columns) up amongst the team to </a:t>
            </a:r>
            <a:r>
              <a:rPr lang="en" sz="1900">
                <a:solidFill>
                  <a:schemeClr val="accent5"/>
                </a:solidFill>
              </a:rPr>
              <a:t>explore data</a:t>
            </a:r>
            <a:r>
              <a:rPr lang="en" sz="1900"/>
              <a:t> for patterns, correlations, etc.</a:t>
            </a:r>
            <a:endParaRPr sz="1900"/>
          </a:p>
          <a:p>
            <a:pPr marL="0" lvl="0" indent="0" algn="l" rtl="0">
              <a:spcBef>
                <a:spcPts val="1200"/>
              </a:spcBef>
              <a:spcAft>
                <a:spcPts val="1200"/>
              </a:spcAft>
              <a:buNone/>
            </a:pPr>
            <a:endParaRPr/>
          </a:p>
        </p:txBody>
      </p:sp>
      <p:pic>
        <p:nvPicPr>
          <p:cNvPr id="105" name="Google Shape;105;p19"/>
          <p:cNvPicPr preferRelativeResize="0"/>
          <p:nvPr/>
        </p:nvPicPr>
        <p:blipFill>
          <a:blip r:embed="rId3">
            <a:alphaModFix/>
          </a:blip>
          <a:stretch>
            <a:fillRect/>
          </a:stretch>
        </p:blipFill>
        <p:spPr>
          <a:xfrm>
            <a:off x="854600" y="3070400"/>
            <a:ext cx="2630150" cy="1519225"/>
          </a:xfrm>
          <a:prstGeom prst="rect">
            <a:avLst/>
          </a:prstGeom>
          <a:noFill/>
          <a:ln>
            <a:noFill/>
          </a:ln>
        </p:spPr>
      </p:pic>
      <p:pic>
        <p:nvPicPr>
          <p:cNvPr id="106" name="Google Shape;106;p19"/>
          <p:cNvPicPr preferRelativeResize="0"/>
          <p:nvPr/>
        </p:nvPicPr>
        <p:blipFill rotWithShape="1">
          <a:blip r:embed="rId4">
            <a:alphaModFix/>
          </a:blip>
          <a:srcRect r="4807" b="22558"/>
          <a:stretch/>
        </p:blipFill>
        <p:spPr>
          <a:xfrm>
            <a:off x="4919363" y="2120100"/>
            <a:ext cx="2895824" cy="803000"/>
          </a:xfrm>
          <a:prstGeom prst="rect">
            <a:avLst/>
          </a:prstGeom>
          <a:noFill/>
          <a:ln>
            <a:noFill/>
          </a:ln>
        </p:spPr>
      </p:pic>
      <p:pic>
        <p:nvPicPr>
          <p:cNvPr id="107" name="Google Shape;107;p19"/>
          <p:cNvPicPr preferRelativeResize="0"/>
          <p:nvPr/>
        </p:nvPicPr>
        <p:blipFill rotWithShape="1">
          <a:blip r:embed="rId5">
            <a:alphaModFix/>
          </a:blip>
          <a:srcRect t="20426"/>
          <a:stretch/>
        </p:blipFill>
        <p:spPr>
          <a:xfrm>
            <a:off x="3744929" y="2936550"/>
            <a:ext cx="5375820" cy="128700"/>
          </a:xfrm>
          <a:prstGeom prst="rect">
            <a:avLst/>
          </a:prstGeom>
          <a:noFill/>
          <a:ln>
            <a:noFill/>
          </a:ln>
        </p:spPr>
      </p:pic>
      <p:pic>
        <p:nvPicPr>
          <p:cNvPr id="108" name="Google Shape;108;p19"/>
          <p:cNvPicPr preferRelativeResize="0"/>
          <p:nvPr/>
        </p:nvPicPr>
        <p:blipFill>
          <a:blip r:embed="rId6">
            <a:alphaModFix/>
          </a:blip>
          <a:stretch>
            <a:fillRect/>
          </a:stretch>
        </p:blipFill>
        <p:spPr>
          <a:xfrm>
            <a:off x="3912425" y="75575"/>
            <a:ext cx="5000450" cy="1976823"/>
          </a:xfrm>
          <a:prstGeom prst="rect">
            <a:avLst/>
          </a:prstGeom>
          <a:noFill/>
          <a:ln>
            <a:noFill/>
          </a:ln>
        </p:spPr>
      </p:pic>
      <p:pic>
        <p:nvPicPr>
          <p:cNvPr id="109" name="Google Shape;109;p19"/>
          <p:cNvPicPr preferRelativeResize="0"/>
          <p:nvPr/>
        </p:nvPicPr>
        <p:blipFill>
          <a:blip r:embed="rId7">
            <a:alphaModFix/>
          </a:blip>
          <a:stretch>
            <a:fillRect/>
          </a:stretch>
        </p:blipFill>
        <p:spPr>
          <a:xfrm>
            <a:off x="3524998" y="75575"/>
            <a:ext cx="395952" cy="1983974"/>
          </a:xfrm>
          <a:prstGeom prst="rect">
            <a:avLst/>
          </a:prstGeom>
          <a:noFill/>
          <a:ln>
            <a:noFill/>
          </a:ln>
        </p:spPr>
      </p:pic>
      <p:cxnSp>
        <p:nvCxnSpPr>
          <p:cNvPr id="110" name="Google Shape;110;p19"/>
          <p:cNvCxnSpPr/>
          <p:nvPr/>
        </p:nvCxnSpPr>
        <p:spPr>
          <a:xfrm>
            <a:off x="2345525" y="2827775"/>
            <a:ext cx="7500" cy="128700"/>
          </a:xfrm>
          <a:prstGeom prst="straightConnector1">
            <a:avLst/>
          </a:prstGeom>
          <a:noFill/>
          <a:ln w="19050" cap="flat" cmpd="sng">
            <a:solidFill>
              <a:schemeClr val="dk1"/>
            </a:solidFill>
            <a:prstDash val="solid"/>
            <a:round/>
            <a:headEnd type="none" w="med" len="med"/>
            <a:tailEnd type="none" w="med" len="med"/>
          </a:ln>
        </p:spPr>
      </p:cxnSp>
      <p:pic>
        <p:nvPicPr>
          <p:cNvPr id="111" name="Google Shape;111;p19"/>
          <p:cNvPicPr preferRelativeResize="0"/>
          <p:nvPr/>
        </p:nvPicPr>
        <p:blipFill>
          <a:blip r:embed="rId8">
            <a:alphaModFix/>
          </a:blip>
          <a:stretch>
            <a:fillRect/>
          </a:stretch>
        </p:blipFill>
        <p:spPr>
          <a:xfrm>
            <a:off x="4107424" y="3165337"/>
            <a:ext cx="4519699" cy="1424300"/>
          </a:xfrm>
          <a:prstGeom prst="rect">
            <a:avLst/>
          </a:prstGeom>
          <a:noFill/>
          <a:ln>
            <a:noFill/>
          </a:ln>
        </p:spPr>
      </p:pic>
      <p:sp>
        <p:nvSpPr>
          <p:cNvPr id="112" name="Google Shape;112;p19"/>
          <p:cNvSpPr/>
          <p:nvPr/>
        </p:nvSpPr>
        <p:spPr>
          <a:xfrm>
            <a:off x="8252975" y="674700"/>
            <a:ext cx="741300" cy="1519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87900" y="1108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Total Sleep Duration and Quality </a:t>
            </a:r>
            <a:endParaRPr/>
          </a:p>
        </p:txBody>
      </p:sp>
      <p:pic>
        <p:nvPicPr>
          <p:cNvPr id="118" name="Google Shape;118;p20"/>
          <p:cNvPicPr preferRelativeResize="0"/>
          <p:nvPr/>
        </p:nvPicPr>
        <p:blipFill>
          <a:blip r:embed="rId3">
            <a:alphaModFix/>
          </a:blip>
          <a:stretch>
            <a:fillRect/>
          </a:stretch>
        </p:blipFill>
        <p:spPr>
          <a:xfrm>
            <a:off x="251275" y="749825"/>
            <a:ext cx="4320726" cy="3140301"/>
          </a:xfrm>
          <a:prstGeom prst="rect">
            <a:avLst/>
          </a:prstGeom>
          <a:noFill/>
          <a:ln>
            <a:noFill/>
          </a:ln>
        </p:spPr>
      </p:pic>
      <p:sp>
        <p:nvSpPr>
          <p:cNvPr id="119" name="Google Shape;119;p20"/>
          <p:cNvSpPr txBox="1"/>
          <p:nvPr/>
        </p:nvSpPr>
        <p:spPr>
          <a:xfrm>
            <a:off x="-75650" y="4004400"/>
            <a:ext cx="5807400" cy="1139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Roboto"/>
              <a:buChar char="●"/>
            </a:pPr>
            <a:r>
              <a:rPr lang="en" sz="1200">
                <a:solidFill>
                  <a:schemeClr val="dk1"/>
                </a:solidFill>
              </a:rPr>
              <a:t>Majority: 5-8hrs (moderate) during the week</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Largest difference (8-11hrs): 29.6% → 45.2% </a:t>
            </a:r>
            <a:endParaRPr sz="1200">
              <a:solidFill>
                <a:schemeClr val="dk1"/>
              </a:solidFill>
            </a:endParaRPr>
          </a:p>
          <a:p>
            <a:pPr marL="457200" lvl="0" indent="0" algn="l" rtl="0">
              <a:spcBef>
                <a:spcPts val="0"/>
              </a:spcBef>
              <a:spcAft>
                <a:spcPts val="0"/>
              </a:spcAft>
              <a:buNone/>
            </a:pPr>
            <a:r>
              <a:rPr lang="en" sz="1200">
                <a:solidFill>
                  <a:schemeClr val="dk1"/>
                </a:solidFill>
              </a:rPr>
              <a:t>(weekday vs weekend)</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 of respondents who get 2-5hrs sleep is higher during the week</a:t>
            </a:r>
            <a:endParaRPr sz="1200">
              <a:solidFill>
                <a:schemeClr val="dk1"/>
              </a:solidFill>
            </a:endParaRPr>
          </a:p>
          <a:p>
            <a:pPr marL="457200" lvl="0" indent="0" algn="l" rtl="0">
              <a:spcBef>
                <a:spcPts val="0"/>
              </a:spcBef>
              <a:spcAft>
                <a:spcPts val="0"/>
              </a:spcAft>
              <a:buNone/>
            </a:pPr>
            <a:endParaRPr/>
          </a:p>
        </p:txBody>
      </p:sp>
      <p:pic>
        <p:nvPicPr>
          <p:cNvPr id="120" name="Google Shape;120;p20"/>
          <p:cNvPicPr preferRelativeResize="0"/>
          <p:nvPr/>
        </p:nvPicPr>
        <p:blipFill>
          <a:blip r:embed="rId4">
            <a:alphaModFix/>
          </a:blip>
          <a:stretch>
            <a:fillRect/>
          </a:stretch>
        </p:blipFill>
        <p:spPr>
          <a:xfrm>
            <a:off x="5255275" y="749825"/>
            <a:ext cx="2971800" cy="1219700"/>
          </a:xfrm>
          <a:prstGeom prst="rect">
            <a:avLst/>
          </a:prstGeom>
          <a:noFill/>
          <a:ln>
            <a:noFill/>
          </a:ln>
        </p:spPr>
      </p:pic>
      <p:pic>
        <p:nvPicPr>
          <p:cNvPr id="121" name="Google Shape;121;p20"/>
          <p:cNvPicPr preferRelativeResize="0"/>
          <p:nvPr/>
        </p:nvPicPr>
        <p:blipFill>
          <a:blip r:embed="rId5">
            <a:alphaModFix/>
          </a:blip>
          <a:stretch>
            <a:fillRect/>
          </a:stretch>
        </p:blipFill>
        <p:spPr>
          <a:xfrm>
            <a:off x="5251118" y="2413950"/>
            <a:ext cx="2980120" cy="1219700"/>
          </a:xfrm>
          <a:prstGeom prst="rect">
            <a:avLst/>
          </a:prstGeom>
          <a:noFill/>
          <a:ln>
            <a:noFill/>
          </a:ln>
        </p:spPr>
      </p:pic>
      <p:sp>
        <p:nvSpPr>
          <p:cNvPr id="122" name="Google Shape;122;p20"/>
          <p:cNvSpPr txBox="1"/>
          <p:nvPr/>
        </p:nvSpPr>
        <p:spPr>
          <a:xfrm>
            <a:off x="7684275" y="1927050"/>
            <a:ext cx="1149600" cy="1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Roboto"/>
                <a:ea typeface="Roboto"/>
                <a:cs typeface="Roboto"/>
                <a:sym typeface="Roboto"/>
              </a:rPr>
              <a:t>Rarely</a:t>
            </a:r>
            <a:endParaRPr sz="800">
              <a:solidFill>
                <a:schemeClr val="dk1"/>
              </a:solidFill>
              <a:latin typeface="Roboto"/>
              <a:ea typeface="Roboto"/>
              <a:cs typeface="Roboto"/>
              <a:sym typeface="Roboto"/>
            </a:endParaRPr>
          </a:p>
        </p:txBody>
      </p:sp>
      <p:sp>
        <p:nvSpPr>
          <p:cNvPr id="123" name="Google Shape;123;p20"/>
          <p:cNvSpPr txBox="1"/>
          <p:nvPr/>
        </p:nvSpPr>
        <p:spPr>
          <a:xfrm>
            <a:off x="7646450" y="2055525"/>
            <a:ext cx="1149600" cy="1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Roboto"/>
                <a:ea typeface="Roboto"/>
                <a:cs typeface="Roboto"/>
                <a:sym typeface="Roboto"/>
              </a:rPr>
              <a:t>Sometimes</a:t>
            </a:r>
            <a:endParaRPr sz="800">
              <a:solidFill>
                <a:schemeClr val="dk1"/>
              </a:solidFill>
              <a:latin typeface="Roboto"/>
              <a:ea typeface="Roboto"/>
              <a:cs typeface="Roboto"/>
              <a:sym typeface="Roboto"/>
            </a:endParaRPr>
          </a:p>
        </p:txBody>
      </p:sp>
      <p:sp>
        <p:nvSpPr>
          <p:cNvPr id="124" name="Google Shape;124;p20"/>
          <p:cNvSpPr txBox="1"/>
          <p:nvPr/>
        </p:nvSpPr>
        <p:spPr>
          <a:xfrm>
            <a:off x="7729675" y="2193938"/>
            <a:ext cx="1149600" cy="1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Roboto"/>
                <a:ea typeface="Roboto"/>
                <a:cs typeface="Roboto"/>
                <a:sym typeface="Roboto"/>
              </a:rPr>
              <a:t>Often</a:t>
            </a:r>
            <a:endParaRPr sz="800">
              <a:solidFill>
                <a:schemeClr val="dk1"/>
              </a:solidFill>
              <a:latin typeface="Roboto"/>
              <a:ea typeface="Roboto"/>
              <a:cs typeface="Roboto"/>
              <a:sym typeface="Roboto"/>
            </a:endParaRPr>
          </a:p>
        </p:txBody>
      </p:sp>
      <p:pic>
        <p:nvPicPr>
          <p:cNvPr id="125" name="Google Shape;125;p20"/>
          <p:cNvPicPr preferRelativeResize="0"/>
          <p:nvPr/>
        </p:nvPicPr>
        <p:blipFill>
          <a:blip r:embed="rId6">
            <a:alphaModFix/>
          </a:blip>
          <a:stretch>
            <a:fillRect/>
          </a:stretch>
        </p:blipFill>
        <p:spPr>
          <a:xfrm>
            <a:off x="5251125" y="3881425"/>
            <a:ext cx="3690175" cy="1090400"/>
          </a:xfrm>
          <a:prstGeom prst="rect">
            <a:avLst/>
          </a:prstGeom>
          <a:noFill/>
          <a:ln>
            <a:noFill/>
          </a:ln>
        </p:spPr>
      </p:pic>
      <p:sp>
        <p:nvSpPr>
          <p:cNvPr id="126" name="Google Shape;126;p20"/>
          <p:cNvSpPr/>
          <p:nvPr/>
        </p:nvSpPr>
        <p:spPr>
          <a:xfrm>
            <a:off x="6331725" y="2596050"/>
            <a:ext cx="279900" cy="839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87900" y="15900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Prescription Medication and Sleep </a:t>
            </a:r>
            <a:endParaRPr/>
          </a:p>
        </p:txBody>
      </p:sp>
      <p:pic>
        <p:nvPicPr>
          <p:cNvPr id="132" name="Google Shape;132;p21"/>
          <p:cNvPicPr preferRelativeResize="0"/>
          <p:nvPr/>
        </p:nvPicPr>
        <p:blipFill>
          <a:blip r:embed="rId3">
            <a:alphaModFix/>
          </a:blip>
          <a:stretch>
            <a:fillRect/>
          </a:stretch>
        </p:blipFill>
        <p:spPr>
          <a:xfrm>
            <a:off x="471825" y="925025"/>
            <a:ext cx="2574351" cy="2028850"/>
          </a:xfrm>
          <a:prstGeom prst="rect">
            <a:avLst/>
          </a:prstGeom>
          <a:noFill/>
          <a:ln>
            <a:noFill/>
          </a:ln>
        </p:spPr>
      </p:pic>
      <p:pic>
        <p:nvPicPr>
          <p:cNvPr id="133" name="Google Shape;133;p21"/>
          <p:cNvPicPr preferRelativeResize="0"/>
          <p:nvPr/>
        </p:nvPicPr>
        <p:blipFill rotWithShape="1">
          <a:blip r:embed="rId4">
            <a:alphaModFix/>
          </a:blip>
          <a:srcRect t="784" r="2210" b="1128"/>
          <a:stretch/>
        </p:blipFill>
        <p:spPr>
          <a:xfrm>
            <a:off x="3144350" y="925025"/>
            <a:ext cx="2658930" cy="2028850"/>
          </a:xfrm>
          <a:prstGeom prst="rect">
            <a:avLst/>
          </a:prstGeom>
          <a:noFill/>
          <a:ln>
            <a:noFill/>
          </a:ln>
        </p:spPr>
      </p:pic>
      <p:pic>
        <p:nvPicPr>
          <p:cNvPr id="134" name="Google Shape;134;p21"/>
          <p:cNvPicPr preferRelativeResize="0"/>
          <p:nvPr/>
        </p:nvPicPr>
        <p:blipFill>
          <a:blip r:embed="rId5">
            <a:alphaModFix/>
          </a:blip>
          <a:stretch>
            <a:fillRect/>
          </a:stretch>
        </p:blipFill>
        <p:spPr>
          <a:xfrm>
            <a:off x="464547" y="3033800"/>
            <a:ext cx="2588916" cy="2028851"/>
          </a:xfrm>
          <a:prstGeom prst="rect">
            <a:avLst/>
          </a:prstGeom>
          <a:noFill/>
          <a:ln>
            <a:noFill/>
          </a:ln>
        </p:spPr>
      </p:pic>
      <p:pic>
        <p:nvPicPr>
          <p:cNvPr id="135" name="Google Shape;135;p21"/>
          <p:cNvPicPr preferRelativeResize="0"/>
          <p:nvPr/>
        </p:nvPicPr>
        <p:blipFill>
          <a:blip r:embed="rId6">
            <a:alphaModFix/>
          </a:blip>
          <a:stretch>
            <a:fillRect/>
          </a:stretch>
        </p:blipFill>
        <p:spPr>
          <a:xfrm>
            <a:off x="3169850" y="3033800"/>
            <a:ext cx="2607946" cy="2028850"/>
          </a:xfrm>
          <a:prstGeom prst="rect">
            <a:avLst/>
          </a:prstGeom>
          <a:noFill/>
          <a:ln>
            <a:noFill/>
          </a:ln>
        </p:spPr>
      </p:pic>
      <p:sp>
        <p:nvSpPr>
          <p:cNvPr id="136" name="Google Shape;136;p21"/>
          <p:cNvSpPr txBox="1"/>
          <p:nvPr/>
        </p:nvSpPr>
        <p:spPr>
          <a:xfrm>
            <a:off x="5803275" y="1342400"/>
            <a:ext cx="3276000" cy="1727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proportion of individuals taking multiple medications is highest (61%) in the </a:t>
            </a:r>
            <a:r>
              <a:rPr lang="en" u="sng">
                <a:solidFill>
                  <a:schemeClr val="dk1"/>
                </a:solidFill>
                <a:latin typeface="Roboto"/>
                <a:ea typeface="Roboto"/>
                <a:cs typeface="Roboto"/>
                <a:sym typeface="Roboto"/>
              </a:rPr>
              <a:t>extensive</a:t>
            </a:r>
            <a:r>
              <a:rPr lang="en">
                <a:solidFill>
                  <a:schemeClr val="dk1"/>
                </a:solidFill>
                <a:latin typeface="Roboto"/>
                <a:ea typeface="Roboto"/>
                <a:cs typeface="Roboto"/>
                <a:sym typeface="Roboto"/>
              </a:rPr>
              <a:t> sleepers group (11-14 hrs/night)</a:t>
            </a:r>
            <a:endParaRPr>
              <a:solidFill>
                <a:schemeClr val="dk1"/>
              </a:solidFill>
              <a:latin typeface="Roboto"/>
              <a:ea typeface="Roboto"/>
              <a:cs typeface="Roboto"/>
              <a:sym typeface="Roboto"/>
            </a:endParaRPr>
          </a:p>
          <a:p>
            <a:pPr marL="457200" lvl="0" indent="0" algn="l" rtl="0">
              <a:spcBef>
                <a:spcPts val="0"/>
              </a:spcBef>
              <a:spcAft>
                <a:spcPts val="0"/>
              </a:spcAft>
              <a:buNone/>
            </a:pPr>
            <a:endParaRPr>
              <a:solidFill>
                <a:schemeClr val="dk1"/>
              </a:solidFill>
              <a:latin typeface="Roboto"/>
              <a:ea typeface="Roboto"/>
              <a:cs typeface="Roboto"/>
              <a:sym typeface="Roboto"/>
            </a:endParaRPr>
          </a:p>
          <a:p>
            <a:pPr marL="457200" lvl="0" indent="0" algn="l" rtl="0">
              <a:spcBef>
                <a:spcPts val="0"/>
              </a:spcBef>
              <a:spcAft>
                <a:spcPts val="0"/>
              </a:spcAft>
              <a:buNone/>
            </a:pPr>
            <a:endParaRPr>
              <a:solidFill>
                <a:schemeClr val="dk1"/>
              </a:solidFill>
              <a:latin typeface="Roboto"/>
              <a:ea typeface="Roboto"/>
              <a:cs typeface="Roboto"/>
              <a:sym typeface="Roboto"/>
            </a:endParaRPr>
          </a:p>
          <a:p>
            <a:pPr marL="457200" lvl="0" indent="0" algn="l" rtl="0">
              <a:spcBef>
                <a:spcPts val="0"/>
              </a:spcBef>
              <a:spcAft>
                <a:spcPts val="0"/>
              </a:spcAft>
              <a:buNone/>
            </a:pPr>
            <a:endParaRPr>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Performed chi square: → the distribution of medication use among extensive sleepers compared to other groups is </a:t>
            </a:r>
            <a:r>
              <a:rPr lang="en">
                <a:solidFill>
                  <a:schemeClr val="accent5"/>
                </a:solidFill>
                <a:latin typeface="Roboto"/>
                <a:ea typeface="Roboto"/>
                <a:cs typeface="Roboto"/>
                <a:sym typeface="Roboto"/>
              </a:rPr>
              <a:t>NOT</a:t>
            </a:r>
            <a:r>
              <a:rPr lang="en">
                <a:solidFill>
                  <a:schemeClr val="dk1"/>
                </a:solidFill>
                <a:latin typeface="Roboto"/>
                <a:ea typeface="Roboto"/>
                <a:cs typeface="Roboto"/>
                <a:sym typeface="Roboto"/>
              </a:rPr>
              <a:t> statistically significant</a:t>
            </a:r>
            <a:endParaRPr>
              <a:solidFill>
                <a:schemeClr val="dk1"/>
              </a:solidFill>
              <a:latin typeface="Roboto"/>
              <a:ea typeface="Roboto"/>
              <a:cs typeface="Roboto"/>
              <a:sym typeface="Roboto"/>
            </a:endParaRPr>
          </a:p>
          <a:p>
            <a:pPr marL="914400" lvl="1"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Stat: 0.137, p-val: 0.93</a:t>
            </a:r>
            <a:endParaRPr>
              <a:solidFill>
                <a:schemeClr val="dk1"/>
              </a:solidFill>
              <a:latin typeface="Roboto"/>
              <a:ea typeface="Roboto"/>
              <a:cs typeface="Roboto"/>
              <a:sym typeface="Roboto"/>
            </a:endParaRPr>
          </a:p>
          <a:p>
            <a:pPr marL="914400" lvl="1"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Critical value: 5.99</a:t>
            </a:r>
            <a:endParaRPr>
              <a:solidFill>
                <a:schemeClr val="dk1"/>
              </a:solidFill>
              <a:latin typeface="Roboto"/>
              <a:ea typeface="Roboto"/>
              <a:cs typeface="Roboto"/>
              <a:sym typeface="Roboto"/>
            </a:endParaRPr>
          </a:p>
          <a:p>
            <a:pPr marL="914400" lvl="0" indent="0" algn="l" rtl="0">
              <a:spcBef>
                <a:spcPts val="0"/>
              </a:spcBef>
              <a:spcAft>
                <a:spcPts val="0"/>
              </a:spcAft>
              <a:buNone/>
            </a:pPr>
            <a:endParaRPr>
              <a:solidFill>
                <a:schemeClr val="dk1"/>
              </a:solidFill>
              <a:latin typeface="Roboto"/>
              <a:ea typeface="Roboto"/>
              <a:cs typeface="Roboto"/>
              <a:sym typeface="Roboto"/>
            </a:endParaRPr>
          </a:p>
          <a:p>
            <a:pPr marL="914400" lvl="0" indent="0" algn="l" rtl="0">
              <a:spcBef>
                <a:spcPts val="0"/>
              </a:spcBef>
              <a:spcAft>
                <a:spcPts val="0"/>
              </a:spcAft>
              <a:buNone/>
            </a:pPr>
            <a:endParaRPr>
              <a:solidFill>
                <a:schemeClr val="dk1"/>
              </a:solidFill>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2273</Words>
  <Application>Microsoft Office PowerPoint</Application>
  <PresentationFormat>On-screen Show (16:9)</PresentationFormat>
  <Paragraphs>142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Roboto</vt:lpstr>
      <vt:lpstr>Arial</vt:lpstr>
      <vt:lpstr>Roboto Slab</vt:lpstr>
      <vt:lpstr>Marina</vt:lpstr>
      <vt:lpstr>Project 1:</vt:lpstr>
      <vt:lpstr>Overview of the Project and Our Goals</vt:lpstr>
      <vt:lpstr>Questions to Answer</vt:lpstr>
      <vt:lpstr>Approach to Achieve Project Goals</vt:lpstr>
      <vt:lpstr>Overview: Data Collection, Cleanup, and Exploration </vt:lpstr>
      <vt:lpstr>Data Wrangling &amp; Merging</vt:lpstr>
      <vt:lpstr>Overview  continued…</vt:lpstr>
      <vt:lpstr>Total Sleep Duration and Quality </vt:lpstr>
      <vt:lpstr>Prescription Medication and Sleep </vt:lpstr>
      <vt:lpstr>Sleep Duration Across Age Groups </vt:lpstr>
      <vt:lpstr>Gender and sleep </vt:lpstr>
      <vt:lpstr>Code to Group Items in a Useful DataFrame</vt:lpstr>
      <vt:lpstr>Race and Sleep: </vt:lpstr>
      <vt:lpstr>Race and Sleep: </vt:lpstr>
      <vt:lpstr>Conclusions</vt:lpstr>
      <vt:lpstr>Potential Next Steps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Owner</dc:creator>
  <cp:lastModifiedBy>Brittany Thomas</cp:lastModifiedBy>
  <cp:revision>1</cp:revision>
  <dcterms:modified xsi:type="dcterms:W3CDTF">2024-05-17T01:09:49Z</dcterms:modified>
</cp:coreProperties>
</file>