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eorgia%20Tech_Graduate_Semester_3\cs7641\hw3\DataAndPlo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</a:t>
            </a:r>
            <a:r>
              <a:rPr lang="en-US" baseline="0"/>
              <a:t> on Sports Article Dataset</a:t>
            </a:r>
          </a:p>
          <a:p>
            <a:pPr>
              <a:defRPr/>
            </a:pPr>
            <a:r>
              <a:rPr lang="en-US" baseline="0"/>
              <a:t>Significant Cluster Number (&gt;10%)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Significant Clusters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Sheet1!$B$3:$B$20</c:f>
              <c:numCache>
                <c:formatCode>General</c:formatCode>
                <c:ptCount val="1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B5-48BF-8BBD-E35C0B8BB1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0712432"/>
        <c:axId val="500713744"/>
      </c:scatterChart>
      <c:valAx>
        <c:axId val="50071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3744"/>
        <c:crosses val="autoZero"/>
        <c:crossBetween val="midCat"/>
      </c:valAx>
      <c:valAx>
        <c:axId val="50071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Significant</a:t>
                </a:r>
                <a:r>
                  <a:rPr lang="en-US" baseline="0"/>
                  <a:t> Cluster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GMM on Blood Donation </a:t>
            </a:r>
            <a:r>
              <a:rPr lang="en-US" baseline="0" dirty="0"/>
              <a:t>Dataset</a:t>
            </a:r>
          </a:p>
          <a:p>
            <a:pPr>
              <a:defRPr/>
            </a:pPr>
            <a:r>
              <a:rPr lang="en-US" baseline="0" dirty="0"/>
              <a:t>Bayesian </a:t>
            </a:r>
            <a:r>
              <a:rPr lang="en-US" baseline="0" dirty="0" err="1"/>
              <a:t>Infomation</a:t>
            </a:r>
            <a:r>
              <a:rPr lang="en-US" baseline="0" dirty="0"/>
              <a:t> Criterion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Sheet1!$T$35</c:f>
              <c:strCache>
                <c:ptCount val="1"/>
                <c:pt idx="0">
                  <c:v>BIC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Sheet1!$R$36:$R$55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Sheet1!$T$36:$T$55</c:f>
              <c:numCache>
                <c:formatCode>General</c:formatCode>
                <c:ptCount val="20"/>
                <c:pt idx="0">
                  <c:v>15722.16</c:v>
                </c:pt>
                <c:pt idx="1">
                  <c:v>14430.32</c:v>
                </c:pt>
                <c:pt idx="2">
                  <c:v>14070.82</c:v>
                </c:pt>
                <c:pt idx="3">
                  <c:v>13358.76</c:v>
                </c:pt>
                <c:pt idx="4">
                  <c:v>11861.13</c:v>
                </c:pt>
                <c:pt idx="5">
                  <c:v>11738.97</c:v>
                </c:pt>
                <c:pt idx="6">
                  <c:v>11291.25</c:v>
                </c:pt>
                <c:pt idx="7">
                  <c:v>11646.77</c:v>
                </c:pt>
                <c:pt idx="8">
                  <c:v>11862.27</c:v>
                </c:pt>
                <c:pt idx="9">
                  <c:v>12167.18</c:v>
                </c:pt>
                <c:pt idx="10">
                  <c:v>12328.62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80-478E-957A-27E625547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778080"/>
        <c:axId val="666776112"/>
      </c:scatterChart>
      <c:valAx>
        <c:axId val="66677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6112"/>
        <c:crosses val="autoZero"/>
        <c:crossBetween val="midCat"/>
      </c:valAx>
      <c:valAx>
        <c:axId val="666776112"/>
        <c:scaling>
          <c:orientation val="minMax"/>
          <c:max val="16000"/>
          <c:min val="1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8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Principle Component Analysis on Sports Article Dataset</a:t>
            </a:r>
          </a:p>
          <a:p>
            <a:pPr>
              <a:defRPr/>
            </a:pPr>
            <a:r>
              <a:rPr lang="en-US"/>
              <a:t>Attributes Number</a:t>
            </a:r>
            <a:r>
              <a:rPr lang="en-US" baseline="0"/>
              <a:t> vs. Variance Coverage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Sheet1!$B$69</c:f>
              <c:strCache>
                <c:ptCount val="1"/>
                <c:pt idx="0">
                  <c:v># Attributes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Sheet1!$A$70:$A$87</c:f>
              <c:numCache>
                <c:formatCode>General</c:formatCode>
                <c:ptCount val="18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0.35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0.55000000000000004</c:v>
                </c:pt>
                <c:pt idx="10">
                  <c:v>0.6</c:v>
                </c:pt>
                <c:pt idx="11">
                  <c:v>0.65</c:v>
                </c:pt>
                <c:pt idx="12">
                  <c:v>0.7</c:v>
                </c:pt>
                <c:pt idx="13">
                  <c:v>0.75</c:v>
                </c:pt>
                <c:pt idx="14">
                  <c:v>0.8</c:v>
                </c:pt>
                <c:pt idx="15">
                  <c:v>0.85</c:v>
                </c:pt>
                <c:pt idx="16">
                  <c:v>0.9</c:v>
                </c:pt>
                <c:pt idx="17">
                  <c:v>0.95</c:v>
                </c:pt>
              </c:numCache>
            </c:numRef>
          </c:xVal>
          <c:yVal>
            <c:numRef>
              <c:f>Sheet1!$B$70:$B$87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8</c:v>
                </c:pt>
                <c:pt idx="13">
                  <c:v>11</c:v>
                </c:pt>
                <c:pt idx="14">
                  <c:v>14</c:v>
                </c:pt>
                <c:pt idx="15">
                  <c:v>18</c:v>
                </c:pt>
                <c:pt idx="16">
                  <c:v>23</c:v>
                </c:pt>
                <c:pt idx="17">
                  <c:v>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408-492A-B147-67B7A23166A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66324608"/>
        <c:axId val="666330840"/>
      </c:scatterChart>
      <c:valAx>
        <c:axId val="66632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Variance 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30840"/>
        <c:crosses val="autoZero"/>
        <c:crossBetween val="midCat"/>
      </c:valAx>
      <c:valAx>
        <c:axId val="66633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Attributes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2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Principle Component Analysis on Blood Donation Dataset</a:t>
            </a:r>
          </a:p>
          <a:p>
            <a:pPr>
              <a:defRPr/>
            </a:pPr>
            <a:r>
              <a:rPr lang="en-US"/>
              <a:t>Attributes Number</a:t>
            </a:r>
            <a:r>
              <a:rPr lang="en-US" baseline="0"/>
              <a:t> vs. Variance Coverage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Sheet1!$H$50</c:f>
              <c:strCache>
                <c:ptCount val="1"/>
                <c:pt idx="0">
                  <c:v># Attributes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Sheet1!$G$51:$G$68</c:f>
              <c:numCache>
                <c:formatCode>General</c:formatCode>
                <c:ptCount val="18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0.35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0.55000000000000004</c:v>
                </c:pt>
                <c:pt idx="10">
                  <c:v>0.6</c:v>
                </c:pt>
                <c:pt idx="11">
                  <c:v>0.65</c:v>
                </c:pt>
                <c:pt idx="12">
                  <c:v>0.7</c:v>
                </c:pt>
                <c:pt idx="13">
                  <c:v>0.75</c:v>
                </c:pt>
                <c:pt idx="14">
                  <c:v>0.8</c:v>
                </c:pt>
                <c:pt idx="15">
                  <c:v>0.85</c:v>
                </c:pt>
                <c:pt idx="16">
                  <c:v>0.9</c:v>
                </c:pt>
                <c:pt idx="17">
                  <c:v>0.95</c:v>
                </c:pt>
              </c:numCache>
            </c:numRef>
          </c:xVal>
          <c:yVal>
            <c:numRef>
              <c:f>Sheet1!$H$51:$H$68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2F-4B11-8B63-C933754DE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24608"/>
        <c:axId val="666330840"/>
      </c:scatterChart>
      <c:valAx>
        <c:axId val="66632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Variance 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30840"/>
        <c:crosses val="autoZero"/>
        <c:crossBetween val="midCat"/>
      </c:valAx>
      <c:valAx>
        <c:axId val="66633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Attributes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2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</a:t>
            </a:r>
            <a:r>
              <a:rPr lang="en-US" baseline="0"/>
              <a:t> on Sports Article Dataset</a:t>
            </a:r>
          </a:p>
          <a:p>
            <a:pPr>
              <a:defRPr/>
            </a:pPr>
            <a:r>
              <a:rPr lang="en-US" baseline="0"/>
              <a:t>Significant Cluster Number (&gt;10%)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Sheet1!$M$69</c:f>
              <c:strCache>
                <c:ptCount val="1"/>
                <c:pt idx="0">
                  <c:v>Significant Clusters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Sheet1!$L$70:$L$88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Sheet1!$M$70:$M$88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14-4331-9AD2-49CA40DD671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0712432"/>
        <c:axId val="500713744"/>
      </c:scatterChart>
      <c:valAx>
        <c:axId val="50071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3744"/>
        <c:crosses val="autoZero"/>
        <c:crossBetween val="midCat"/>
      </c:valAx>
      <c:valAx>
        <c:axId val="50071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Significant</a:t>
                </a:r>
                <a:r>
                  <a:rPr lang="en-US" baseline="0"/>
                  <a:t> Cluster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 on Sports Article Dataset</a:t>
            </a:r>
          </a:p>
          <a:p>
            <a:pPr>
              <a:defRPr/>
            </a:pPr>
            <a:r>
              <a:rPr lang="en-US"/>
              <a:t>Incorrectly Clustered</a:t>
            </a:r>
            <a:r>
              <a:rPr lang="en-US" baseline="0"/>
              <a:t> Instances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9709088875306"/>
          <c:y val="0.25083333333333335"/>
          <c:w val="0.75667473643420158"/>
          <c:h val="0.622775688221651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Sheet1!$N$69</c:f>
              <c:strCache>
                <c:ptCount val="1"/>
                <c:pt idx="0">
                  <c:v>Incorrectly Custered Instances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Sheet1!$L$70:$L$88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Sheet1!$N$70:$N$88</c:f>
              <c:numCache>
                <c:formatCode>General</c:formatCode>
                <c:ptCount val="19"/>
                <c:pt idx="0">
                  <c:v>18.8</c:v>
                </c:pt>
                <c:pt idx="1">
                  <c:v>34.9</c:v>
                </c:pt>
                <c:pt idx="2">
                  <c:v>36.1</c:v>
                </c:pt>
                <c:pt idx="3">
                  <c:v>40.9</c:v>
                </c:pt>
                <c:pt idx="4">
                  <c:v>49.8</c:v>
                </c:pt>
                <c:pt idx="5">
                  <c:v>57</c:v>
                </c:pt>
                <c:pt idx="6">
                  <c:v>57.3</c:v>
                </c:pt>
                <c:pt idx="7">
                  <c:v>63</c:v>
                </c:pt>
                <c:pt idx="8">
                  <c:v>63.7</c:v>
                </c:pt>
                <c:pt idx="9">
                  <c:v>65.3</c:v>
                </c:pt>
                <c:pt idx="10">
                  <c:v>66.5</c:v>
                </c:pt>
                <c:pt idx="11">
                  <c:v>69.2</c:v>
                </c:pt>
                <c:pt idx="12">
                  <c:v>69.599999999999994</c:v>
                </c:pt>
                <c:pt idx="13">
                  <c:v>66.7</c:v>
                </c:pt>
                <c:pt idx="14">
                  <c:v>72</c:v>
                </c:pt>
                <c:pt idx="15">
                  <c:v>73.400000000000006</c:v>
                </c:pt>
                <c:pt idx="16">
                  <c:v>73.400000000000006</c:v>
                </c:pt>
                <c:pt idx="17">
                  <c:v>74.099999999999994</c:v>
                </c:pt>
                <c:pt idx="18">
                  <c:v>74.900000000000006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1B9-47BC-8B92-70C5707EF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616200"/>
        <c:axId val="513619480"/>
      </c:scatterChart>
      <c:scatterChart>
        <c:scatterStyle val="smoothMarker"/>
        <c:varyColors val="0"/>
        <c:ser>
          <c:idx val="1"/>
          <c:order val="1"/>
          <c:tx>
            <c:strRef>
              <c:f>Sheet1!$O$69</c:f>
              <c:strCache>
                <c:ptCount val="1"/>
                <c:pt idx="0">
                  <c:v>Within Cluster Sum of Squared Errors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Sheet1!$L$70:$L$88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Sheet1!$O$70:$O$88</c:f>
              <c:numCache>
                <c:formatCode>General</c:formatCode>
                <c:ptCount val="19"/>
                <c:pt idx="0">
                  <c:v>47.11</c:v>
                </c:pt>
                <c:pt idx="1">
                  <c:v>38.92</c:v>
                </c:pt>
                <c:pt idx="2">
                  <c:v>35</c:v>
                </c:pt>
                <c:pt idx="3">
                  <c:v>32.86</c:v>
                </c:pt>
                <c:pt idx="4">
                  <c:v>30.97</c:v>
                </c:pt>
                <c:pt idx="5">
                  <c:v>30</c:v>
                </c:pt>
                <c:pt idx="6">
                  <c:v>28.25</c:v>
                </c:pt>
                <c:pt idx="7">
                  <c:v>27.52</c:v>
                </c:pt>
                <c:pt idx="8">
                  <c:v>26.59</c:v>
                </c:pt>
                <c:pt idx="9">
                  <c:v>25.56</c:v>
                </c:pt>
                <c:pt idx="10">
                  <c:v>23.92</c:v>
                </c:pt>
                <c:pt idx="11">
                  <c:v>23.17</c:v>
                </c:pt>
                <c:pt idx="12">
                  <c:v>22.7</c:v>
                </c:pt>
                <c:pt idx="13">
                  <c:v>22.91</c:v>
                </c:pt>
                <c:pt idx="14">
                  <c:v>22.72</c:v>
                </c:pt>
                <c:pt idx="15">
                  <c:v>21.98</c:v>
                </c:pt>
                <c:pt idx="16">
                  <c:v>20.86</c:v>
                </c:pt>
                <c:pt idx="17">
                  <c:v>20.37</c:v>
                </c:pt>
                <c:pt idx="18">
                  <c:v>20.02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1B9-47BC-8B92-70C5707EF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032760"/>
        <c:axId val="660023248"/>
      </c:scatterChart>
      <c:valAx>
        <c:axId val="513616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9480"/>
        <c:crosses val="autoZero"/>
        <c:crossBetween val="midCat"/>
      </c:valAx>
      <c:valAx>
        <c:axId val="51361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Incorrectly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Clustered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Instances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1">
                        <a:lumMod val="75000"/>
                      </a:schemeClr>
                    </a:solidFill>
                  </a:rPr>
                  <a:t>(%)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solidFill>
                <a:schemeClr val="bg1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6200"/>
        <c:crosses val="autoZero"/>
        <c:crossBetween val="midCat"/>
      </c:valAx>
      <c:valAx>
        <c:axId val="66002324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Within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Cluster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Sum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2">
                        <a:lumMod val="75000"/>
                      </a:schemeClr>
                    </a:solidFill>
                  </a:rPr>
                  <a:t>Squared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2">
                        <a:lumMod val="75000"/>
                      </a:schemeClr>
                    </a:solidFill>
                  </a:rPr>
                  <a:t>Error</a:t>
                </a:r>
                <a:endParaRPr lang="en-US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032760"/>
        <c:crosses val="max"/>
        <c:crossBetween val="midCat"/>
      </c:valAx>
      <c:valAx>
        <c:axId val="660032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0023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8385407303539119E-2"/>
          <c:y val="0.15203594342373869"/>
          <c:w val="0.95132032582685178"/>
          <c:h val="0.13657626130067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 on Sports Article Dataset</a:t>
            </a:r>
          </a:p>
          <a:p>
            <a:pPr>
              <a:defRPr/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Sheet1!$O$90</c:f>
              <c:strCache>
                <c:ptCount val="1"/>
                <c:pt idx="0">
                  <c:v>Objective Article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Sheet1!$A$26:$A$31</c:f>
              <c:strCache>
                <c:ptCount val="6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</c:strCache>
            </c:strRef>
          </c:cat>
          <c:val>
            <c:numRef>
              <c:f>Sheet1!$O$91:$O$96</c:f>
              <c:numCache>
                <c:formatCode>General</c:formatCode>
                <c:ptCount val="6"/>
                <c:pt idx="0">
                  <c:v>85.977011494252878</c:v>
                </c:pt>
                <c:pt idx="1">
                  <c:v>15.789473684210526</c:v>
                </c:pt>
                <c:pt idx="2">
                  <c:v>71.698113207547166</c:v>
                </c:pt>
                <c:pt idx="3">
                  <c:v>35.672514619883039</c:v>
                </c:pt>
                <c:pt idx="4">
                  <c:v>26.47058823529412</c:v>
                </c:pt>
                <c:pt idx="5">
                  <c:v>83.225806451612911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3-49F7-A642-76A4F4084F40}"/>
            </c:ext>
          </c:extLst>
        </c:ser>
        <c:ser>
          <c:idx val="1"/>
          <c:order val="1"/>
          <c:tx>
            <c:strRef>
              <c:f>Sheet1!$P$90</c:f>
              <c:strCache>
                <c:ptCount val="1"/>
                <c:pt idx="0">
                  <c:v>Subjective Article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Sheet1!$A$26:$A$31</c:f>
              <c:strCache>
                <c:ptCount val="6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</c:strCache>
            </c:strRef>
          </c:cat>
          <c:val>
            <c:numRef>
              <c:f>Sheet1!$P$91:$P$96</c:f>
              <c:numCache>
                <c:formatCode>General</c:formatCode>
                <c:ptCount val="6"/>
                <c:pt idx="0">
                  <c:v>14.022988505747122</c:v>
                </c:pt>
                <c:pt idx="1">
                  <c:v>84.21052631578948</c:v>
                </c:pt>
                <c:pt idx="2">
                  <c:v>28.301886792452834</c:v>
                </c:pt>
                <c:pt idx="3">
                  <c:v>64.327485380116968</c:v>
                </c:pt>
                <c:pt idx="4">
                  <c:v>73.529411764705884</c:v>
                </c:pt>
                <c:pt idx="5">
                  <c:v>16.774193548387089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43-49F7-A642-76A4F4084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509976"/>
        <c:axId val="500510304"/>
      </c:barChart>
      <c:catAx>
        <c:axId val="50050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0304"/>
        <c:crosses val="autoZero"/>
        <c:auto val="1"/>
        <c:lblAlgn val="ctr"/>
        <c:lblOffset val="100"/>
        <c:noMultiLvlLbl val="0"/>
      </c:catAx>
      <c:valAx>
        <c:axId val="5005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0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GMM</a:t>
            </a:r>
            <a:r>
              <a:rPr lang="en-US" baseline="0"/>
              <a:t> on Sports Article Dataset</a:t>
            </a:r>
          </a:p>
          <a:p>
            <a:pPr>
              <a:defRPr/>
            </a:pPr>
            <a:r>
              <a:rPr lang="en-US" baseline="0"/>
              <a:t>Per-Sample Average Log-likelihood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929950067217207"/>
          <c:y val="0.26634819532908705"/>
          <c:w val="0.78492814160425073"/>
          <c:h val="0.5733278165070130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Sheet1!$M$99</c:f>
              <c:strCache>
                <c:ptCount val="1"/>
                <c:pt idx="0">
                  <c:v>Log Likelihood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Sheet1!$L$100:$L$119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Sheet1!$M$100:$M$119</c:f>
              <c:numCache>
                <c:formatCode>General</c:formatCode>
                <c:ptCount val="20"/>
                <c:pt idx="0">
                  <c:v>-39.93</c:v>
                </c:pt>
                <c:pt idx="1">
                  <c:v>-37.67</c:v>
                </c:pt>
                <c:pt idx="2">
                  <c:v>-36.94</c:v>
                </c:pt>
                <c:pt idx="3">
                  <c:v>-36.700000000000003</c:v>
                </c:pt>
                <c:pt idx="4">
                  <c:v>-36.43</c:v>
                </c:pt>
                <c:pt idx="5">
                  <c:v>-36.25</c:v>
                </c:pt>
                <c:pt idx="6">
                  <c:v>-36.18</c:v>
                </c:pt>
                <c:pt idx="7">
                  <c:v>-36.01</c:v>
                </c:pt>
                <c:pt idx="8">
                  <c:v>-35.950000000000003</c:v>
                </c:pt>
                <c:pt idx="9">
                  <c:v>-35.78</c:v>
                </c:pt>
                <c:pt idx="10">
                  <c:v>-35.74</c:v>
                </c:pt>
                <c:pt idx="11">
                  <c:v>-35.590000000000003</c:v>
                </c:pt>
                <c:pt idx="12">
                  <c:v>-35.68</c:v>
                </c:pt>
                <c:pt idx="13">
                  <c:v>-35.409999999999997</c:v>
                </c:pt>
                <c:pt idx="14">
                  <c:v>-35.35</c:v>
                </c:pt>
                <c:pt idx="15">
                  <c:v>-35.21</c:v>
                </c:pt>
                <c:pt idx="16">
                  <c:v>-35.229999999999997</c:v>
                </c:pt>
                <c:pt idx="17">
                  <c:v>-34.82</c:v>
                </c:pt>
                <c:pt idx="18">
                  <c:v>-34.549999999999997</c:v>
                </c:pt>
                <c:pt idx="19">
                  <c:v>-35.04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C2-4F28-A94F-B178CB9C4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16080"/>
        <c:axId val="666315424"/>
      </c:scatterChart>
      <c:valAx>
        <c:axId val="66631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5424"/>
        <c:crosses val="autoZero"/>
        <c:crossBetween val="midCat"/>
      </c:valAx>
      <c:valAx>
        <c:axId val="66631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Log-likelihood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GMM on Sports Article</a:t>
            </a:r>
            <a:r>
              <a:rPr lang="en-US" baseline="0"/>
              <a:t> Dataset</a:t>
            </a:r>
          </a:p>
          <a:p>
            <a:pPr>
              <a:defRPr/>
            </a:pPr>
            <a:r>
              <a:rPr lang="en-US" baseline="0"/>
              <a:t>Bayesian Infomation Criterion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Sheet1!$N$99</c:f>
              <c:strCache>
                <c:ptCount val="1"/>
                <c:pt idx="0">
                  <c:v>BIC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Sheet1!$L$100:$L$119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Sheet1!$N$100:$N$119</c:f>
              <c:numCache>
                <c:formatCode>General</c:formatCode>
                <c:ptCount val="20"/>
                <c:pt idx="0">
                  <c:v>80232.47</c:v>
                </c:pt>
                <c:pt idx="1">
                  <c:v>76106.48</c:v>
                </c:pt>
                <c:pt idx="2">
                  <c:v>75026.73</c:v>
                </c:pt>
                <c:pt idx="3">
                  <c:v>74924.31</c:v>
                </c:pt>
                <c:pt idx="4">
                  <c:v>74770.47</c:v>
                </c:pt>
                <c:pt idx="5">
                  <c:v>74774.89</c:v>
                </c:pt>
                <c:pt idx="6">
                  <c:v>75013.850000000006</c:v>
                </c:pt>
                <c:pt idx="7">
                  <c:v>75053.210000000006</c:v>
                </c:pt>
                <c:pt idx="8">
                  <c:v>75321.62</c:v>
                </c:pt>
                <c:pt idx="9">
                  <c:v>75371.42</c:v>
                </c:pt>
                <c:pt idx="10">
                  <c:v>75660.679999999993</c:v>
                </c:pt>
                <c:pt idx="11">
                  <c:v>75746.740000000005</c:v>
                </c:pt>
                <c:pt idx="12">
                  <c:v>76302.880000000005</c:v>
                </c:pt>
                <c:pt idx="13">
                  <c:v>76132.61</c:v>
                </c:pt>
                <c:pt idx="14">
                  <c:v>76411.179999999993</c:v>
                </c:pt>
                <c:pt idx="15">
                  <c:v>76511.34</c:v>
                </c:pt>
                <c:pt idx="16">
                  <c:v>76926.61</c:v>
                </c:pt>
                <c:pt idx="17">
                  <c:v>76479.58</c:v>
                </c:pt>
                <c:pt idx="18">
                  <c:v>76328.67</c:v>
                </c:pt>
                <c:pt idx="19">
                  <c:v>77678.59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2B-41D9-A7D8-B04529870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778080"/>
        <c:axId val="666776112"/>
      </c:scatterChart>
      <c:valAx>
        <c:axId val="66677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6112"/>
        <c:crosses val="autoZero"/>
        <c:crossBetween val="midCat"/>
      </c:valAx>
      <c:valAx>
        <c:axId val="666776112"/>
        <c:scaling>
          <c:orientation val="minMax"/>
          <c:min val="7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8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</a:t>
            </a:r>
            <a:r>
              <a:rPr lang="en-US" baseline="0"/>
              <a:t> on Sports Article Dataset</a:t>
            </a:r>
          </a:p>
          <a:p>
            <a:pPr>
              <a:defRPr/>
            </a:pPr>
            <a:r>
              <a:rPr lang="en-US" baseline="0"/>
              <a:t>Significant Cluster Number (&gt;10%)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Sheet1!$M$122</c:f>
              <c:strCache>
                <c:ptCount val="1"/>
                <c:pt idx="0">
                  <c:v>Significant Clusters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Sheet1!$L$123:$L$137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xVal>
          <c:yVal>
            <c:numRef>
              <c:f>Sheet1!$M$123:$M$137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62-4B4F-ACB3-802694423E7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0712432"/>
        <c:axId val="500713744"/>
      </c:scatterChart>
      <c:valAx>
        <c:axId val="50071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3744"/>
        <c:crosses val="autoZero"/>
        <c:crossBetween val="midCat"/>
      </c:valAx>
      <c:valAx>
        <c:axId val="50071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Significant</a:t>
                </a:r>
                <a:r>
                  <a:rPr lang="en-US" baseline="0"/>
                  <a:t> Cluster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 on Sports Article Dataset</a:t>
            </a:r>
          </a:p>
          <a:p>
            <a:pPr>
              <a:defRPr/>
            </a:pPr>
            <a:r>
              <a:rPr lang="en-US"/>
              <a:t>Incorrectly Clustered</a:t>
            </a:r>
            <a:r>
              <a:rPr lang="en-US" baseline="0"/>
              <a:t> Instances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9709088875306"/>
          <c:y val="0.25083333333333335"/>
          <c:w val="0.75667473643420158"/>
          <c:h val="0.622775688221651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Sheet1!$N$122</c:f>
              <c:strCache>
                <c:ptCount val="1"/>
                <c:pt idx="0">
                  <c:v>Incorrectly Custered Instances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Sheet1!$L$123:$L$137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xVal>
          <c:yVal>
            <c:numRef>
              <c:f>Sheet1!$N$123:$N$137</c:f>
              <c:numCache>
                <c:formatCode>General</c:formatCode>
                <c:ptCount val="15"/>
                <c:pt idx="0">
                  <c:v>45.86</c:v>
                </c:pt>
                <c:pt idx="1">
                  <c:v>52.14</c:v>
                </c:pt>
                <c:pt idx="2">
                  <c:v>62.03</c:v>
                </c:pt>
                <c:pt idx="3">
                  <c:v>62.43</c:v>
                </c:pt>
                <c:pt idx="4">
                  <c:v>66.709999999999994</c:v>
                </c:pt>
                <c:pt idx="5">
                  <c:v>71.92</c:v>
                </c:pt>
                <c:pt idx="6">
                  <c:v>71.66</c:v>
                </c:pt>
                <c:pt idx="7">
                  <c:v>73</c:v>
                </c:pt>
                <c:pt idx="8">
                  <c:v>73.260000000000005</c:v>
                </c:pt>
                <c:pt idx="9">
                  <c:v>77.14</c:v>
                </c:pt>
                <c:pt idx="10">
                  <c:v>81.550799999999995</c:v>
                </c:pt>
                <c:pt idx="11">
                  <c:v>81.819999999999993</c:v>
                </c:pt>
                <c:pt idx="12">
                  <c:v>81.95</c:v>
                </c:pt>
                <c:pt idx="13">
                  <c:v>83.69</c:v>
                </c:pt>
                <c:pt idx="14">
                  <c:v>83.69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DDC-4A5D-BCDA-C3D3D035F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616200"/>
        <c:axId val="513619480"/>
      </c:scatterChart>
      <c:scatterChart>
        <c:scatterStyle val="smoothMarker"/>
        <c:varyColors val="0"/>
        <c:ser>
          <c:idx val="1"/>
          <c:order val="1"/>
          <c:tx>
            <c:strRef>
              <c:f>Sheet1!$O$122</c:f>
              <c:strCache>
                <c:ptCount val="1"/>
                <c:pt idx="0">
                  <c:v>Within Cluster Sum of Squared Errors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Sheet1!$L$123:$L$137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xVal>
          <c:yVal>
            <c:numRef>
              <c:f>Sheet1!$O$123:$O$137</c:f>
              <c:numCache>
                <c:formatCode>General</c:formatCode>
                <c:ptCount val="15"/>
                <c:pt idx="0">
                  <c:v>26.53</c:v>
                </c:pt>
                <c:pt idx="1">
                  <c:v>19.52</c:v>
                </c:pt>
                <c:pt idx="2">
                  <c:v>18.14</c:v>
                </c:pt>
                <c:pt idx="3">
                  <c:v>11.98</c:v>
                </c:pt>
                <c:pt idx="4">
                  <c:v>9.31</c:v>
                </c:pt>
                <c:pt idx="5">
                  <c:v>8.24</c:v>
                </c:pt>
                <c:pt idx="6">
                  <c:v>7.47</c:v>
                </c:pt>
                <c:pt idx="7">
                  <c:v>6.89</c:v>
                </c:pt>
                <c:pt idx="8">
                  <c:v>6.06</c:v>
                </c:pt>
                <c:pt idx="9">
                  <c:v>5.42</c:v>
                </c:pt>
                <c:pt idx="10">
                  <c:v>5.3</c:v>
                </c:pt>
                <c:pt idx="11">
                  <c:v>5.0599999999999996</c:v>
                </c:pt>
                <c:pt idx="12">
                  <c:v>4.72</c:v>
                </c:pt>
                <c:pt idx="13">
                  <c:v>4.63</c:v>
                </c:pt>
                <c:pt idx="14">
                  <c:v>4.28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DDC-4A5D-BCDA-C3D3D035F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032760"/>
        <c:axId val="660023248"/>
      </c:scatterChart>
      <c:valAx>
        <c:axId val="513616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9480"/>
        <c:crosses val="autoZero"/>
        <c:crossBetween val="midCat"/>
      </c:valAx>
      <c:valAx>
        <c:axId val="51361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Incorrectly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Clustered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Instances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1">
                        <a:lumMod val="75000"/>
                      </a:schemeClr>
                    </a:solidFill>
                  </a:rPr>
                  <a:t>(%)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solidFill>
                <a:schemeClr val="bg1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6200"/>
        <c:crosses val="autoZero"/>
        <c:crossBetween val="midCat"/>
      </c:valAx>
      <c:valAx>
        <c:axId val="66002324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Within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Cluster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Sum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2">
                        <a:lumMod val="75000"/>
                      </a:schemeClr>
                    </a:solidFill>
                  </a:rPr>
                  <a:t>Squared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2">
                        <a:lumMod val="75000"/>
                      </a:schemeClr>
                    </a:solidFill>
                  </a:rPr>
                  <a:t>Error</a:t>
                </a:r>
                <a:endParaRPr lang="en-US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032760"/>
        <c:crosses val="max"/>
        <c:crossBetween val="midCat"/>
      </c:valAx>
      <c:valAx>
        <c:axId val="660032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0023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8385407303539119E-2"/>
          <c:y val="0.15203594342373869"/>
          <c:w val="0.95132032582685178"/>
          <c:h val="0.13657626130067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 on Sports Article Dataset</a:t>
            </a:r>
          </a:p>
          <a:p>
            <a:pPr>
              <a:defRPr/>
            </a:pPr>
            <a:r>
              <a:rPr lang="en-US"/>
              <a:t>Incorrectly Clustered</a:t>
            </a:r>
            <a:r>
              <a:rPr lang="en-US" baseline="0"/>
              <a:t> Instances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9709088875306"/>
          <c:y val="0.25083333333333335"/>
          <c:w val="0.75667473643420158"/>
          <c:h val="0.622775688221651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Incorrectly Custered Instances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Sheet1!$C$3:$C$20</c:f>
              <c:numCache>
                <c:formatCode>General</c:formatCode>
                <c:ptCount val="18"/>
                <c:pt idx="0">
                  <c:v>22.7</c:v>
                </c:pt>
                <c:pt idx="1">
                  <c:v>30.1</c:v>
                </c:pt>
                <c:pt idx="2">
                  <c:v>35.799999999999997</c:v>
                </c:pt>
                <c:pt idx="3">
                  <c:v>40.4</c:v>
                </c:pt>
                <c:pt idx="4">
                  <c:v>50.3</c:v>
                </c:pt>
                <c:pt idx="5">
                  <c:v>50.4</c:v>
                </c:pt>
                <c:pt idx="6">
                  <c:v>55.1</c:v>
                </c:pt>
                <c:pt idx="7">
                  <c:v>56.6</c:v>
                </c:pt>
                <c:pt idx="8">
                  <c:v>63</c:v>
                </c:pt>
                <c:pt idx="9">
                  <c:v>63.1</c:v>
                </c:pt>
                <c:pt idx="10">
                  <c:v>63.9</c:v>
                </c:pt>
                <c:pt idx="11">
                  <c:v>63.1</c:v>
                </c:pt>
                <c:pt idx="12">
                  <c:v>67.599999999999994</c:v>
                </c:pt>
                <c:pt idx="13">
                  <c:v>72.3</c:v>
                </c:pt>
                <c:pt idx="14">
                  <c:v>72.7</c:v>
                </c:pt>
                <c:pt idx="15">
                  <c:v>72.3</c:v>
                </c:pt>
                <c:pt idx="16">
                  <c:v>75.900000000000006</c:v>
                </c:pt>
                <c:pt idx="17">
                  <c:v>76.8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E9-4ACC-B477-8A3EA8EA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616200"/>
        <c:axId val="513619480"/>
      </c:scatterChart>
      <c:scatterChart>
        <c:scatterStyle val="smoothMarker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Within Cluster Sum of Squared Errors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Sheet1!$A$3:$A$21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Sheet1!$D$3:$D$20</c:f>
              <c:numCache>
                <c:formatCode>General</c:formatCode>
                <c:ptCount val="18"/>
                <c:pt idx="0">
                  <c:v>602.20000000000005</c:v>
                </c:pt>
                <c:pt idx="1">
                  <c:v>514.91999999999996</c:v>
                </c:pt>
                <c:pt idx="2">
                  <c:v>462</c:v>
                </c:pt>
                <c:pt idx="3">
                  <c:v>415.43</c:v>
                </c:pt>
                <c:pt idx="4">
                  <c:v>391.7</c:v>
                </c:pt>
                <c:pt idx="5">
                  <c:v>390.32</c:v>
                </c:pt>
                <c:pt idx="6">
                  <c:v>378.96</c:v>
                </c:pt>
                <c:pt idx="7">
                  <c:v>374.51</c:v>
                </c:pt>
                <c:pt idx="8">
                  <c:v>367.71</c:v>
                </c:pt>
                <c:pt idx="9">
                  <c:v>366.9</c:v>
                </c:pt>
                <c:pt idx="10">
                  <c:v>348.3</c:v>
                </c:pt>
                <c:pt idx="11">
                  <c:v>342.76</c:v>
                </c:pt>
                <c:pt idx="12">
                  <c:v>341.92</c:v>
                </c:pt>
                <c:pt idx="13">
                  <c:v>336.3</c:v>
                </c:pt>
                <c:pt idx="14">
                  <c:v>333.12</c:v>
                </c:pt>
                <c:pt idx="15">
                  <c:v>330.52</c:v>
                </c:pt>
                <c:pt idx="16">
                  <c:v>327.83</c:v>
                </c:pt>
                <c:pt idx="17">
                  <c:v>323.60000000000002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E9-4ACC-B477-8A3EA8EA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032760"/>
        <c:axId val="660023248"/>
      </c:scatterChart>
      <c:valAx>
        <c:axId val="513616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9480"/>
        <c:crosses val="autoZero"/>
        <c:crossBetween val="midCat"/>
      </c:valAx>
      <c:valAx>
        <c:axId val="51361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Incorrectly Clustered Instances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6200"/>
        <c:crosses val="autoZero"/>
        <c:crossBetween val="midCat"/>
      </c:valAx>
      <c:valAx>
        <c:axId val="6600232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Within Cluster Sum of</a:t>
                </a:r>
                <a:r>
                  <a:rPr lang="en-US" baseline="0"/>
                  <a:t> Squared Error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032760"/>
        <c:crosses val="max"/>
        <c:crossBetween val="midCat"/>
      </c:valAx>
      <c:valAx>
        <c:axId val="660032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0023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8385407303539119E-2"/>
          <c:y val="0.15203594342373869"/>
          <c:w val="0.95132032582685178"/>
          <c:h val="0.13657626130067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 on Blood Donation Dataset</a:t>
            </a:r>
          </a:p>
          <a:p>
            <a:pPr>
              <a:defRPr/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Sheet1!$O$139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Sheet1!$L$140:$L$146</c:f>
              <c:strCache>
                <c:ptCount val="7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  <c:pt idx="6">
                  <c:v>Cluster 7 </c:v>
                </c:pt>
              </c:strCache>
            </c:strRef>
          </c:cat>
          <c:val>
            <c:numRef>
              <c:f>Sheet1!$O$140:$O$146</c:f>
              <c:numCache>
                <c:formatCode>General</c:formatCode>
                <c:ptCount val="7"/>
                <c:pt idx="0">
                  <c:v>12.352941176470589</c:v>
                </c:pt>
                <c:pt idx="1">
                  <c:v>35.05747126436782</c:v>
                </c:pt>
                <c:pt idx="2">
                  <c:v>11.340206185567011</c:v>
                </c:pt>
                <c:pt idx="3">
                  <c:v>6.666666666666667</c:v>
                </c:pt>
                <c:pt idx="4">
                  <c:v>37.349397590361441</c:v>
                </c:pt>
                <c:pt idx="5">
                  <c:v>33.333333333333329</c:v>
                </c:pt>
                <c:pt idx="6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4-4A17-948F-AE1CD749ED7F}"/>
            </c:ext>
          </c:extLst>
        </c:ser>
        <c:ser>
          <c:idx val="1"/>
          <c:order val="1"/>
          <c:tx>
            <c:strRef>
              <c:f>Sheet1!$P$139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Sheet1!$L$140:$L$146</c:f>
              <c:strCache>
                <c:ptCount val="7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  <c:pt idx="6">
                  <c:v>Cluster 7 </c:v>
                </c:pt>
              </c:strCache>
            </c:strRef>
          </c:cat>
          <c:val>
            <c:numRef>
              <c:f>Sheet1!$P$140:$P$146</c:f>
              <c:numCache>
                <c:formatCode>General</c:formatCode>
                <c:ptCount val="7"/>
                <c:pt idx="0">
                  <c:v>87.647058823529406</c:v>
                </c:pt>
                <c:pt idx="1">
                  <c:v>64.94252873563218</c:v>
                </c:pt>
                <c:pt idx="2">
                  <c:v>88.659793814432987</c:v>
                </c:pt>
                <c:pt idx="3">
                  <c:v>93.333333333333329</c:v>
                </c:pt>
                <c:pt idx="4">
                  <c:v>62.650602409638559</c:v>
                </c:pt>
                <c:pt idx="5">
                  <c:v>66.666666666666671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4-4A17-948F-AE1CD749E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509976"/>
        <c:axId val="500510304"/>
      </c:barChart>
      <c:catAx>
        <c:axId val="50050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0304"/>
        <c:crosses val="autoZero"/>
        <c:auto val="1"/>
        <c:lblAlgn val="ctr"/>
        <c:lblOffset val="100"/>
        <c:noMultiLvlLbl val="0"/>
      </c:catAx>
      <c:valAx>
        <c:axId val="5005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0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GMM</a:t>
            </a:r>
            <a:r>
              <a:rPr lang="en-US" baseline="0"/>
              <a:t> on Sports Article Dataset</a:t>
            </a:r>
          </a:p>
          <a:p>
            <a:pPr>
              <a:defRPr/>
            </a:pPr>
            <a:r>
              <a:rPr lang="en-US" baseline="0"/>
              <a:t>Per-Sample Average Log-likelihood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929950067217207"/>
          <c:y val="0.26634819532908705"/>
          <c:w val="0.78492814160425073"/>
          <c:h val="0.5733278165070130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Sheet1!$M$153</c:f>
              <c:strCache>
                <c:ptCount val="1"/>
                <c:pt idx="0">
                  <c:v>Log Likelihood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Sheet1!$L$154:$L$173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Sheet1!$M$154:$M$173</c:f>
              <c:numCache>
                <c:formatCode>General</c:formatCode>
                <c:ptCount val="20"/>
                <c:pt idx="0">
                  <c:v>-16.3</c:v>
                </c:pt>
                <c:pt idx="1">
                  <c:v>-15.69</c:v>
                </c:pt>
                <c:pt idx="2">
                  <c:v>-15.42</c:v>
                </c:pt>
                <c:pt idx="3">
                  <c:v>-13.52</c:v>
                </c:pt>
                <c:pt idx="4">
                  <c:v>-13.79</c:v>
                </c:pt>
                <c:pt idx="5">
                  <c:v>-13.48</c:v>
                </c:pt>
                <c:pt idx="6">
                  <c:v>-13.48</c:v>
                </c:pt>
                <c:pt idx="7">
                  <c:v>-12.88</c:v>
                </c:pt>
                <c:pt idx="8">
                  <c:v>-9.98</c:v>
                </c:pt>
                <c:pt idx="9">
                  <c:v>-9.5500000000000007</c:v>
                </c:pt>
                <c:pt idx="10">
                  <c:v>-12.78</c:v>
                </c:pt>
                <c:pt idx="11">
                  <c:v>-10.35</c:v>
                </c:pt>
                <c:pt idx="12">
                  <c:v>-8.83</c:v>
                </c:pt>
                <c:pt idx="13">
                  <c:v>-8.14</c:v>
                </c:pt>
                <c:pt idx="14">
                  <c:v>-8.31</c:v>
                </c:pt>
                <c:pt idx="15">
                  <c:v>-9.7100000000000009</c:v>
                </c:pt>
                <c:pt idx="16">
                  <c:v>-4.88</c:v>
                </c:pt>
                <c:pt idx="17">
                  <c:v>-7.32</c:v>
                </c:pt>
                <c:pt idx="18">
                  <c:v>-5.3</c:v>
                </c:pt>
                <c:pt idx="19">
                  <c:v>-4.3499999999999996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C2-4775-8277-37CE72C26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16080"/>
        <c:axId val="666315424"/>
      </c:scatterChart>
      <c:valAx>
        <c:axId val="66631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5424"/>
        <c:crosses val="autoZero"/>
        <c:crossBetween val="midCat"/>
      </c:valAx>
      <c:valAx>
        <c:axId val="66631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Log-likelihood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GMM on Sports Article</a:t>
            </a:r>
            <a:r>
              <a:rPr lang="en-US" baseline="0"/>
              <a:t> Dataset</a:t>
            </a:r>
          </a:p>
          <a:p>
            <a:pPr>
              <a:defRPr/>
            </a:pPr>
            <a:r>
              <a:rPr lang="en-US" baseline="0"/>
              <a:t>Bayesian Infomation Criterion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Sheet1!$N$153</c:f>
              <c:strCache>
                <c:ptCount val="1"/>
                <c:pt idx="0">
                  <c:v>BIC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Sheet1!$L$154:$L$173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Sheet1!$N$154:$N$173</c:f>
              <c:numCache>
                <c:formatCode>General</c:formatCode>
                <c:ptCount val="20"/>
                <c:pt idx="0">
                  <c:v>24452.27</c:v>
                </c:pt>
                <c:pt idx="1">
                  <c:v>23598.51</c:v>
                </c:pt>
                <c:pt idx="2">
                  <c:v>23270.34</c:v>
                </c:pt>
                <c:pt idx="3">
                  <c:v>20498.71</c:v>
                </c:pt>
                <c:pt idx="4">
                  <c:v>20963.72</c:v>
                </c:pt>
                <c:pt idx="5">
                  <c:v>20556.64</c:v>
                </c:pt>
                <c:pt idx="6">
                  <c:v>20556.64</c:v>
                </c:pt>
                <c:pt idx="7">
                  <c:v>19792.7</c:v>
                </c:pt>
                <c:pt idx="8">
                  <c:v>15533.35</c:v>
                </c:pt>
                <c:pt idx="9">
                  <c:v>14944.08</c:v>
                </c:pt>
                <c:pt idx="10">
                  <c:v>19841.080000000002</c:v>
                </c:pt>
                <c:pt idx="11">
                  <c:v>16283.68</c:v>
                </c:pt>
                <c:pt idx="12">
                  <c:v>14073.59</c:v>
                </c:pt>
                <c:pt idx="13">
                  <c:v>13103.84</c:v>
                </c:pt>
                <c:pt idx="14">
                  <c:v>13420.64</c:v>
                </c:pt>
                <c:pt idx="15">
                  <c:v>15586.66</c:v>
                </c:pt>
                <c:pt idx="16">
                  <c:v>8430.6200000000008</c:v>
                </c:pt>
                <c:pt idx="17">
                  <c:v>12074.11</c:v>
                </c:pt>
                <c:pt idx="18">
                  <c:v>9184.7000000000007</c:v>
                </c:pt>
                <c:pt idx="19">
                  <c:v>7835.8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11-4715-8F8F-82AD75CB6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778080"/>
        <c:axId val="666776112"/>
      </c:scatterChart>
      <c:valAx>
        <c:axId val="66677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6112"/>
        <c:crosses val="autoZero"/>
        <c:crossBetween val="midCat"/>
      </c:valAx>
      <c:valAx>
        <c:axId val="666776112"/>
        <c:scaling>
          <c:orientation val="minMax"/>
          <c:max val="25000"/>
          <c:min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8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GMM</a:t>
            </a:r>
            <a:r>
              <a:rPr lang="en-US" baseline="0"/>
              <a:t> on Sports Article Dataset</a:t>
            </a:r>
          </a:p>
          <a:p>
            <a:pPr>
              <a:defRPr/>
            </a:pPr>
            <a:r>
              <a:rPr lang="en-US" baseline="0"/>
              <a:t>Per-Sample Average Log-likelihood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Log Likelihood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Sheet1!$A$35:$A$54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Sheet1!$B$35:$B$54</c:f>
              <c:numCache>
                <c:formatCode>General</c:formatCode>
                <c:ptCount val="20"/>
                <c:pt idx="0">
                  <c:v>-86.68</c:v>
                </c:pt>
                <c:pt idx="1">
                  <c:v>-62.07</c:v>
                </c:pt>
                <c:pt idx="2">
                  <c:v>-54.62</c:v>
                </c:pt>
                <c:pt idx="3">
                  <c:v>-49.42</c:v>
                </c:pt>
                <c:pt idx="4">
                  <c:v>-46.82</c:v>
                </c:pt>
                <c:pt idx="5">
                  <c:v>-45.35</c:v>
                </c:pt>
                <c:pt idx="6">
                  <c:v>-44.2</c:v>
                </c:pt>
                <c:pt idx="7">
                  <c:v>-43.56</c:v>
                </c:pt>
                <c:pt idx="8">
                  <c:v>-37.049999999999997</c:v>
                </c:pt>
                <c:pt idx="9">
                  <c:v>-33.630000000000003</c:v>
                </c:pt>
                <c:pt idx="10">
                  <c:v>-32.83</c:v>
                </c:pt>
                <c:pt idx="11">
                  <c:v>-34.28</c:v>
                </c:pt>
                <c:pt idx="12">
                  <c:v>-30.14</c:v>
                </c:pt>
                <c:pt idx="13">
                  <c:v>-26.45</c:v>
                </c:pt>
                <c:pt idx="14">
                  <c:v>-25.72</c:v>
                </c:pt>
                <c:pt idx="15">
                  <c:v>-23.13</c:v>
                </c:pt>
                <c:pt idx="16">
                  <c:v>-23.19</c:v>
                </c:pt>
                <c:pt idx="17">
                  <c:v>-19.84</c:v>
                </c:pt>
                <c:pt idx="18">
                  <c:v>-20.399999999999999</c:v>
                </c:pt>
                <c:pt idx="19">
                  <c:v>-18.64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26-4F97-BEF5-70866882E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16080"/>
        <c:axId val="666315424"/>
      </c:scatterChart>
      <c:valAx>
        <c:axId val="66631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5424"/>
        <c:crosses val="autoZero"/>
        <c:crossBetween val="midCat"/>
      </c:valAx>
      <c:valAx>
        <c:axId val="66631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Log-likelihood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 on Sports Article Dataset</a:t>
            </a:r>
          </a:p>
          <a:p>
            <a:pPr>
              <a:defRPr/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Sheet1!$D$25</c:f>
              <c:strCache>
                <c:ptCount val="1"/>
                <c:pt idx="0">
                  <c:v>Objective Article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Sheet1!$A$26:$A$31</c:f>
              <c:strCache>
                <c:ptCount val="6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</c:strCache>
            </c:strRef>
          </c:cat>
          <c:val>
            <c:numRef>
              <c:f>Sheet1!$D$26:$D$31</c:f>
              <c:numCache>
                <c:formatCode>General</c:formatCode>
                <c:ptCount val="6"/>
                <c:pt idx="0">
                  <c:v>59.420289855072461</c:v>
                </c:pt>
                <c:pt idx="1">
                  <c:v>18.125</c:v>
                </c:pt>
                <c:pt idx="2">
                  <c:v>88.834951456310691</c:v>
                </c:pt>
                <c:pt idx="3">
                  <c:v>40.425531914893611</c:v>
                </c:pt>
                <c:pt idx="4">
                  <c:v>32.352941176470587</c:v>
                </c:pt>
                <c:pt idx="5">
                  <c:v>81.751824817518255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B-4462-9AA8-2E652C09D7C4}"/>
            </c:ext>
          </c:extLst>
        </c:ser>
        <c:ser>
          <c:idx val="1"/>
          <c:order val="1"/>
          <c:tx>
            <c:strRef>
              <c:f>Sheet1!$E$25</c:f>
              <c:strCache>
                <c:ptCount val="1"/>
                <c:pt idx="0">
                  <c:v>Subjective Article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Sheet1!$A$26:$A$31</c:f>
              <c:strCache>
                <c:ptCount val="6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</c:strCache>
            </c:strRef>
          </c:cat>
          <c:val>
            <c:numRef>
              <c:f>Sheet1!$E$26:$E$31</c:f>
              <c:numCache>
                <c:formatCode>General</c:formatCode>
                <c:ptCount val="6"/>
                <c:pt idx="0">
                  <c:v>40.579710144927539</c:v>
                </c:pt>
                <c:pt idx="1">
                  <c:v>81.875</c:v>
                </c:pt>
                <c:pt idx="2">
                  <c:v>11.165048543689309</c:v>
                </c:pt>
                <c:pt idx="3">
                  <c:v>59.574468085106389</c:v>
                </c:pt>
                <c:pt idx="4">
                  <c:v>67.64705882352942</c:v>
                </c:pt>
                <c:pt idx="5">
                  <c:v>18.248175182481745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B-4462-9AA8-2E652C09D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509976"/>
        <c:axId val="500510304"/>
      </c:barChart>
      <c:catAx>
        <c:axId val="50050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0304"/>
        <c:crosses val="autoZero"/>
        <c:auto val="1"/>
        <c:lblAlgn val="ctr"/>
        <c:lblOffset val="100"/>
        <c:noMultiLvlLbl val="0"/>
      </c:catAx>
      <c:valAx>
        <c:axId val="5005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0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GMM on Sports Article</a:t>
            </a:r>
            <a:r>
              <a:rPr lang="en-US" baseline="0"/>
              <a:t> Dataset</a:t>
            </a:r>
          </a:p>
          <a:p>
            <a:pPr>
              <a:defRPr/>
            </a:pPr>
            <a:r>
              <a:rPr lang="en-US" baseline="0"/>
              <a:t>Bayesian Infomation Criterion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Sheet1!$C$34</c:f>
              <c:strCache>
                <c:ptCount val="1"/>
                <c:pt idx="0">
                  <c:v>BIC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Sheet1!$A$35:$A$54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Sheet1!$C$35:$C$54</c:f>
              <c:numCache>
                <c:formatCode>General</c:formatCode>
                <c:ptCount val="20"/>
                <c:pt idx="0">
                  <c:v>185584.3</c:v>
                </c:pt>
                <c:pt idx="1">
                  <c:v>151730.76</c:v>
                </c:pt>
                <c:pt idx="2">
                  <c:v>145993.49</c:v>
                </c:pt>
                <c:pt idx="3">
                  <c:v>147873.79999999999</c:v>
                </c:pt>
                <c:pt idx="4">
                  <c:v>154764.56</c:v>
                </c:pt>
                <c:pt idx="5">
                  <c:v>164691.68</c:v>
                </c:pt>
                <c:pt idx="6">
                  <c:v>173977.58</c:v>
                </c:pt>
                <c:pt idx="7">
                  <c:v>179313.17</c:v>
                </c:pt>
                <c:pt idx="8">
                  <c:v>182857.07</c:v>
                </c:pt>
                <c:pt idx="9">
                  <c:v>194644.16</c:v>
                </c:pt>
                <c:pt idx="10">
                  <c:v>198271.11</c:v>
                </c:pt>
                <c:pt idx="11">
                  <c:v>207732.93</c:v>
                </c:pt>
                <c:pt idx="12">
                  <c:v>223812.72</c:v>
                </c:pt>
                <c:pt idx="13">
                  <c:v>229601.83</c:v>
                </c:pt>
                <c:pt idx="14">
                  <c:v>246074.7</c:v>
                </c:pt>
                <c:pt idx="15">
                  <c:v>249503.05</c:v>
                </c:pt>
                <c:pt idx="16">
                  <c:v>254450.43</c:v>
                </c:pt>
                <c:pt idx="17">
                  <c:v>251564.09</c:v>
                </c:pt>
                <c:pt idx="18">
                  <c:v>261125.82</c:v>
                </c:pt>
                <c:pt idx="19">
                  <c:v>269576.71999999997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59-4BD2-B409-2F580D285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778080"/>
        <c:axId val="666776112"/>
      </c:scatterChart>
      <c:valAx>
        <c:axId val="66677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6112"/>
        <c:crosses val="autoZero"/>
        <c:crossBetween val="midCat"/>
      </c:valAx>
      <c:valAx>
        <c:axId val="666776112"/>
        <c:scaling>
          <c:orientation val="minMax"/>
          <c:min val="1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778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</a:t>
            </a:r>
            <a:r>
              <a:rPr lang="en-US" baseline="0"/>
              <a:t> on Blood Donation Dataset</a:t>
            </a:r>
          </a:p>
          <a:p>
            <a:pPr>
              <a:defRPr/>
            </a:pPr>
            <a:r>
              <a:rPr lang="en-US" baseline="0"/>
              <a:t>Significant Cluster Number (&gt;10%)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Sheet1!$T$2</c:f>
              <c:strCache>
                <c:ptCount val="1"/>
                <c:pt idx="0">
                  <c:v>Significant Clusters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Sheet1!$S$3:$S$17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xVal>
          <c:yVal>
            <c:numRef>
              <c:f>Sheet1!$T$3:$T$17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83-477B-9B27-9AB383AA9F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0712432"/>
        <c:axId val="500713744"/>
      </c:scatterChart>
      <c:valAx>
        <c:axId val="500712432"/>
        <c:scaling>
          <c:orientation val="minMax"/>
          <c:max val="1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3744"/>
        <c:crosses val="autoZero"/>
        <c:crossBetween val="midCat"/>
      </c:valAx>
      <c:valAx>
        <c:axId val="50071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Significant</a:t>
                </a:r>
                <a:r>
                  <a:rPr lang="en-US" baseline="0"/>
                  <a:t> Cluster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7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K-mean on Blood Donation Dataset</a:t>
            </a:r>
          </a:p>
          <a:p>
            <a:pPr>
              <a:defRPr/>
            </a:pPr>
            <a:r>
              <a:rPr lang="en-US" dirty="0"/>
              <a:t>Incorrectly Clustered</a:t>
            </a:r>
            <a:r>
              <a:rPr lang="en-US" baseline="0" dirty="0"/>
              <a:t> Instances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9709088875306"/>
          <c:y val="0.25083333333333335"/>
          <c:w val="0.75667473643420158"/>
          <c:h val="0.622775688221651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Sheet1!$U$2</c:f>
              <c:strCache>
                <c:ptCount val="1"/>
                <c:pt idx="0">
                  <c:v>Incorrectly Custered Instances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Sheet1!$S$3:$S$17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xVal>
          <c:yVal>
            <c:numRef>
              <c:f>Sheet1!$U$3:$U$17</c:f>
              <c:numCache>
                <c:formatCode>General</c:formatCode>
                <c:ptCount val="15"/>
                <c:pt idx="0">
                  <c:v>41.18</c:v>
                </c:pt>
                <c:pt idx="1">
                  <c:v>58.29</c:v>
                </c:pt>
                <c:pt idx="2">
                  <c:v>62.57</c:v>
                </c:pt>
                <c:pt idx="3">
                  <c:v>69.52</c:v>
                </c:pt>
                <c:pt idx="4">
                  <c:v>75.400000000000006</c:v>
                </c:pt>
                <c:pt idx="5">
                  <c:v>77.67</c:v>
                </c:pt>
                <c:pt idx="6">
                  <c:v>78.34</c:v>
                </c:pt>
                <c:pt idx="7">
                  <c:v>78.88</c:v>
                </c:pt>
                <c:pt idx="8">
                  <c:v>79.28</c:v>
                </c:pt>
                <c:pt idx="9">
                  <c:v>79.95</c:v>
                </c:pt>
                <c:pt idx="10">
                  <c:v>84.22</c:v>
                </c:pt>
                <c:pt idx="11">
                  <c:v>84.9</c:v>
                </c:pt>
                <c:pt idx="12">
                  <c:v>85.16</c:v>
                </c:pt>
                <c:pt idx="13">
                  <c:v>87.17</c:v>
                </c:pt>
                <c:pt idx="14">
                  <c:v>87.43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81-46E7-8A81-42FE76173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616200"/>
        <c:axId val="513619480"/>
      </c:scatterChart>
      <c:scatterChart>
        <c:scatterStyle val="smoothMarker"/>
        <c:varyColors val="0"/>
        <c:ser>
          <c:idx val="1"/>
          <c:order val="1"/>
          <c:tx>
            <c:strRef>
              <c:f>Sheet1!$V$2</c:f>
              <c:strCache>
                <c:ptCount val="1"/>
                <c:pt idx="0">
                  <c:v>Within Cluster Sum of Squared Errors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Sheet1!$S$3:$S$17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</c:numCache>
            </c:numRef>
          </c:xVal>
          <c:yVal>
            <c:numRef>
              <c:f>Sheet1!$V$3:$V$17</c:f>
              <c:numCache>
                <c:formatCode>General</c:formatCode>
                <c:ptCount val="15"/>
                <c:pt idx="0">
                  <c:v>37.96</c:v>
                </c:pt>
                <c:pt idx="1">
                  <c:v>29.4</c:v>
                </c:pt>
                <c:pt idx="2">
                  <c:v>24.32</c:v>
                </c:pt>
                <c:pt idx="3">
                  <c:v>19.010000000000002</c:v>
                </c:pt>
                <c:pt idx="4">
                  <c:v>17.72</c:v>
                </c:pt>
                <c:pt idx="5">
                  <c:v>14.44</c:v>
                </c:pt>
                <c:pt idx="6">
                  <c:v>12.08</c:v>
                </c:pt>
                <c:pt idx="7">
                  <c:v>11.15</c:v>
                </c:pt>
                <c:pt idx="8">
                  <c:v>9.9499999999999993</c:v>
                </c:pt>
                <c:pt idx="9">
                  <c:v>9.83</c:v>
                </c:pt>
                <c:pt idx="10">
                  <c:v>8.8149999999999995</c:v>
                </c:pt>
                <c:pt idx="11">
                  <c:v>8.1</c:v>
                </c:pt>
                <c:pt idx="12">
                  <c:v>8.0399999999999991</c:v>
                </c:pt>
                <c:pt idx="13">
                  <c:v>7.49</c:v>
                </c:pt>
                <c:pt idx="14">
                  <c:v>7.88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A81-46E7-8A81-42FE76173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032760"/>
        <c:axId val="660023248"/>
      </c:scatterChart>
      <c:valAx>
        <c:axId val="513616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9480"/>
        <c:crosses val="autoZero"/>
        <c:crossBetween val="midCat"/>
      </c:valAx>
      <c:valAx>
        <c:axId val="51361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Incorrectly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Clustered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Instances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1">
                        <a:lumMod val="75000"/>
                      </a:schemeClr>
                    </a:solidFill>
                  </a:rPr>
                  <a:t>(%)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solidFill>
                <a:schemeClr val="bg1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616200"/>
        <c:crosses val="autoZero"/>
        <c:crossBetween val="midCat"/>
      </c:valAx>
      <c:valAx>
        <c:axId val="66002324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Within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Cluster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Sum</a:t>
                </a:r>
                <a:r>
                  <a:rPr lang="en-US"/>
                  <a:t> 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2">
                        <a:lumMod val="75000"/>
                      </a:schemeClr>
                    </a:solidFill>
                  </a:rPr>
                  <a:t>Squared</a:t>
                </a:r>
                <a:r>
                  <a:rPr lang="en-US" baseline="0"/>
                  <a:t> </a:t>
                </a:r>
                <a:r>
                  <a:rPr lang="en-US" baseline="0">
                    <a:solidFill>
                      <a:schemeClr val="accent2">
                        <a:lumMod val="75000"/>
                      </a:schemeClr>
                    </a:solidFill>
                  </a:rPr>
                  <a:t>Error</a:t>
                </a:r>
                <a:endParaRPr lang="en-US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032760"/>
        <c:crosses val="max"/>
        <c:crossBetween val="midCat"/>
      </c:valAx>
      <c:valAx>
        <c:axId val="660032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0023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8385407303539119E-2"/>
          <c:y val="0.15203594342373869"/>
          <c:w val="0.95132032582685178"/>
          <c:h val="0.13657626130067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K-mean on Sports Article Dataset</a:t>
            </a:r>
          </a:p>
          <a:p>
            <a:pPr>
              <a:defRPr/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Sheet1!$T$19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Sheet1!$S$20:$S$26</c:f>
              <c:strCache>
                <c:ptCount val="7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  <c:pt idx="6">
                  <c:v>Cluster 7</c:v>
                </c:pt>
              </c:strCache>
            </c:strRef>
          </c:cat>
          <c:val>
            <c:numRef>
              <c:f>Sheet1!$V$20:$V$26</c:f>
              <c:numCache>
                <c:formatCode>General</c:formatCode>
                <c:ptCount val="7"/>
                <c:pt idx="0">
                  <c:v>10.909090909090908</c:v>
                </c:pt>
                <c:pt idx="1">
                  <c:v>32.298136645962735</c:v>
                </c:pt>
                <c:pt idx="2">
                  <c:v>18.072289156626507</c:v>
                </c:pt>
                <c:pt idx="3">
                  <c:v>10.185185185185185</c:v>
                </c:pt>
                <c:pt idx="4">
                  <c:v>38.926174496644293</c:v>
                </c:pt>
                <c:pt idx="5">
                  <c:v>18.699186991869919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7-4654-80F5-CE998586B3BA}"/>
            </c:ext>
          </c:extLst>
        </c:ser>
        <c:ser>
          <c:idx val="1"/>
          <c:order val="1"/>
          <c:tx>
            <c:strRef>
              <c:f>Sheet1!$U$19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Sheet1!$S$20:$S$26</c:f>
              <c:strCache>
                <c:ptCount val="7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  <c:pt idx="6">
                  <c:v>Cluster 7</c:v>
                </c:pt>
              </c:strCache>
            </c:strRef>
          </c:cat>
          <c:val>
            <c:numRef>
              <c:f>Sheet1!$W$20:$W$26</c:f>
              <c:numCache>
                <c:formatCode>General</c:formatCode>
                <c:ptCount val="7"/>
                <c:pt idx="0">
                  <c:v>89.090909090909093</c:v>
                </c:pt>
                <c:pt idx="1">
                  <c:v>67.701863354037272</c:v>
                </c:pt>
                <c:pt idx="2">
                  <c:v>81.92771084337349</c:v>
                </c:pt>
                <c:pt idx="3">
                  <c:v>89.81481481481481</c:v>
                </c:pt>
                <c:pt idx="4">
                  <c:v>61.073825503355707</c:v>
                </c:pt>
                <c:pt idx="5">
                  <c:v>81.300813008130078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D7-4654-80F5-CE998586B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509976"/>
        <c:axId val="500510304"/>
      </c:barChart>
      <c:catAx>
        <c:axId val="50050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0304"/>
        <c:crosses val="autoZero"/>
        <c:auto val="1"/>
        <c:lblAlgn val="ctr"/>
        <c:lblOffset val="100"/>
        <c:noMultiLvlLbl val="0"/>
      </c:catAx>
      <c:valAx>
        <c:axId val="5005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0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GMM</a:t>
            </a:r>
            <a:r>
              <a:rPr lang="en-US" baseline="0" dirty="0"/>
              <a:t> on Blood Donation Dataset</a:t>
            </a:r>
          </a:p>
          <a:p>
            <a:pPr>
              <a:defRPr/>
            </a:pPr>
            <a:r>
              <a:rPr lang="en-US" baseline="0" dirty="0"/>
              <a:t>Per-Sample Average Log-likelihood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Sheet1!$S$35</c:f>
              <c:strCache>
                <c:ptCount val="1"/>
                <c:pt idx="0">
                  <c:v>Log Likelihood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Sheet1!$R$36:$R$55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Sheet1!$S$36:$S$55</c:f>
              <c:numCache>
                <c:formatCode>General</c:formatCode>
                <c:ptCount val="20"/>
                <c:pt idx="0">
                  <c:v>-10.44</c:v>
                </c:pt>
                <c:pt idx="1">
                  <c:v>-9.51</c:v>
                </c:pt>
                <c:pt idx="2">
                  <c:v>-9.2100000000000009</c:v>
                </c:pt>
                <c:pt idx="3">
                  <c:v>-8.66</c:v>
                </c:pt>
                <c:pt idx="4">
                  <c:v>-7.6</c:v>
                </c:pt>
                <c:pt idx="5">
                  <c:v>-7.45</c:v>
                </c:pt>
                <c:pt idx="6">
                  <c:v>-7.08</c:v>
                </c:pt>
                <c:pt idx="7">
                  <c:v>-7.2511646770000002</c:v>
                </c:pt>
                <c:pt idx="8">
                  <c:v>-7.33</c:v>
                </c:pt>
                <c:pt idx="9">
                  <c:v>-7.47</c:v>
                </c:pt>
                <c:pt idx="10">
                  <c:v>-7.51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5F-415C-9934-9C00C27F7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16080"/>
        <c:axId val="666315424"/>
      </c:scatterChart>
      <c:valAx>
        <c:axId val="66631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5424"/>
        <c:crosses val="autoZero"/>
        <c:crossBetween val="midCat"/>
      </c:valAx>
      <c:valAx>
        <c:axId val="66631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Log-likelihood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1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B0B3-4E56-4AFE-8B93-D7998F37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67DA3-9CDA-43F3-A8D4-87E7CBACA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FF96-67DC-4E83-ADE1-EA29D0B1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71BA-1ADC-4C7A-99A6-79280CEC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A902-8C7D-41A9-82FB-3BD5B8ED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3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A1A3-466D-4E3E-95F7-98AD2E42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BFAB6-4B25-4709-86DA-B78044838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1BF-518B-416F-8E2F-5DBF33A0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F443-0005-417D-8C08-04321938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4F8D-47D1-4B1B-99D9-F24B4F93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AB0B5-84D8-47DA-91AA-151078D28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FAFE1-9ADD-445F-BF28-5A74807E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B449-82F5-4486-A531-B283E2B4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8922-8BA4-4B0C-AD8B-366EC90B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DB6B-F4E5-496E-99E6-47506066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AE78-7B9E-49ED-B089-F438333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E616-CB95-421E-BB3C-BC74F2FB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CED2-0FBD-4BAE-88CE-C5CB199C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5998-CB7B-4FB6-9B11-D1765BC9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0FA3-05C3-4FDE-9509-3CFE4AE5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17C-EEC6-4633-A42C-96573371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2E9A-F262-4F9E-B903-3E63EBD4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EBF1-D842-4D24-83E4-02AB88DA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88A7-F91B-4C01-A486-2585407F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D72B-5823-4BA0-B36A-CC1C81B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50C2-A52F-4DAC-8926-BD8D5F6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2A45-EF04-49FF-855E-E002B4DF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59E18-B63A-46A9-A8C7-CD4B5AA6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124B-EA70-4ABD-BC3C-9B20F18B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9C54-F9D0-4071-A7B0-B6ECF882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BB21-8CFF-4E15-B950-7166772E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DE6C-EE34-464C-88CB-8E5C354D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5857-1F1F-4CA4-B97F-AEC8E6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50B5-BB34-4400-9D55-6D6D84D54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47778-4B03-40DA-A34A-0384DA8A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04B9E-3D4A-47AA-8AD6-7E9C6470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10084-C2EF-40BD-B4B8-11DDD680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61A34-066C-4636-A23E-9730C3FD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A0B6C-C289-4500-A6F8-54915322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9DE9-025E-4C1A-A442-35A7852A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ECF7-EC36-443E-81C9-2B221857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76D75-256D-4F9E-9462-985298ED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7DE77-1CB7-4D20-B69A-072F71A0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7727C-4A06-4367-B12A-1F5D6D3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8A548-BA03-4F00-8D6E-FD24FED6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3BAB4-562E-4EC5-A20C-0818420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C0D3-3EDA-48FF-8D99-A1C58AE9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A47B-62C7-40BE-8B98-ADBA5BBF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B5011-52CE-48BC-A5FE-60AFB581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4C413-4D70-4D7A-9184-05E02A50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1132-9514-41E0-B3D3-83CC3A49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615E1-2C87-445F-BA55-95CD26A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D2DD-CCDB-4287-9DE5-3147E9C1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E2001-ACEE-4ED4-9617-651E8942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310AB-0F09-40A8-9F00-E64EF826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01E3-5685-4A58-B9A3-0D96FE1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60B4-702C-492A-917C-D6620652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876D8-B0CF-4CFC-AE2D-5A4E794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363CC-0B74-42E4-9623-38A45E6F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2217-094B-4080-9EBE-788187510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DC-32BA-48B7-865C-799F5A1C8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877B-04A9-459C-A58E-798CBB22947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507E-C5AE-444C-A877-D8EBDC845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9163-951A-451C-BD16-97A32A25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E793-ECFE-4FF4-98BD-26EC173E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C6B-DFB4-46EC-BD01-3A0EC8A1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B11E-9414-4527-A74E-0E86AE619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D1D-0BD3-484A-A9D8-465FEDD9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24346" cy="651753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 SA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F9BA7-D108-4B5C-A37E-B1C6D6908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422908"/>
              </p:ext>
            </p:extLst>
          </p:nvPr>
        </p:nvGraphicFramePr>
        <p:xfrm>
          <a:off x="0" y="425603"/>
          <a:ext cx="3581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A37244-40E3-4029-B24C-7591D335E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609689"/>
              </p:ext>
            </p:extLst>
          </p:nvPr>
        </p:nvGraphicFramePr>
        <p:xfrm>
          <a:off x="0" y="2897442"/>
          <a:ext cx="441198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85C72A-6C4D-4338-ABD3-8588671F65F6}"/>
              </a:ext>
            </a:extLst>
          </p:cNvPr>
          <p:cNvSpPr txBox="1"/>
          <p:nvPr/>
        </p:nvSpPr>
        <p:spPr>
          <a:xfrm>
            <a:off x="218380" y="5636832"/>
            <a:ext cx="560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K = 6</a:t>
            </a:r>
          </a:p>
          <a:p>
            <a:r>
              <a:rPr lang="en-US" dirty="0"/>
              <a:t>Elbow method</a:t>
            </a:r>
          </a:p>
          <a:p>
            <a:r>
              <a:rPr lang="en-US" dirty="0"/>
              <a:t>Occam’s Razor principle of choosing the simplest solution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72817E-7150-434A-87F5-7FC3ED090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576865"/>
              </p:ext>
            </p:extLst>
          </p:nvPr>
        </p:nvGraphicFramePr>
        <p:xfrm>
          <a:off x="4356714" y="651753"/>
          <a:ext cx="3749040" cy="23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249407A-10C5-461A-964D-4EB8D0F698F9}"/>
              </a:ext>
            </a:extLst>
          </p:cNvPr>
          <p:cNvSpPr txBox="1">
            <a:spLocks/>
          </p:cNvSpPr>
          <p:nvPr/>
        </p:nvSpPr>
        <p:spPr>
          <a:xfrm>
            <a:off x="5336651" y="0"/>
            <a:ext cx="2724346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GMM SA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93C9C58-B5D0-48D7-93D3-F2208F2C5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57606"/>
              </p:ext>
            </p:extLst>
          </p:nvPr>
        </p:nvGraphicFramePr>
        <p:xfrm>
          <a:off x="4996369" y="3685503"/>
          <a:ext cx="411480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DA48274-B881-4E75-B78F-5D1C33569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721237"/>
              </p:ext>
            </p:extLst>
          </p:nvPr>
        </p:nvGraphicFramePr>
        <p:xfrm>
          <a:off x="7918868" y="646038"/>
          <a:ext cx="3794760" cy="2404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23E59E-3011-4BC0-9FD0-F986DC9FFAD3}"/>
              </a:ext>
            </a:extLst>
          </p:cNvPr>
          <p:cNvSpPr txBox="1"/>
          <p:nvPr/>
        </p:nvSpPr>
        <p:spPr>
          <a:xfrm>
            <a:off x="10061127" y="3049855"/>
            <a:ext cx="15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K = 3</a:t>
            </a:r>
          </a:p>
          <a:p>
            <a:r>
              <a:rPr lang="en-US" dirty="0"/>
              <a:t>Elbow method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307B8A-FF66-48E0-BB14-0ADA40249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548" y="2938134"/>
            <a:ext cx="5456170" cy="6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DA91FD-284D-4472-B8FB-40ED68FD06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71544"/>
              </p:ext>
            </p:extLst>
          </p:nvPr>
        </p:nvGraphicFramePr>
        <p:xfrm>
          <a:off x="116853" y="651753"/>
          <a:ext cx="3581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55802C-FD4A-4942-AA28-1CCD4390E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985749"/>
              </p:ext>
            </p:extLst>
          </p:nvPr>
        </p:nvGraphicFramePr>
        <p:xfrm>
          <a:off x="116853" y="3164048"/>
          <a:ext cx="429006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1289D44-4C14-48F5-9305-C8A287D8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24346" cy="651753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 BD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6ACC8-C4EE-45BF-AF89-DAD7628E4BAB}"/>
              </a:ext>
            </a:extLst>
          </p:cNvPr>
          <p:cNvSpPr txBox="1"/>
          <p:nvPr/>
        </p:nvSpPr>
        <p:spPr>
          <a:xfrm>
            <a:off x="218380" y="563683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K = 7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318E99-96F5-418D-85C4-5FD73574A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97219"/>
              </p:ext>
            </p:extLst>
          </p:nvPr>
        </p:nvGraphicFramePr>
        <p:xfrm>
          <a:off x="3435284" y="651753"/>
          <a:ext cx="4114800" cy="224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D8930AD-0F7F-41AD-A079-0B2F8870B22D}"/>
              </a:ext>
            </a:extLst>
          </p:cNvPr>
          <p:cNvSpPr txBox="1">
            <a:spLocks/>
          </p:cNvSpPr>
          <p:nvPr/>
        </p:nvSpPr>
        <p:spPr>
          <a:xfrm>
            <a:off x="7693351" y="0"/>
            <a:ext cx="2724346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GMM BD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ED8B1DA-28D0-423D-AB7D-6FE1A837D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03741"/>
              </p:ext>
            </p:extLst>
          </p:nvPr>
        </p:nvGraphicFramePr>
        <p:xfrm>
          <a:off x="7550084" y="651753"/>
          <a:ext cx="3749040" cy="23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F3FA8AE-F5CA-4FC4-BF5B-A7C1A27ED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087249"/>
              </p:ext>
            </p:extLst>
          </p:nvPr>
        </p:nvGraphicFramePr>
        <p:xfrm>
          <a:off x="7550084" y="3044433"/>
          <a:ext cx="3794760" cy="2404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F710C56-0225-4DB6-B855-94CE7D41B4D3}"/>
              </a:ext>
            </a:extLst>
          </p:cNvPr>
          <p:cNvSpPr txBox="1"/>
          <p:nvPr/>
        </p:nvSpPr>
        <p:spPr>
          <a:xfrm>
            <a:off x="7953940" y="527091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K = 7</a:t>
            </a:r>
          </a:p>
        </p:txBody>
      </p:sp>
    </p:spTree>
    <p:extLst>
      <p:ext uri="{BB962C8B-B14F-4D97-AF65-F5344CB8AC3E}">
        <p14:creationId xmlns:p14="http://schemas.microsoft.com/office/powerpoint/2010/main" val="412504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DD913E5-45D6-4418-A58C-4DDEBBF4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24346" cy="651753"/>
          </a:xfrm>
        </p:spPr>
        <p:txBody>
          <a:bodyPr>
            <a:normAutofit fontScale="90000"/>
          </a:bodyPr>
          <a:lstStyle/>
          <a:p>
            <a:r>
              <a:rPr lang="en-US" dirty="0"/>
              <a:t>PCA 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B2BAF-1B2A-4AF5-87AB-D6CED8687AD3}"/>
              </a:ext>
            </a:extLst>
          </p:cNvPr>
          <p:cNvSpPr/>
          <p:nvPr/>
        </p:nvSpPr>
        <p:spPr>
          <a:xfrm>
            <a:off x="144544" y="501986"/>
            <a:ext cx="6096000" cy="53399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Ranked attributes:</a:t>
            </a:r>
          </a:p>
          <a:p>
            <a:r>
              <a:rPr lang="en-US" sz="1100" dirty="0"/>
              <a:t> 0.4941    1 0.184totalWordsCount+0.178CD+0.178FW+0.178semanticobjscore+0.176baseform...</a:t>
            </a:r>
          </a:p>
          <a:p>
            <a:r>
              <a:rPr lang="en-US" sz="1100" dirty="0"/>
              <a:t> 0.4401    2 0.445Quotes+0.43 RP+0.276past+0.275VB+0.231CC...</a:t>
            </a:r>
          </a:p>
          <a:p>
            <a:r>
              <a:rPr lang="en-US" sz="1100" dirty="0"/>
              <a:t> 0.4035    3 0.326colon+0.326CC+0.29 PDT-0.255RP-0.249POS...</a:t>
            </a:r>
          </a:p>
          <a:p>
            <a:r>
              <a:rPr lang="en-US" sz="1100" dirty="0"/>
              <a:t> 0.3747    4 0.502txtcomplexity-0.363exclamationmarks-0.287ellipsis-0.275questionmarks+0.197past...</a:t>
            </a:r>
          </a:p>
          <a:p>
            <a:r>
              <a:rPr lang="en-US" sz="1100" dirty="0"/>
              <a:t> 0.3501    5 0.538ellipsis+0.534exclamationmarks+0.218VB+0.216past-0.193present3rd...</a:t>
            </a:r>
          </a:p>
          <a:p>
            <a:r>
              <a:rPr lang="en-US" sz="1100" dirty="0"/>
              <a:t> 0.3282    6 0.495semicolon+0.323VBZ-0.294NN+0.262WP+0.26 RB...</a:t>
            </a:r>
          </a:p>
          <a:p>
            <a:r>
              <a:rPr lang="en-US" sz="1100" dirty="0"/>
              <a:t> 0.3082    7 0.683JJS+0.334colon-0.259RB-0.227RBR-0.209compsupadjadv...</a:t>
            </a:r>
          </a:p>
          <a:p>
            <a:r>
              <a:rPr lang="en-US" sz="1100" dirty="0"/>
              <a:t> 0.2896    8 -0.656sentencelast-0.601sentence1st+0.171pronouns1st+0.141TOs+0.129colon...</a:t>
            </a:r>
          </a:p>
          <a:p>
            <a:r>
              <a:rPr lang="en-US" sz="1100" dirty="0"/>
              <a:t> 0.2716    9 -0.538TOs-0.411WP+0.373ellipsis+0.245JJS-0.202sentencelast...</a:t>
            </a:r>
          </a:p>
          <a:p>
            <a:r>
              <a:rPr lang="en-US" sz="1100" dirty="0"/>
              <a:t> 0.2542   10 0.625sentence1st-0.484sentencelast-0.293JJS-0.214TOs+0.185PDT...</a:t>
            </a:r>
          </a:p>
          <a:p>
            <a:r>
              <a:rPr lang="en-US" sz="1100" dirty="0"/>
              <a:t> 0.2375   11 -0.373TOs+0.366WP+0.349sentencelast-0.342sentence1st+0.272NN...</a:t>
            </a:r>
          </a:p>
          <a:p>
            <a:r>
              <a:rPr lang="en-US" sz="1100" dirty="0"/>
              <a:t> 0.2212   12 -0.497RBR-0.336WP-0.289JJS+0.235sentencelast+0.219CC...</a:t>
            </a:r>
          </a:p>
          <a:p>
            <a:r>
              <a:rPr lang="en-US" sz="1100" dirty="0"/>
              <a:t> 0.206    13 -0.385RBR-0.357semicolon+0.296WP+0.245TOs+0.229sentencelast...</a:t>
            </a:r>
          </a:p>
          <a:p>
            <a:r>
              <a:rPr lang="en-US" sz="1100" dirty="0"/>
              <a:t> 0.1919   14 -0.453WP+0.337TOs+0.254RBR-0.251JJS+0.229semicolon...</a:t>
            </a:r>
          </a:p>
          <a:p>
            <a:r>
              <a:rPr lang="en-US" sz="1100" dirty="0"/>
              <a:t> 0.1785   15 -0.621NNS+0.334pronouns1st+0.249RBR+0.23 RB+0.203JJS...</a:t>
            </a:r>
          </a:p>
          <a:p>
            <a:r>
              <a:rPr lang="en-US" sz="1100" dirty="0"/>
              <a:t> 0.1655   16 -0.552NN+0.393colon+0.368RBR+0.189pronouns1st+0.181NNS...</a:t>
            </a:r>
          </a:p>
          <a:p>
            <a:r>
              <a:rPr lang="en-US" sz="1100" dirty="0"/>
              <a:t> 0.1535   17 -0.335NNS+0.288pronouns3rd+0.272DT+0.268ellipsis+0.252TOs...</a:t>
            </a:r>
          </a:p>
          <a:p>
            <a:r>
              <a:rPr lang="en-US" sz="1100" dirty="0"/>
              <a:t> 0.1422   18 0.379NN-0.377DT+0.301semicolon-0.255VBZ+0.235RB...</a:t>
            </a:r>
          </a:p>
          <a:p>
            <a:r>
              <a:rPr lang="en-US" sz="1100" dirty="0"/>
              <a:t> 0.1315   19 -0.316DT+0.302EX+0.293txtcomplexity-0.249NN-0.241questionmarks...</a:t>
            </a:r>
          </a:p>
          <a:p>
            <a:r>
              <a:rPr lang="en-US" sz="1100" dirty="0"/>
              <a:t> 0.121    20 0.592JJR-0.407RB-0.218PDT+0.187exclamationmarks+0.175WP$...</a:t>
            </a:r>
          </a:p>
          <a:p>
            <a:r>
              <a:rPr lang="en-US" sz="1100" dirty="0"/>
              <a:t> 0.1113   21 0.332txtcomplexity+0.327colon-0.303CC-0.292RBS-0.287pronouns1st...</a:t>
            </a:r>
          </a:p>
          <a:p>
            <a:r>
              <a:rPr lang="en-US" sz="1100" dirty="0"/>
              <a:t> 0.1023   22 0.465PDT-0.319RB-0.275colon-0.247WP$-0.218EX...</a:t>
            </a:r>
          </a:p>
          <a:p>
            <a:r>
              <a:rPr lang="en-US" sz="1100" dirty="0"/>
              <a:t> 0.0937   23 0.375EX+0.329DT+0.324exclamationmarks-0.254questionmarks-0.224WDT...</a:t>
            </a:r>
          </a:p>
          <a:p>
            <a:r>
              <a:rPr lang="en-US" sz="1100" dirty="0"/>
              <a:t> 0.0852   24 0.58 pronouns2nd-0.378RBS+0.241PDT-0.218pronouns1st-0.19ellipsis...</a:t>
            </a:r>
          </a:p>
          <a:p>
            <a:r>
              <a:rPr lang="en-US" sz="1100" dirty="0"/>
              <a:t> 0.0772   25 0.394DT+0.36 RBS+0.255pronouns2nd-0.226pronouns1st+0.22 colon...</a:t>
            </a:r>
          </a:p>
          <a:p>
            <a:r>
              <a:rPr lang="en-US" sz="1100" dirty="0"/>
              <a:t> 0.0697   26 0.358JJ-0.356RBS-0.315RB+0.279txtcomplexity+0.279questionmarks...</a:t>
            </a:r>
          </a:p>
          <a:p>
            <a:r>
              <a:rPr lang="en-US" sz="1100" dirty="0"/>
              <a:t> 0.0629   27 -0.329exclamationmarks-0.255RBS-0.252questionmarks-0.251WP$+0.239imperative...</a:t>
            </a:r>
          </a:p>
          <a:p>
            <a:r>
              <a:rPr lang="en-US" sz="1100" dirty="0"/>
              <a:t> 0.0566   28 -0.366JJR+0.339colon-0.321questionmarks+0.311JJ-0.266WDT...</a:t>
            </a:r>
          </a:p>
          <a:p>
            <a:r>
              <a:rPr lang="en-US" sz="1100" dirty="0"/>
              <a:t> 0.0506   29 0.387WP$-0.346JJ-0.311WDT-0.272VBZ-0.258EX...</a:t>
            </a:r>
          </a:p>
          <a:p>
            <a:r>
              <a:rPr lang="en-US" sz="1100" dirty="0"/>
              <a:t> 0.045    30 -0.517WDT-0.436LS+0.333pronouns2nd+0.269VBZ-0.232exclamationmarks...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F9F37C-5FE3-499A-8923-E1C4E8E4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81" y="84841"/>
            <a:ext cx="4410075" cy="2924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789F35-ED28-4F2A-85EC-32B6779B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92" y="3526205"/>
            <a:ext cx="4448175" cy="2914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003F0C-A84D-4C14-AC1A-772786065991}"/>
              </a:ext>
            </a:extLst>
          </p:cNvPr>
          <p:cNvSpPr txBox="1"/>
          <p:nvPr/>
        </p:nvSpPr>
        <p:spPr>
          <a:xfrm>
            <a:off x="11412233" y="58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48F02-6D52-4C60-B27E-C49A2215E4CF}"/>
              </a:ext>
            </a:extLst>
          </p:cNvPr>
          <p:cNvSpPr txBox="1"/>
          <p:nvPr/>
        </p:nvSpPr>
        <p:spPr>
          <a:xfrm>
            <a:off x="11563076" y="3526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58E4E-55A0-4B4C-A167-D8233C66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87231"/>
              </p:ext>
            </p:extLst>
          </p:nvPr>
        </p:nvGraphicFramePr>
        <p:xfrm>
          <a:off x="6169868" y="1016847"/>
          <a:ext cx="12954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18387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50508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 = 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9959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007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6010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8460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708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2496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4455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6916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1052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6952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356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7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6DB4AB-977A-423E-BA53-0406D915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24346" cy="651753"/>
          </a:xfrm>
        </p:spPr>
        <p:txBody>
          <a:bodyPr>
            <a:normAutofit fontScale="90000"/>
          </a:bodyPr>
          <a:lstStyle/>
          <a:p>
            <a:r>
              <a:rPr lang="en-US" dirty="0"/>
              <a:t>PCA SA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B103C5-B4AF-4A19-9067-A50685BEA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207659"/>
              </p:ext>
            </p:extLst>
          </p:nvPr>
        </p:nvGraphicFramePr>
        <p:xfrm>
          <a:off x="171646" y="651753"/>
          <a:ext cx="5105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3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41A520-7F07-493F-A989-69C677F2AD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724346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PCA BD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30AC-3478-4328-AF57-4F4F37A72267}"/>
              </a:ext>
            </a:extLst>
          </p:cNvPr>
          <p:cNvSpPr/>
          <p:nvPr/>
        </p:nvSpPr>
        <p:spPr>
          <a:xfrm>
            <a:off x="106838" y="651753"/>
            <a:ext cx="7990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Ranked attributes:</a:t>
            </a:r>
          </a:p>
          <a:p>
            <a:r>
              <a:rPr lang="en-US" sz="1200" dirty="0"/>
              <a:t> 0.3647389769955831    1 -0.611Frequency (times)-0.611Monetary (c.c. blood)-0.494Time (months)+0.093Recency (months)</a:t>
            </a:r>
          </a:p>
          <a:p>
            <a:r>
              <a:rPr lang="en-US" sz="1200" dirty="0"/>
              <a:t> 0.08939850714038855   2 0.915Recency (months)+0.384Time (months)-0.085Monetary (c.c. blood)-0.085Frequency (times)</a:t>
            </a:r>
          </a:p>
          <a:p>
            <a:r>
              <a:rPr lang="en-US" sz="1200" dirty="0"/>
              <a:t>-0.000000000000000222  3 0.78 Time (months)-0.391Recency (months)-0.345Monetary (c.c. blood)-0.345Frequency (times)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793BCB-CAD7-4312-A8F2-33BAD2B78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84124"/>
              </p:ext>
            </p:extLst>
          </p:nvPr>
        </p:nvGraphicFramePr>
        <p:xfrm>
          <a:off x="8204464" y="483124"/>
          <a:ext cx="13335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3449687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8637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 = 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7387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1174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8957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53493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20602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559CED7-972C-4131-9BEC-77891DC2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5" y="1442687"/>
            <a:ext cx="3341156" cy="2365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773A5-18A3-4223-8332-2FD116FB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40" y="1442688"/>
            <a:ext cx="3341156" cy="2369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63331-A7B2-47B2-9CB1-39EAF25D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25" y="1442688"/>
            <a:ext cx="3341157" cy="2376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0759B-AFB4-4EE9-8CA5-759D9BCB2AEB}"/>
              </a:ext>
            </a:extLst>
          </p:cNvPr>
          <p:cNvSpPr txBox="1"/>
          <p:nvPr/>
        </p:nvSpPr>
        <p:spPr>
          <a:xfrm>
            <a:off x="1856990" y="3800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67C6A-FE78-41CF-9FFB-1C71C005B182}"/>
              </a:ext>
            </a:extLst>
          </p:cNvPr>
          <p:cNvSpPr txBox="1"/>
          <p:nvPr/>
        </p:nvSpPr>
        <p:spPr>
          <a:xfrm>
            <a:off x="5333175" y="380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12C5B-C1FC-4E3E-A3C5-B5C016553404}"/>
              </a:ext>
            </a:extLst>
          </p:cNvPr>
          <p:cNvSpPr txBox="1"/>
          <p:nvPr/>
        </p:nvSpPr>
        <p:spPr>
          <a:xfrm>
            <a:off x="8809360" y="380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9B22791-B076-4CD4-A89E-AB586E06B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708870"/>
              </p:ext>
            </p:extLst>
          </p:nvPr>
        </p:nvGraphicFramePr>
        <p:xfrm>
          <a:off x="285621" y="4169849"/>
          <a:ext cx="53492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86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1BE4B4-23D8-4B53-AB2D-D1D4D7AE69A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PCA K-mean SA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A2B126-4F37-4CE4-BDD6-7601B8240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673984"/>
              </p:ext>
            </p:extLst>
          </p:nvPr>
        </p:nvGraphicFramePr>
        <p:xfrm>
          <a:off x="0" y="435341"/>
          <a:ext cx="3581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D7100A-EAF0-4266-B07C-74AB6A391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71698"/>
              </p:ext>
            </p:extLst>
          </p:nvPr>
        </p:nvGraphicFramePr>
        <p:xfrm>
          <a:off x="0" y="2933445"/>
          <a:ext cx="429006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EDCD21F-7B6E-4FA2-A3D3-6AD64491A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883549"/>
              </p:ext>
            </p:extLst>
          </p:nvPr>
        </p:nvGraphicFramePr>
        <p:xfrm>
          <a:off x="3498048" y="471685"/>
          <a:ext cx="4114800" cy="224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900D242-579E-4297-9EE5-C08CE4046D5A}"/>
              </a:ext>
            </a:extLst>
          </p:cNvPr>
          <p:cNvSpPr txBox="1">
            <a:spLocks/>
          </p:cNvSpPr>
          <p:nvPr/>
        </p:nvSpPr>
        <p:spPr>
          <a:xfrm>
            <a:off x="7894945" y="0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PCA GMM SA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568DE6A-4584-406C-88A3-C3E7BA0F1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57637"/>
              </p:ext>
            </p:extLst>
          </p:nvPr>
        </p:nvGraphicFramePr>
        <p:xfrm>
          <a:off x="7717249" y="435341"/>
          <a:ext cx="3749040" cy="23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8A7F05-D65E-4407-BE7F-AD922D9C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412179"/>
              </p:ext>
            </p:extLst>
          </p:nvPr>
        </p:nvGraphicFramePr>
        <p:xfrm>
          <a:off x="7717249" y="2827925"/>
          <a:ext cx="3794760" cy="2404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4FAF27-3B0B-4325-828E-68C276D57E2E}"/>
              </a:ext>
            </a:extLst>
          </p:cNvPr>
          <p:cNvSpPr txBox="1"/>
          <p:nvPr/>
        </p:nvSpPr>
        <p:spPr>
          <a:xfrm>
            <a:off x="223481" y="567283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K =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D78CF-925F-48F5-899C-55FDB4F7E2EB}"/>
              </a:ext>
            </a:extLst>
          </p:cNvPr>
          <p:cNvSpPr txBox="1"/>
          <p:nvPr/>
        </p:nvSpPr>
        <p:spPr>
          <a:xfrm>
            <a:off x="7901942" y="52206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K = 5</a:t>
            </a:r>
          </a:p>
        </p:txBody>
      </p:sp>
    </p:spTree>
    <p:extLst>
      <p:ext uri="{BB962C8B-B14F-4D97-AF65-F5344CB8AC3E}">
        <p14:creationId xmlns:p14="http://schemas.microsoft.com/office/powerpoint/2010/main" val="160049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45953D-E5AA-4B3A-AFB5-E55A1D38561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PCA K-mean BD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33FC84-5A05-4CCF-BDE6-B83E676D1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063234"/>
              </p:ext>
            </p:extLst>
          </p:nvPr>
        </p:nvGraphicFramePr>
        <p:xfrm>
          <a:off x="358140" y="651753"/>
          <a:ext cx="3581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25420AF-24C3-4FA5-8F46-DDEAAC3B1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562674"/>
              </p:ext>
            </p:extLst>
          </p:nvPr>
        </p:nvGraphicFramePr>
        <p:xfrm>
          <a:off x="358140" y="3165764"/>
          <a:ext cx="429006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59516F-8C9C-431B-B752-16C4560D5C7D}"/>
              </a:ext>
            </a:extLst>
          </p:cNvPr>
          <p:cNvSpPr txBox="1"/>
          <p:nvPr/>
        </p:nvSpPr>
        <p:spPr>
          <a:xfrm>
            <a:off x="284368" y="572048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K = 7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E07031A-22E3-4D2B-B288-DFCB6B433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554024"/>
              </p:ext>
            </p:extLst>
          </p:nvPr>
        </p:nvGraphicFramePr>
        <p:xfrm>
          <a:off x="3751789" y="651753"/>
          <a:ext cx="4114800" cy="224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CDC3250-4CE9-43E2-BDE6-5BC8B135B238}"/>
              </a:ext>
            </a:extLst>
          </p:cNvPr>
          <p:cNvSpPr txBox="1">
            <a:spLocks/>
          </p:cNvSpPr>
          <p:nvPr/>
        </p:nvSpPr>
        <p:spPr>
          <a:xfrm>
            <a:off x="7894945" y="0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PCA GMM BD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D5CC10-0633-4D9C-BB62-9DEEC1739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747660"/>
              </p:ext>
            </p:extLst>
          </p:nvPr>
        </p:nvGraphicFramePr>
        <p:xfrm>
          <a:off x="7717249" y="503163"/>
          <a:ext cx="3749040" cy="23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728E23F-0C0B-4278-BF89-26E2B1456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95380"/>
              </p:ext>
            </p:extLst>
          </p:nvPr>
        </p:nvGraphicFramePr>
        <p:xfrm>
          <a:off x="7671529" y="2895843"/>
          <a:ext cx="3794760" cy="2404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0091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3D36D2-E800-48B2-B341-066AF9F5F19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NN SA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778C98-681C-4640-B31F-0DC4B342AB95}"/>
              </a:ext>
            </a:extLst>
          </p:cNvPr>
          <p:cNvSpPr txBox="1">
            <a:spLocks/>
          </p:cNvSpPr>
          <p:nvPr/>
        </p:nvSpPr>
        <p:spPr>
          <a:xfrm>
            <a:off x="-2" y="2654297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PCA NN SA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119FB3-E51C-499B-A5B3-727FF18EE1E2}"/>
              </a:ext>
            </a:extLst>
          </p:cNvPr>
          <p:cNvSpPr txBox="1">
            <a:spLocks/>
          </p:cNvSpPr>
          <p:nvPr/>
        </p:nvSpPr>
        <p:spPr>
          <a:xfrm>
            <a:off x="4399175" y="0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K-mean NN SA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5CF142-E774-4E3F-A676-F9BE3273B23C}"/>
              </a:ext>
            </a:extLst>
          </p:cNvPr>
          <p:cNvSpPr txBox="1">
            <a:spLocks/>
          </p:cNvSpPr>
          <p:nvPr/>
        </p:nvSpPr>
        <p:spPr>
          <a:xfrm>
            <a:off x="4399175" y="3103123"/>
            <a:ext cx="3393649" cy="65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GMM NN SA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1A26A-41C4-4EF6-8DA4-B4EC02AF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5125"/>
              </p:ext>
            </p:extLst>
          </p:nvPr>
        </p:nvGraphicFramePr>
        <p:xfrm>
          <a:off x="86478" y="482597"/>
          <a:ext cx="33401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376487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495035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1168196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620509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6557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NN 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6467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Units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Verification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Running Time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0995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9125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0341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7791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566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692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31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8889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406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02647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1A06F0-E408-4EA4-BDD1-F5F17EFC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86103"/>
              </p:ext>
            </p:extLst>
          </p:nvPr>
        </p:nvGraphicFramePr>
        <p:xfrm>
          <a:off x="86478" y="3136894"/>
          <a:ext cx="3297306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54">
                  <a:extLst>
                    <a:ext uri="{9D8B030D-6E8A-4147-A177-3AD203B41FA5}">
                      <a16:colId xmlns:a16="http://schemas.microsoft.com/office/drawing/2014/main" val="1462278933"/>
                    </a:ext>
                  </a:extLst>
                </a:gridCol>
                <a:gridCol w="521915">
                  <a:extLst>
                    <a:ext uri="{9D8B030D-6E8A-4147-A177-3AD203B41FA5}">
                      <a16:colId xmlns:a16="http://schemas.microsoft.com/office/drawing/2014/main" val="130694159"/>
                    </a:ext>
                  </a:extLst>
                </a:gridCol>
                <a:gridCol w="761126">
                  <a:extLst>
                    <a:ext uri="{9D8B030D-6E8A-4147-A177-3AD203B41FA5}">
                      <a16:colId xmlns:a16="http://schemas.microsoft.com/office/drawing/2014/main" val="182905259"/>
                    </a:ext>
                  </a:extLst>
                </a:gridCol>
                <a:gridCol w="774717">
                  <a:extLst>
                    <a:ext uri="{9D8B030D-6E8A-4147-A177-3AD203B41FA5}">
                      <a16:colId xmlns:a16="http://schemas.microsoft.com/office/drawing/2014/main" val="2167698301"/>
                    </a:ext>
                  </a:extLst>
                </a:gridCol>
                <a:gridCol w="652394">
                  <a:extLst>
                    <a:ext uri="{9D8B030D-6E8A-4147-A177-3AD203B41FA5}">
                      <a16:colId xmlns:a16="http://schemas.microsoft.com/office/drawing/2014/main" val="356002457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NN SA via PCA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93365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Units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Verification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Running Time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3015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1641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629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417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4902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994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72757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3076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0177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09878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6A853B-7CED-463A-992F-A3F19FA5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3922"/>
              </p:ext>
            </p:extLst>
          </p:nvPr>
        </p:nvGraphicFramePr>
        <p:xfrm>
          <a:off x="4399174" y="482597"/>
          <a:ext cx="3297306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54">
                  <a:extLst>
                    <a:ext uri="{9D8B030D-6E8A-4147-A177-3AD203B41FA5}">
                      <a16:colId xmlns:a16="http://schemas.microsoft.com/office/drawing/2014/main" val="395180309"/>
                    </a:ext>
                  </a:extLst>
                </a:gridCol>
                <a:gridCol w="521915">
                  <a:extLst>
                    <a:ext uri="{9D8B030D-6E8A-4147-A177-3AD203B41FA5}">
                      <a16:colId xmlns:a16="http://schemas.microsoft.com/office/drawing/2014/main" val="2578699234"/>
                    </a:ext>
                  </a:extLst>
                </a:gridCol>
                <a:gridCol w="761126">
                  <a:extLst>
                    <a:ext uri="{9D8B030D-6E8A-4147-A177-3AD203B41FA5}">
                      <a16:colId xmlns:a16="http://schemas.microsoft.com/office/drawing/2014/main" val="4160341301"/>
                    </a:ext>
                  </a:extLst>
                </a:gridCol>
                <a:gridCol w="774717">
                  <a:extLst>
                    <a:ext uri="{9D8B030D-6E8A-4147-A177-3AD203B41FA5}">
                      <a16:colId xmlns:a16="http://schemas.microsoft.com/office/drawing/2014/main" val="3400063730"/>
                    </a:ext>
                  </a:extLst>
                </a:gridCol>
                <a:gridCol w="652394">
                  <a:extLst>
                    <a:ext uri="{9D8B030D-6E8A-4147-A177-3AD203B41FA5}">
                      <a16:colId xmlns:a16="http://schemas.microsoft.com/office/drawing/2014/main" val="319205905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NN SA via K-mean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4460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Units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Verification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Running Time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4831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258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60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7252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4944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7438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918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1516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4808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9403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FAE5080-5910-400D-A32E-088E3D1D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20340"/>
              </p:ext>
            </p:extLst>
          </p:nvPr>
        </p:nvGraphicFramePr>
        <p:xfrm>
          <a:off x="4469942" y="3606342"/>
          <a:ext cx="3297306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154">
                  <a:extLst>
                    <a:ext uri="{9D8B030D-6E8A-4147-A177-3AD203B41FA5}">
                      <a16:colId xmlns:a16="http://schemas.microsoft.com/office/drawing/2014/main" val="1427038843"/>
                    </a:ext>
                  </a:extLst>
                </a:gridCol>
                <a:gridCol w="521915">
                  <a:extLst>
                    <a:ext uri="{9D8B030D-6E8A-4147-A177-3AD203B41FA5}">
                      <a16:colId xmlns:a16="http://schemas.microsoft.com/office/drawing/2014/main" val="3230273263"/>
                    </a:ext>
                  </a:extLst>
                </a:gridCol>
                <a:gridCol w="761126">
                  <a:extLst>
                    <a:ext uri="{9D8B030D-6E8A-4147-A177-3AD203B41FA5}">
                      <a16:colId xmlns:a16="http://schemas.microsoft.com/office/drawing/2014/main" val="2537789518"/>
                    </a:ext>
                  </a:extLst>
                </a:gridCol>
                <a:gridCol w="774717">
                  <a:extLst>
                    <a:ext uri="{9D8B030D-6E8A-4147-A177-3AD203B41FA5}">
                      <a16:colId xmlns:a16="http://schemas.microsoft.com/office/drawing/2014/main" val="3058978768"/>
                    </a:ext>
                  </a:extLst>
                </a:gridCol>
                <a:gridCol w="652394">
                  <a:extLst>
                    <a:ext uri="{9D8B030D-6E8A-4147-A177-3AD203B41FA5}">
                      <a16:colId xmlns:a16="http://schemas.microsoft.com/office/drawing/2014/main" val="114976865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NN SA via GMM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3735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Units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Verification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Running Time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34795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4964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1382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1739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0255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0956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1637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2897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0170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189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76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1043</Words>
  <Application>Microsoft Office PowerPoint</Application>
  <PresentationFormat>Widescreen</PresentationFormat>
  <Paragraphs>384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ML P3</vt:lpstr>
      <vt:lpstr>K-mean SA</vt:lpstr>
      <vt:lpstr>K-mean BD</vt:lpstr>
      <vt:lpstr>PCA SA</vt:lpstr>
      <vt:lpstr>PCA SA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P3</dc:title>
  <dc:creator>D.W</dc:creator>
  <cp:lastModifiedBy>D.W</cp:lastModifiedBy>
  <cp:revision>42</cp:revision>
  <dcterms:created xsi:type="dcterms:W3CDTF">2018-11-17T19:22:38Z</dcterms:created>
  <dcterms:modified xsi:type="dcterms:W3CDTF">2018-11-20T06:13:40Z</dcterms:modified>
</cp:coreProperties>
</file>