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6.xml" ContentType="application/vnd.openxmlformats-officedocument.presentationml.notesSlide+xml"/>
  <Override PartName="/ppt/embeddings/oleObject3.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3.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7.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18.xml" ContentType="application/vnd.openxmlformats-officedocument.presentationml.notesSlide+xml"/>
  <Override PartName="/ppt/embeddings/oleObject18.bin" ContentType="application/vnd.openxmlformats-officedocument.oleObject"/>
  <Override PartName="/ppt/notesSlides/notesSlide19.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notesSlides/notesSlide22.xml" ContentType="application/vnd.openxmlformats-officedocument.presentationml.notesSlide+xml"/>
  <Override PartName="/ppt/embeddings/oleObject23.bin" ContentType="application/vnd.openxmlformats-officedocument.oleObject"/>
  <Override PartName="/ppt/notesSlides/notesSlide23.xml" ContentType="application/vnd.openxmlformats-officedocument.presentationml.notesSlide+xml"/>
  <Override PartName="/ppt/embeddings/oleObject24.bin" ContentType="application/vnd.openxmlformats-officedocument.oleObject"/>
  <Override PartName="/ppt/notesSlides/notesSlide24.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356" r:id="rId3"/>
    <p:sldId id="351" r:id="rId4"/>
    <p:sldId id="352" r:id="rId5"/>
    <p:sldId id="353" r:id="rId6"/>
    <p:sldId id="354" r:id="rId7"/>
    <p:sldId id="355" r:id="rId8"/>
    <p:sldId id="257" r:id="rId9"/>
    <p:sldId id="342" r:id="rId10"/>
    <p:sldId id="259" r:id="rId11"/>
    <p:sldId id="260" r:id="rId12"/>
    <p:sldId id="261" r:id="rId13"/>
    <p:sldId id="346" r:id="rId14"/>
    <p:sldId id="347" r:id="rId15"/>
    <p:sldId id="348" r:id="rId16"/>
    <p:sldId id="262" r:id="rId17"/>
    <p:sldId id="349" r:id="rId18"/>
    <p:sldId id="263" r:id="rId19"/>
    <p:sldId id="271" r:id="rId20"/>
    <p:sldId id="264" r:id="rId21"/>
    <p:sldId id="268" r:id="rId22"/>
    <p:sldId id="272" r:id="rId23"/>
    <p:sldId id="273" r:id="rId24"/>
    <p:sldId id="274" r:id="rId25"/>
    <p:sldId id="275" r:id="rId26"/>
    <p:sldId id="276" r:id="rId27"/>
    <p:sldId id="277" r:id="rId28"/>
    <p:sldId id="278" r:id="rId29"/>
    <p:sldId id="279" r:id="rId30"/>
    <p:sldId id="280" r:id="rId31"/>
    <p:sldId id="282" r:id="rId32"/>
    <p:sldId id="281" r:id="rId33"/>
    <p:sldId id="28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8" d="100"/>
          <a:sy n="48" d="100"/>
        </p:scale>
        <p:origin x="-11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5C843-38E2-457E-8146-3DEF862EB6CC}" type="doc">
      <dgm:prSet loTypeId="urn:microsoft.com/office/officeart/2005/8/layout/process4" loCatId="list" qsTypeId="urn:microsoft.com/office/officeart/2005/8/quickstyle/3d2" qsCatId="3D" csTypeId="urn:microsoft.com/office/officeart/2005/8/colors/accent1_2" csCatId="accent1" phldr="1"/>
      <dgm:spPr/>
      <dgm:t>
        <a:bodyPr/>
        <a:lstStyle/>
        <a:p>
          <a:pPr latinLnBrk="1"/>
          <a:endParaRPr lang="ko-KR" altLang="en-US"/>
        </a:p>
      </dgm:t>
    </dgm:pt>
    <dgm:pt modelId="{5539CA0B-07E6-4F3C-83FD-2257419DEA6B}">
      <dgm:prSet phldrT="[텍스트]" custT="1"/>
      <dgm:spPr/>
      <dgm:t>
        <a:bodyPr/>
        <a:lstStyle/>
        <a:p>
          <a:pPr latinLnBrk="1"/>
          <a:r>
            <a:rPr lang="ko-KR" altLang="en-US" sz="3200" b="1" dirty="0" smtClean="0">
              <a:solidFill>
                <a:srgbClr val="C00000"/>
              </a:solidFill>
              <a:latin typeface="맑은 고딕" pitchFamily="50" charset="-127"/>
              <a:ea typeface="맑은 고딕" pitchFamily="50" charset="-127"/>
            </a:rPr>
            <a:t>적절한 통계적 가설의 설정</a:t>
          </a:r>
          <a:endParaRPr lang="ko-KR" altLang="en-US" sz="3200" b="1" dirty="0">
            <a:solidFill>
              <a:srgbClr val="C00000"/>
            </a:solidFill>
            <a:latin typeface="맑은 고딕" pitchFamily="50" charset="-127"/>
            <a:ea typeface="맑은 고딕" pitchFamily="50" charset="-127"/>
          </a:endParaRPr>
        </a:p>
      </dgm:t>
    </dgm:pt>
    <dgm:pt modelId="{E200C30E-D560-4AA9-80CA-C27910F2D506}" type="parTrans" cxnId="{4A283CD7-94FD-4D39-B117-CC27D2945E60}">
      <dgm:prSet/>
      <dgm:spPr/>
      <dgm:t>
        <a:bodyPr/>
        <a:lstStyle/>
        <a:p>
          <a:pPr latinLnBrk="1"/>
          <a:endParaRPr lang="ko-KR" altLang="en-US">
            <a:latin typeface="맑은 고딕" pitchFamily="50" charset="-127"/>
            <a:ea typeface="맑은 고딕" pitchFamily="50" charset="-127"/>
          </a:endParaRPr>
        </a:p>
      </dgm:t>
    </dgm:pt>
    <dgm:pt modelId="{56AB5863-E195-4150-BE02-352ACC4F37D7}" type="sibTrans" cxnId="{4A283CD7-94FD-4D39-B117-CC27D2945E60}">
      <dgm:prSet/>
      <dgm:spPr/>
      <dgm:t>
        <a:bodyPr/>
        <a:lstStyle/>
        <a:p>
          <a:pPr latinLnBrk="1"/>
          <a:endParaRPr lang="ko-KR" altLang="en-US">
            <a:latin typeface="맑은 고딕" pitchFamily="50" charset="-127"/>
            <a:ea typeface="맑은 고딕" pitchFamily="50" charset="-127"/>
          </a:endParaRPr>
        </a:p>
      </dgm:t>
    </dgm:pt>
    <dgm:pt modelId="{D7F9BAD2-0B2F-4B3E-865B-204B60A94E69}">
      <dgm:prSet phldrT="[텍스트]" custT="1"/>
      <dgm:spPr/>
      <dgm:t>
        <a:bodyPr/>
        <a:lstStyle/>
        <a:p>
          <a:pPr latinLnBrk="1"/>
          <a:r>
            <a:rPr lang="ko-KR" altLang="en-US" sz="2400" smtClean="0">
              <a:latin typeface="맑은 고딕" pitchFamily="50" charset="-127"/>
              <a:ea typeface="맑은 고딕" pitchFamily="50" charset="-127"/>
            </a:rPr>
            <a:t>귀무가설</a:t>
          </a:r>
          <a:endParaRPr lang="ko-KR" altLang="en-US" sz="2400" dirty="0">
            <a:latin typeface="맑은 고딕" pitchFamily="50" charset="-127"/>
            <a:ea typeface="맑은 고딕" pitchFamily="50" charset="-127"/>
          </a:endParaRPr>
        </a:p>
      </dgm:t>
    </dgm:pt>
    <dgm:pt modelId="{F35C170C-9DA0-4453-9210-9AB746D622EF}" type="parTrans" cxnId="{F7D69059-374C-4088-AE7E-F738BB824DB9}">
      <dgm:prSet/>
      <dgm:spPr/>
      <dgm:t>
        <a:bodyPr/>
        <a:lstStyle/>
        <a:p>
          <a:pPr latinLnBrk="1"/>
          <a:endParaRPr lang="ko-KR" altLang="en-US">
            <a:latin typeface="맑은 고딕" pitchFamily="50" charset="-127"/>
            <a:ea typeface="맑은 고딕" pitchFamily="50" charset="-127"/>
          </a:endParaRPr>
        </a:p>
      </dgm:t>
    </dgm:pt>
    <dgm:pt modelId="{1A0E38B9-0CC6-41BD-BA07-0B44BF357A99}" type="sibTrans" cxnId="{F7D69059-374C-4088-AE7E-F738BB824DB9}">
      <dgm:prSet/>
      <dgm:spPr/>
      <dgm:t>
        <a:bodyPr/>
        <a:lstStyle/>
        <a:p>
          <a:pPr latinLnBrk="1"/>
          <a:endParaRPr lang="ko-KR" altLang="en-US">
            <a:latin typeface="맑은 고딕" pitchFamily="50" charset="-127"/>
            <a:ea typeface="맑은 고딕" pitchFamily="50" charset="-127"/>
          </a:endParaRPr>
        </a:p>
      </dgm:t>
    </dgm:pt>
    <dgm:pt modelId="{9FEC796A-49DE-4C9C-B9F3-334E2670D75E}">
      <dgm:prSet phldrT="[텍스트]" custT="1"/>
      <dgm:spPr/>
      <dgm:t>
        <a:bodyPr/>
        <a:lstStyle/>
        <a:p>
          <a:pPr latinLnBrk="1"/>
          <a:r>
            <a:rPr lang="ko-KR" altLang="en-US" sz="2400" smtClean="0">
              <a:latin typeface="맑은 고딕" pitchFamily="50" charset="-127"/>
              <a:ea typeface="맑은 고딕" pitchFamily="50" charset="-127"/>
            </a:rPr>
            <a:t>대립가설</a:t>
          </a:r>
          <a:endParaRPr lang="ko-KR" altLang="en-US" sz="2400" dirty="0">
            <a:latin typeface="맑은 고딕" pitchFamily="50" charset="-127"/>
            <a:ea typeface="맑은 고딕" pitchFamily="50" charset="-127"/>
          </a:endParaRPr>
        </a:p>
      </dgm:t>
    </dgm:pt>
    <dgm:pt modelId="{294687A6-66C9-4987-9E4A-3A6C5C675045}" type="parTrans" cxnId="{BCE40CBC-1D03-4046-9023-60451873CF8B}">
      <dgm:prSet/>
      <dgm:spPr/>
      <dgm:t>
        <a:bodyPr/>
        <a:lstStyle/>
        <a:p>
          <a:pPr latinLnBrk="1"/>
          <a:endParaRPr lang="ko-KR" altLang="en-US">
            <a:latin typeface="맑은 고딕" pitchFamily="50" charset="-127"/>
            <a:ea typeface="맑은 고딕" pitchFamily="50" charset="-127"/>
          </a:endParaRPr>
        </a:p>
      </dgm:t>
    </dgm:pt>
    <dgm:pt modelId="{B5D2A482-92B6-4292-BBF7-45F7327E1398}" type="sibTrans" cxnId="{BCE40CBC-1D03-4046-9023-60451873CF8B}">
      <dgm:prSet/>
      <dgm:spPr/>
      <dgm:t>
        <a:bodyPr/>
        <a:lstStyle/>
        <a:p>
          <a:pPr latinLnBrk="1"/>
          <a:endParaRPr lang="ko-KR" altLang="en-US">
            <a:latin typeface="맑은 고딕" pitchFamily="50" charset="-127"/>
            <a:ea typeface="맑은 고딕" pitchFamily="50" charset="-127"/>
          </a:endParaRPr>
        </a:p>
      </dgm:t>
    </dgm:pt>
    <dgm:pt modelId="{A04DB4D2-ECD2-4FCB-9EA2-40E5795DCD1D}">
      <dgm:prSet phldrT="[텍스트]" custT="1"/>
      <dgm:spPr/>
      <dgm:t>
        <a:bodyPr/>
        <a:lstStyle/>
        <a:p>
          <a:pPr latinLnBrk="1"/>
          <a:r>
            <a:rPr lang="ko-KR" altLang="en-US" sz="2800" b="1" dirty="0" smtClean="0">
              <a:solidFill>
                <a:srgbClr val="C00000"/>
              </a:solidFill>
              <a:latin typeface="맑은 고딕" pitchFamily="50" charset="-127"/>
              <a:ea typeface="맑은 고딕" pitchFamily="50" charset="-127"/>
            </a:rPr>
            <a:t>가설의 기각 여부를 위한 기준 설정</a:t>
          </a:r>
          <a:endParaRPr lang="ko-KR" altLang="en-US" sz="2800" b="1" dirty="0">
            <a:solidFill>
              <a:srgbClr val="C00000"/>
            </a:solidFill>
            <a:latin typeface="맑은 고딕" pitchFamily="50" charset="-127"/>
            <a:ea typeface="맑은 고딕" pitchFamily="50" charset="-127"/>
          </a:endParaRPr>
        </a:p>
      </dgm:t>
    </dgm:pt>
    <dgm:pt modelId="{B1DF5BA9-7E9F-4B4F-9373-4BA1A28FFF1D}" type="parTrans" cxnId="{44518814-6ABF-4801-8BE6-D65BD2C0EE69}">
      <dgm:prSet/>
      <dgm:spPr/>
      <dgm:t>
        <a:bodyPr/>
        <a:lstStyle/>
        <a:p>
          <a:pPr latinLnBrk="1"/>
          <a:endParaRPr lang="ko-KR" altLang="en-US">
            <a:latin typeface="맑은 고딕" pitchFamily="50" charset="-127"/>
            <a:ea typeface="맑은 고딕" pitchFamily="50" charset="-127"/>
          </a:endParaRPr>
        </a:p>
      </dgm:t>
    </dgm:pt>
    <dgm:pt modelId="{767B01AC-ABE1-424F-AD9C-AAFB47CF846B}" type="sibTrans" cxnId="{44518814-6ABF-4801-8BE6-D65BD2C0EE69}">
      <dgm:prSet/>
      <dgm:spPr/>
      <dgm:t>
        <a:bodyPr/>
        <a:lstStyle/>
        <a:p>
          <a:pPr latinLnBrk="1"/>
          <a:endParaRPr lang="ko-KR" altLang="en-US">
            <a:latin typeface="맑은 고딕" pitchFamily="50" charset="-127"/>
            <a:ea typeface="맑은 고딕" pitchFamily="50" charset="-127"/>
          </a:endParaRPr>
        </a:p>
      </dgm:t>
    </dgm:pt>
    <dgm:pt modelId="{C1814147-CF9F-4E3A-9951-97E0998226BD}">
      <dgm:prSet phldrT="[텍스트]" custT="1"/>
      <dgm:spPr/>
      <dgm:t>
        <a:bodyPr/>
        <a:lstStyle/>
        <a:p>
          <a:pPr latinLnBrk="1"/>
          <a:r>
            <a:rPr lang="ko-KR" altLang="en-US" sz="2400" smtClean="0">
              <a:latin typeface="맑은 고딕" pitchFamily="50" charset="-127"/>
              <a:ea typeface="맑은 고딕" pitchFamily="50" charset="-127"/>
            </a:rPr>
            <a:t>검정통계량</a:t>
          </a:r>
          <a:endParaRPr lang="ko-KR" altLang="en-US" sz="2400" dirty="0">
            <a:latin typeface="맑은 고딕" pitchFamily="50" charset="-127"/>
            <a:ea typeface="맑은 고딕" pitchFamily="50" charset="-127"/>
          </a:endParaRPr>
        </a:p>
      </dgm:t>
    </dgm:pt>
    <dgm:pt modelId="{CCA4E64B-F1F5-40C2-918B-FA5809E667AA}" type="parTrans" cxnId="{94DE0D3D-92BE-46CF-90B0-F1188F6F84B1}">
      <dgm:prSet/>
      <dgm:spPr/>
      <dgm:t>
        <a:bodyPr/>
        <a:lstStyle/>
        <a:p>
          <a:pPr latinLnBrk="1"/>
          <a:endParaRPr lang="ko-KR" altLang="en-US">
            <a:latin typeface="맑은 고딕" pitchFamily="50" charset="-127"/>
            <a:ea typeface="맑은 고딕" pitchFamily="50" charset="-127"/>
          </a:endParaRPr>
        </a:p>
      </dgm:t>
    </dgm:pt>
    <dgm:pt modelId="{2B853929-DA3B-447B-9D25-CAAEBAAD2418}" type="sibTrans" cxnId="{94DE0D3D-92BE-46CF-90B0-F1188F6F84B1}">
      <dgm:prSet/>
      <dgm:spPr/>
      <dgm:t>
        <a:bodyPr/>
        <a:lstStyle/>
        <a:p>
          <a:pPr latinLnBrk="1"/>
          <a:endParaRPr lang="ko-KR" altLang="en-US">
            <a:latin typeface="맑은 고딕" pitchFamily="50" charset="-127"/>
            <a:ea typeface="맑은 고딕" pitchFamily="50" charset="-127"/>
          </a:endParaRPr>
        </a:p>
      </dgm:t>
    </dgm:pt>
    <dgm:pt modelId="{C9872695-53DD-47E9-BF09-9FF2B38245EC}">
      <dgm:prSet phldrT="[텍스트]" custT="1"/>
      <dgm:spPr/>
      <dgm:t>
        <a:bodyPr/>
        <a:lstStyle/>
        <a:p>
          <a:pPr latinLnBrk="1"/>
          <a:r>
            <a:rPr lang="ko-KR" altLang="en-US" sz="2400" smtClean="0">
              <a:latin typeface="맑은 고딕" pitchFamily="50" charset="-127"/>
              <a:ea typeface="맑은 고딕" pitchFamily="50" charset="-127"/>
            </a:rPr>
            <a:t>분포확인</a:t>
          </a:r>
          <a:endParaRPr lang="ko-KR" altLang="en-US" sz="2400" dirty="0">
            <a:latin typeface="맑은 고딕" pitchFamily="50" charset="-127"/>
            <a:ea typeface="맑은 고딕" pitchFamily="50" charset="-127"/>
          </a:endParaRPr>
        </a:p>
      </dgm:t>
    </dgm:pt>
    <dgm:pt modelId="{96B07F39-69B4-4AC6-B40E-E68F5C5ED57D}" type="parTrans" cxnId="{BE4F2050-0F2B-44A0-B7AE-8469C13E48D1}">
      <dgm:prSet/>
      <dgm:spPr/>
      <dgm:t>
        <a:bodyPr/>
        <a:lstStyle/>
        <a:p>
          <a:pPr latinLnBrk="1"/>
          <a:endParaRPr lang="ko-KR" altLang="en-US">
            <a:latin typeface="맑은 고딕" pitchFamily="50" charset="-127"/>
            <a:ea typeface="맑은 고딕" pitchFamily="50" charset="-127"/>
          </a:endParaRPr>
        </a:p>
      </dgm:t>
    </dgm:pt>
    <dgm:pt modelId="{96F9977A-C463-4A86-9551-48A9B03DED13}" type="sibTrans" cxnId="{BE4F2050-0F2B-44A0-B7AE-8469C13E48D1}">
      <dgm:prSet/>
      <dgm:spPr/>
      <dgm:t>
        <a:bodyPr/>
        <a:lstStyle/>
        <a:p>
          <a:pPr latinLnBrk="1"/>
          <a:endParaRPr lang="ko-KR" altLang="en-US">
            <a:latin typeface="맑은 고딕" pitchFamily="50" charset="-127"/>
            <a:ea typeface="맑은 고딕" pitchFamily="50" charset="-127"/>
          </a:endParaRPr>
        </a:p>
      </dgm:t>
    </dgm:pt>
    <dgm:pt modelId="{3992EF90-FED9-4AD2-AFAE-270A8A40BF60}">
      <dgm:prSet phldrT="[텍스트]" custT="1"/>
      <dgm:spPr/>
      <dgm:t>
        <a:bodyPr/>
        <a:lstStyle/>
        <a:p>
          <a:pPr latinLnBrk="1"/>
          <a:r>
            <a:rPr lang="ko-KR" altLang="en-US" sz="2400" b="1" dirty="0" smtClean="0">
              <a:solidFill>
                <a:srgbClr val="C00000"/>
              </a:solidFill>
              <a:latin typeface="맑은 고딕" pitchFamily="50" charset="-127"/>
              <a:ea typeface="맑은 고딕" pitchFamily="50" charset="-127"/>
            </a:rPr>
            <a:t>표본자료를 이용한 가설의 기각 여부 결정</a:t>
          </a:r>
          <a:endParaRPr lang="ko-KR" altLang="en-US" sz="2400" dirty="0">
            <a:solidFill>
              <a:srgbClr val="C00000"/>
            </a:solidFill>
            <a:latin typeface="맑은 고딕" pitchFamily="50" charset="-127"/>
            <a:ea typeface="맑은 고딕" pitchFamily="50" charset="-127"/>
          </a:endParaRPr>
        </a:p>
      </dgm:t>
    </dgm:pt>
    <dgm:pt modelId="{BBE47ABC-60BB-44D4-84C5-BFBDA5F115DB}" type="parTrans" cxnId="{2490C523-D6B3-4609-A1AC-AF1CEA9E00BC}">
      <dgm:prSet/>
      <dgm:spPr/>
      <dgm:t>
        <a:bodyPr/>
        <a:lstStyle/>
        <a:p>
          <a:pPr latinLnBrk="1"/>
          <a:endParaRPr lang="ko-KR" altLang="en-US">
            <a:latin typeface="맑은 고딕" pitchFamily="50" charset="-127"/>
            <a:ea typeface="맑은 고딕" pitchFamily="50" charset="-127"/>
          </a:endParaRPr>
        </a:p>
      </dgm:t>
    </dgm:pt>
    <dgm:pt modelId="{B3E7FC90-753B-44AB-BDE9-0983F68BACA7}" type="sibTrans" cxnId="{2490C523-D6B3-4609-A1AC-AF1CEA9E00BC}">
      <dgm:prSet/>
      <dgm:spPr/>
      <dgm:t>
        <a:bodyPr/>
        <a:lstStyle/>
        <a:p>
          <a:pPr latinLnBrk="1"/>
          <a:endParaRPr lang="ko-KR" altLang="en-US">
            <a:latin typeface="맑은 고딕" pitchFamily="50" charset="-127"/>
            <a:ea typeface="맑은 고딕" pitchFamily="50" charset="-127"/>
          </a:endParaRPr>
        </a:p>
      </dgm:t>
    </dgm:pt>
    <dgm:pt modelId="{800E8352-4281-4BDB-94C7-51EA6E7D3DA5}">
      <dgm:prSet phldrT="[텍스트]" custT="1"/>
      <dgm:spPr/>
      <dgm:t>
        <a:bodyPr/>
        <a:lstStyle/>
        <a:p>
          <a:pPr latinLnBrk="1"/>
          <a:r>
            <a:rPr lang="ko-KR" altLang="en-US" sz="2400" smtClean="0">
              <a:latin typeface="맑은 고딕" pitchFamily="50" charset="-127"/>
              <a:ea typeface="맑은 고딕" pitchFamily="50" charset="-127"/>
            </a:rPr>
            <a:t>검정통계량 계산</a:t>
          </a:r>
          <a:endParaRPr lang="ko-KR" altLang="en-US" sz="2400" dirty="0">
            <a:latin typeface="맑은 고딕" pitchFamily="50" charset="-127"/>
            <a:ea typeface="맑은 고딕" pitchFamily="50" charset="-127"/>
          </a:endParaRPr>
        </a:p>
      </dgm:t>
    </dgm:pt>
    <dgm:pt modelId="{1B403AE0-9A7C-4187-9686-FCF28E8D476D}" type="parTrans" cxnId="{6353883B-681F-4E34-8CA9-87E6DFCC6634}">
      <dgm:prSet/>
      <dgm:spPr/>
      <dgm:t>
        <a:bodyPr/>
        <a:lstStyle/>
        <a:p>
          <a:pPr latinLnBrk="1"/>
          <a:endParaRPr lang="ko-KR" altLang="en-US">
            <a:latin typeface="맑은 고딕" pitchFamily="50" charset="-127"/>
            <a:ea typeface="맑은 고딕" pitchFamily="50" charset="-127"/>
          </a:endParaRPr>
        </a:p>
      </dgm:t>
    </dgm:pt>
    <dgm:pt modelId="{4AFD9D50-622F-4AFA-BFFA-F4D1DEBF493C}" type="sibTrans" cxnId="{6353883B-681F-4E34-8CA9-87E6DFCC6634}">
      <dgm:prSet/>
      <dgm:spPr/>
      <dgm:t>
        <a:bodyPr/>
        <a:lstStyle/>
        <a:p>
          <a:pPr latinLnBrk="1"/>
          <a:endParaRPr lang="ko-KR" altLang="en-US">
            <a:latin typeface="맑은 고딕" pitchFamily="50" charset="-127"/>
            <a:ea typeface="맑은 고딕" pitchFamily="50" charset="-127"/>
          </a:endParaRPr>
        </a:p>
      </dgm:t>
    </dgm:pt>
    <dgm:pt modelId="{D9918896-C58F-4179-8C1C-F60A7A56412C}">
      <dgm:prSet phldrT="[텍스트]" custT="1"/>
      <dgm:spPr/>
      <dgm:t>
        <a:bodyPr/>
        <a:lstStyle/>
        <a:p>
          <a:pPr latinLnBrk="1"/>
          <a:r>
            <a:rPr lang="ko-KR" altLang="en-US" sz="2400" smtClean="0">
              <a:latin typeface="맑은 고딕" pitchFamily="50" charset="-127"/>
              <a:ea typeface="맑은 고딕" pitchFamily="50" charset="-127"/>
            </a:rPr>
            <a:t>결과 해석</a:t>
          </a:r>
          <a:endParaRPr lang="ko-KR" altLang="en-US" sz="2400" dirty="0">
            <a:latin typeface="맑은 고딕" pitchFamily="50" charset="-127"/>
            <a:ea typeface="맑은 고딕" pitchFamily="50" charset="-127"/>
          </a:endParaRPr>
        </a:p>
      </dgm:t>
    </dgm:pt>
    <dgm:pt modelId="{F01E5A40-25FC-4213-96B9-3521BAF2E5C4}" type="parTrans" cxnId="{3A59365A-ABA4-45AE-AECF-F3F1F64A7509}">
      <dgm:prSet/>
      <dgm:spPr/>
      <dgm:t>
        <a:bodyPr/>
        <a:lstStyle/>
        <a:p>
          <a:pPr latinLnBrk="1"/>
          <a:endParaRPr lang="ko-KR" altLang="en-US">
            <a:latin typeface="맑은 고딕" pitchFamily="50" charset="-127"/>
            <a:ea typeface="맑은 고딕" pitchFamily="50" charset="-127"/>
          </a:endParaRPr>
        </a:p>
      </dgm:t>
    </dgm:pt>
    <dgm:pt modelId="{8A5EC2EB-9AB8-4FCA-8340-531E701A2D76}" type="sibTrans" cxnId="{3A59365A-ABA4-45AE-AECF-F3F1F64A7509}">
      <dgm:prSet/>
      <dgm:spPr/>
      <dgm:t>
        <a:bodyPr/>
        <a:lstStyle/>
        <a:p>
          <a:pPr latinLnBrk="1"/>
          <a:endParaRPr lang="ko-KR" altLang="en-US">
            <a:latin typeface="맑은 고딕" pitchFamily="50" charset="-127"/>
            <a:ea typeface="맑은 고딕" pitchFamily="50" charset="-127"/>
          </a:endParaRPr>
        </a:p>
      </dgm:t>
    </dgm:pt>
    <dgm:pt modelId="{0F23CF05-721D-4FE7-9591-1DBE929E5188}" type="pres">
      <dgm:prSet presAssocID="{C125C843-38E2-457E-8146-3DEF862EB6CC}" presName="Name0" presStyleCnt="0">
        <dgm:presLayoutVars>
          <dgm:dir/>
          <dgm:animLvl val="lvl"/>
          <dgm:resizeHandles val="exact"/>
        </dgm:presLayoutVars>
      </dgm:prSet>
      <dgm:spPr/>
      <dgm:t>
        <a:bodyPr/>
        <a:lstStyle/>
        <a:p>
          <a:pPr latinLnBrk="1"/>
          <a:endParaRPr lang="ko-KR" altLang="en-US"/>
        </a:p>
      </dgm:t>
    </dgm:pt>
    <dgm:pt modelId="{FEA56EE5-56E7-462C-8898-8F780A6CBC56}" type="pres">
      <dgm:prSet presAssocID="{3992EF90-FED9-4AD2-AFAE-270A8A40BF60}" presName="boxAndChildren" presStyleCnt="0"/>
      <dgm:spPr/>
      <dgm:t>
        <a:bodyPr/>
        <a:lstStyle/>
        <a:p>
          <a:pPr latinLnBrk="1"/>
          <a:endParaRPr lang="ko-KR" altLang="en-US"/>
        </a:p>
      </dgm:t>
    </dgm:pt>
    <dgm:pt modelId="{65AA7C55-DDB1-4A5D-A108-8E6CCD979611}" type="pres">
      <dgm:prSet presAssocID="{3992EF90-FED9-4AD2-AFAE-270A8A40BF60}" presName="parentTextBox" presStyleLbl="node1" presStyleIdx="0" presStyleCnt="3"/>
      <dgm:spPr/>
      <dgm:t>
        <a:bodyPr/>
        <a:lstStyle/>
        <a:p>
          <a:pPr latinLnBrk="1"/>
          <a:endParaRPr lang="ko-KR" altLang="en-US"/>
        </a:p>
      </dgm:t>
    </dgm:pt>
    <dgm:pt modelId="{2AE51C96-A3DF-4F85-B0E6-04C5DA80BCC9}" type="pres">
      <dgm:prSet presAssocID="{3992EF90-FED9-4AD2-AFAE-270A8A40BF60}" presName="entireBox" presStyleLbl="node1" presStyleIdx="0" presStyleCnt="3"/>
      <dgm:spPr/>
      <dgm:t>
        <a:bodyPr/>
        <a:lstStyle/>
        <a:p>
          <a:pPr latinLnBrk="1"/>
          <a:endParaRPr lang="ko-KR" altLang="en-US"/>
        </a:p>
      </dgm:t>
    </dgm:pt>
    <dgm:pt modelId="{AF1098DC-EA6B-41E3-97D7-9E632589A77E}" type="pres">
      <dgm:prSet presAssocID="{3992EF90-FED9-4AD2-AFAE-270A8A40BF60}" presName="descendantBox" presStyleCnt="0"/>
      <dgm:spPr/>
      <dgm:t>
        <a:bodyPr/>
        <a:lstStyle/>
        <a:p>
          <a:pPr latinLnBrk="1"/>
          <a:endParaRPr lang="ko-KR" altLang="en-US"/>
        </a:p>
      </dgm:t>
    </dgm:pt>
    <dgm:pt modelId="{3EDEB634-4B48-40F3-B84A-06E01519DC78}" type="pres">
      <dgm:prSet presAssocID="{800E8352-4281-4BDB-94C7-51EA6E7D3DA5}" presName="childTextBox" presStyleLbl="fgAccFollowNode1" presStyleIdx="0" presStyleCnt="6">
        <dgm:presLayoutVars>
          <dgm:bulletEnabled val="1"/>
        </dgm:presLayoutVars>
      </dgm:prSet>
      <dgm:spPr/>
      <dgm:t>
        <a:bodyPr/>
        <a:lstStyle/>
        <a:p>
          <a:pPr latinLnBrk="1"/>
          <a:endParaRPr lang="ko-KR" altLang="en-US"/>
        </a:p>
      </dgm:t>
    </dgm:pt>
    <dgm:pt modelId="{6A8618B5-D8C3-4568-BCAB-DC27F478FD78}" type="pres">
      <dgm:prSet presAssocID="{D9918896-C58F-4179-8C1C-F60A7A56412C}" presName="childTextBox" presStyleLbl="fgAccFollowNode1" presStyleIdx="1" presStyleCnt="6">
        <dgm:presLayoutVars>
          <dgm:bulletEnabled val="1"/>
        </dgm:presLayoutVars>
      </dgm:prSet>
      <dgm:spPr/>
      <dgm:t>
        <a:bodyPr/>
        <a:lstStyle/>
        <a:p>
          <a:pPr latinLnBrk="1"/>
          <a:endParaRPr lang="ko-KR" altLang="en-US"/>
        </a:p>
      </dgm:t>
    </dgm:pt>
    <dgm:pt modelId="{2FA6432F-32AE-47AC-B81F-B609AC9AE4CD}" type="pres">
      <dgm:prSet presAssocID="{767B01AC-ABE1-424F-AD9C-AAFB47CF846B}" presName="sp" presStyleCnt="0"/>
      <dgm:spPr/>
      <dgm:t>
        <a:bodyPr/>
        <a:lstStyle/>
        <a:p>
          <a:pPr latinLnBrk="1"/>
          <a:endParaRPr lang="ko-KR" altLang="en-US"/>
        </a:p>
      </dgm:t>
    </dgm:pt>
    <dgm:pt modelId="{5C0551B8-CDDE-4A62-B717-7D1E90DF9BA6}" type="pres">
      <dgm:prSet presAssocID="{A04DB4D2-ECD2-4FCB-9EA2-40E5795DCD1D}" presName="arrowAndChildren" presStyleCnt="0"/>
      <dgm:spPr/>
      <dgm:t>
        <a:bodyPr/>
        <a:lstStyle/>
        <a:p>
          <a:pPr latinLnBrk="1"/>
          <a:endParaRPr lang="ko-KR" altLang="en-US"/>
        </a:p>
      </dgm:t>
    </dgm:pt>
    <dgm:pt modelId="{47028D7D-077A-4501-8988-7266CF3BBEA2}" type="pres">
      <dgm:prSet presAssocID="{A04DB4D2-ECD2-4FCB-9EA2-40E5795DCD1D}" presName="parentTextArrow" presStyleLbl="node1" presStyleIdx="0" presStyleCnt="3"/>
      <dgm:spPr/>
      <dgm:t>
        <a:bodyPr/>
        <a:lstStyle/>
        <a:p>
          <a:pPr latinLnBrk="1"/>
          <a:endParaRPr lang="ko-KR" altLang="en-US"/>
        </a:p>
      </dgm:t>
    </dgm:pt>
    <dgm:pt modelId="{1618978D-CEFE-4CF0-98D1-E6DDBE2B437F}" type="pres">
      <dgm:prSet presAssocID="{A04DB4D2-ECD2-4FCB-9EA2-40E5795DCD1D}" presName="arrow" presStyleLbl="node1" presStyleIdx="1" presStyleCnt="3"/>
      <dgm:spPr/>
      <dgm:t>
        <a:bodyPr/>
        <a:lstStyle/>
        <a:p>
          <a:pPr latinLnBrk="1"/>
          <a:endParaRPr lang="ko-KR" altLang="en-US"/>
        </a:p>
      </dgm:t>
    </dgm:pt>
    <dgm:pt modelId="{38D4F7EE-CEDE-40F6-BA95-0C7794FC2F8E}" type="pres">
      <dgm:prSet presAssocID="{A04DB4D2-ECD2-4FCB-9EA2-40E5795DCD1D}" presName="descendantArrow" presStyleCnt="0"/>
      <dgm:spPr/>
      <dgm:t>
        <a:bodyPr/>
        <a:lstStyle/>
        <a:p>
          <a:pPr latinLnBrk="1"/>
          <a:endParaRPr lang="ko-KR" altLang="en-US"/>
        </a:p>
      </dgm:t>
    </dgm:pt>
    <dgm:pt modelId="{C8FBAE74-1E86-4F1D-887C-5D99989A7558}" type="pres">
      <dgm:prSet presAssocID="{C1814147-CF9F-4E3A-9951-97E0998226BD}" presName="childTextArrow" presStyleLbl="fgAccFollowNode1" presStyleIdx="2" presStyleCnt="6">
        <dgm:presLayoutVars>
          <dgm:bulletEnabled val="1"/>
        </dgm:presLayoutVars>
      </dgm:prSet>
      <dgm:spPr/>
      <dgm:t>
        <a:bodyPr/>
        <a:lstStyle/>
        <a:p>
          <a:pPr latinLnBrk="1"/>
          <a:endParaRPr lang="ko-KR" altLang="en-US"/>
        </a:p>
      </dgm:t>
    </dgm:pt>
    <dgm:pt modelId="{1B98E4AF-0A7F-4067-B673-EAA99036F44F}" type="pres">
      <dgm:prSet presAssocID="{C9872695-53DD-47E9-BF09-9FF2B38245EC}" presName="childTextArrow" presStyleLbl="fgAccFollowNode1" presStyleIdx="3" presStyleCnt="6">
        <dgm:presLayoutVars>
          <dgm:bulletEnabled val="1"/>
        </dgm:presLayoutVars>
      </dgm:prSet>
      <dgm:spPr/>
      <dgm:t>
        <a:bodyPr/>
        <a:lstStyle/>
        <a:p>
          <a:pPr latinLnBrk="1"/>
          <a:endParaRPr lang="ko-KR" altLang="en-US"/>
        </a:p>
      </dgm:t>
    </dgm:pt>
    <dgm:pt modelId="{286EC395-087F-4824-BBDA-2A4E35CC845B}" type="pres">
      <dgm:prSet presAssocID="{56AB5863-E195-4150-BE02-352ACC4F37D7}" presName="sp" presStyleCnt="0"/>
      <dgm:spPr/>
      <dgm:t>
        <a:bodyPr/>
        <a:lstStyle/>
        <a:p>
          <a:pPr latinLnBrk="1"/>
          <a:endParaRPr lang="ko-KR" altLang="en-US"/>
        </a:p>
      </dgm:t>
    </dgm:pt>
    <dgm:pt modelId="{BD3CA265-9299-492D-B997-CAA39DA076A6}" type="pres">
      <dgm:prSet presAssocID="{5539CA0B-07E6-4F3C-83FD-2257419DEA6B}" presName="arrowAndChildren" presStyleCnt="0"/>
      <dgm:spPr/>
      <dgm:t>
        <a:bodyPr/>
        <a:lstStyle/>
        <a:p>
          <a:pPr latinLnBrk="1"/>
          <a:endParaRPr lang="ko-KR" altLang="en-US"/>
        </a:p>
      </dgm:t>
    </dgm:pt>
    <dgm:pt modelId="{432F42F9-51B0-4EFF-B14B-9D69E40C7853}" type="pres">
      <dgm:prSet presAssocID="{5539CA0B-07E6-4F3C-83FD-2257419DEA6B}" presName="parentTextArrow" presStyleLbl="node1" presStyleIdx="1" presStyleCnt="3"/>
      <dgm:spPr/>
      <dgm:t>
        <a:bodyPr/>
        <a:lstStyle/>
        <a:p>
          <a:pPr latinLnBrk="1"/>
          <a:endParaRPr lang="ko-KR" altLang="en-US"/>
        </a:p>
      </dgm:t>
    </dgm:pt>
    <dgm:pt modelId="{E8609E00-12C2-4A8A-9855-553F2C1D2637}" type="pres">
      <dgm:prSet presAssocID="{5539CA0B-07E6-4F3C-83FD-2257419DEA6B}" presName="arrow" presStyleLbl="node1" presStyleIdx="2" presStyleCnt="3"/>
      <dgm:spPr/>
      <dgm:t>
        <a:bodyPr/>
        <a:lstStyle/>
        <a:p>
          <a:pPr latinLnBrk="1"/>
          <a:endParaRPr lang="ko-KR" altLang="en-US"/>
        </a:p>
      </dgm:t>
    </dgm:pt>
    <dgm:pt modelId="{9928720F-9F4F-4071-B18D-9745A97DCB40}" type="pres">
      <dgm:prSet presAssocID="{5539CA0B-07E6-4F3C-83FD-2257419DEA6B}" presName="descendantArrow" presStyleCnt="0"/>
      <dgm:spPr/>
      <dgm:t>
        <a:bodyPr/>
        <a:lstStyle/>
        <a:p>
          <a:pPr latinLnBrk="1"/>
          <a:endParaRPr lang="ko-KR" altLang="en-US"/>
        </a:p>
      </dgm:t>
    </dgm:pt>
    <dgm:pt modelId="{79AA0FD9-C765-46C5-98A0-1A278C19B5E3}" type="pres">
      <dgm:prSet presAssocID="{D7F9BAD2-0B2F-4B3E-865B-204B60A94E69}" presName="childTextArrow" presStyleLbl="fgAccFollowNode1" presStyleIdx="4" presStyleCnt="6">
        <dgm:presLayoutVars>
          <dgm:bulletEnabled val="1"/>
        </dgm:presLayoutVars>
      </dgm:prSet>
      <dgm:spPr/>
      <dgm:t>
        <a:bodyPr/>
        <a:lstStyle/>
        <a:p>
          <a:pPr latinLnBrk="1"/>
          <a:endParaRPr lang="ko-KR" altLang="en-US"/>
        </a:p>
      </dgm:t>
    </dgm:pt>
    <dgm:pt modelId="{0933E289-43CB-403A-83E7-371E16D19D05}" type="pres">
      <dgm:prSet presAssocID="{9FEC796A-49DE-4C9C-B9F3-334E2670D75E}" presName="childTextArrow" presStyleLbl="fgAccFollowNode1" presStyleIdx="5" presStyleCnt="6">
        <dgm:presLayoutVars>
          <dgm:bulletEnabled val="1"/>
        </dgm:presLayoutVars>
      </dgm:prSet>
      <dgm:spPr/>
      <dgm:t>
        <a:bodyPr/>
        <a:lstStyle/>
        <a:p>
          <a:pPr latinLnBrk="1"/>
          <a:endParaRPr lang="ko-KR" altLang="en-US"/>
        </a:p>
      </dgm:t>
    </dgm:pt>
  </dgm:ptLst>
  <dgm:cxnLst>
    <dgm:cxn modelId="{94DE0D3D-92BE-46CF-90B0-F1188F6F84B1}" srcId="{A04DB4D2-ECD2-4FCB-9EA2-40E5795DCD1D}" destId="{C1814147-CF9F-4E3A-9951-97E0998226BD}" srcOrd="0" destOrd="0" parTransId="{CCA4E64B-F1F5-40C2-918B-FA5809E667AA}" sibTransId="{2B853929-DA3B-447B-9D25-CAAEBAAD2418}"/>
    <dgm:cxn modelId="{BE4F2050-0F2B-44A0-B7AE-8469C13E48D1}" srcId="{A04DB4D2-ECD2-4FCB-9EA2-40E5795DCD1D}" destId="{C9872695-53DD-47E9-BF09-9FF2B38245EC}" srcOrd="1" destOrd="0" parTransId="{96B07F39-69B4-4AC6-B40E-E68F5C5ED57D}" sibTransId="{96F9977A-C463-4A86-9551-48A9B03DED13}"/>
    <dgm:cxn modelId="{20FE5EA0-45A6-1041-89A9-3EC03BF20CA5}" type="presOf" srcId="{D7F9BAD2-0B2F-4B3E-865B-204B60A94E69}" destId="{79AA0FD9-C765-46C5-98A0-1A278C19B5E3}" srcOrd="0" destOrd="0" presId="urn:microsoft.com/office/officeart/2005/8/layout/process4"/>
    <dgm:cxn modelId="{3A59365A-ABA4-45AE-AECF-F3F1F64A7509}" srcId="{3992EF90-FED9-4AD2-AFAE-270A8A40BF60}" destId="{D9918896-C58F-4179-8C1C-F60A7A56412C}" srcOrd="1" destOrd="0" parTransId="{F01E5A40-25FC-4213-96B9-3521BAF2E5C4}" sibTransId="{8A5EC2EB-9AB8-4FCA-8340-531E701A2D76}"/>
    <dgm:cxn modelId="{BCE40CBC-1D03-4046-9023-60451873CF8B}" srcId="{5539CA0B-07E6-4F3C-83FD-2257419DEA6B}" destId="{9FEC796A-49DE-4C9C-B9F3-334E2670D75E}" srcOrd="1" destOrd="0" parTransId="{294687A6-66C9-4987-9E4A-3A6C5C675045}" sibTransId="{B5D2A482-92B6-4292-BBF7-45F7327E1398}"/>
    <dgm:cxn modelId="{BC8AF565-826E-7C4C-ABC7-B910F40BFE14}" type="presOf" srcId="{5539CA0B-07E6-4F3C-83FD-2257419DEA6B}" destId="{432F42F9-51B0-4EFF-B14B-9D69E40C7853}" srcOrd="0" destOrd="0" presId="urn:microsoft.com/office/officeart/2005/8/layout/process4"/>
    <dgm:cxn modelId="{CA6E29C3-A96E-3C49-A7E1-4C5703CE997E}" type="presOf" srcId="{5539CA0B-07E6-4F3C-83FD-2257419DEA6B}" destId="{E8609E00-12C2-4A8A-9855-553F2C1D2637}" srcOrd="1" destOrd="0" presId="urn:microsoft.com/office/officeart/2005/8/layout/process4"/>
    <dgm:cxn modelId="{0F332F61-C733-4F47-93D4-5AD969BA2AC6}" type="presOf" srcId="{C125C843-38E2-457E-8146-3DEF862EB6CC}" destId="{0F23CF05-721D-4FE7-9591-1DBE929E5188}" srcOrd="0" destOrd="0" presId="urn:microsoft.com/office/officeart/2005/8/layout/process4"/>
    <dgm:cxn modelId="{B169CEF6-5259-2F46-9A55-93A5A06378A5}" type="presOf" srcId="{A04DB4D2-ECD2-4FCB-9EA2-40E5795DCD1D}" destId="{1618978D-CEFE-4CF0-98D1-E6DDBE2B437F}" srcOrd="1" destOrd="0" presId="urn:microsoft.com/office/officeart/2005/8/layout/process4"/>
    <dgm:cxn modelId="{F7D69059-374C-4088-AE7E-F738BB824DB9}" srcId="{5539CA0B-07E6-4F3C-83FD-2257419DEA6B}" destId="{D7F9BAD2-0B2F-4B3E-865B-204B60A94E69}" srcOrd="0" destOrd="0" parTransId="{F35C170C-9DA0-4453-9210-9AB746D622EF}" sibTransId="{1A0E38B9-0CC6-41BD-BA07-0B44BF357A99}"/>
    <dgm:cxn modelId="{060B67FB-E4B2-684D-9F0A-8AA683AD1781}" type="presOf" srcId="{C9872695-53DD-47E9-BF09-9FF2B38245EC}" destId="{1B98E4AF-0A7F-4067-B673-EAA99036F44F}" srcOrd="0" destOrd="0" presId="urn:microsoft.com/office/officeart/2005/8/layout/process4"/>
    <dgm:cxn modelId="{2490C523-D6B3-4609-A1AC-AF1CEA9E00BC}" srcId="{C125C843-38E2-457E-8146-3DEF862EB6CC}" destId="{3992EF90-FED9-4AD2-AFAE-270A8A40BF60}" srcOrd="2" destOrd="0" parTransId="{BBE47ABC-60BB-44D4-84C5-BFBDA5F115DB}" sibTransId="{B3E7FC90-753B-44AB-BDE9-0983F68BACA7}"/>
    <dgm:cxn modelId="{CD45391E-D904-B24D-AD0D-D0E5A2C55F34}" type="presOf" srcId="{D9918896-C58F-4179-8C1C-F60A7A56412C}" destId="{6A8618B5-D8C3-4568-BCAB-DC27F478FD78}" srcOrd="0" destOrd="0" presId="urn:microsoft.com/office/officeart/2005/8/layout/process4"/>
    <dgm:cxn modelId="{440458AC-51A5-8D45-8D30-2AB5EFEB2E53}" type="presOf" srcId="{3992EF90-FED9-4AD2-AFAE-270A8A40BF60}" destId="{2AE51C96-A3DF-4F85-B0E6-04C5DA80BCC9}" srcOrd="1" destOrd="0" presId="urn:microsoft.com/office/officeart/2005/8/layout/process4"/>
    <dgm:cxn modelId="{A1A3D9BC-2087-734E-8BF5-5FBACFC4C8D9}" type="presOf" srcId="{3992EF90-FED9-4AD2-AFAE-270A8A40BF60}" destId="{65AA7C55-DDB1-4A5D-A108-8E6CCD979611}" srcOrd="0" destOrd="0" presId="urn:microsoft.com/office/officeart/2005/8/layout/process4"/>
    <dgm:cxn modelId="{4A283CD7-94FD-4D39-B117-CC27D2945E60}" srcId="{C125C843-38E2-457E-8146-3DEF862EB6CC}" destId="{5539CA0B-07E6-4F3C-83FD-2257419DEA6B}" srcOrd="0" destOrd="0" parTransId="{E200C30E-D560-4AA9-80CA-C27910F2D506}" sibTransId="{56AB5863-E195-4150-BE02-352ACC4F37D7}"/>
    <dgm:cxn modelId="{AAAB7950-E836-0048-9F6E-0C3E3251F6F7}" type="presOf" srcId="{A04DB4D2-ECD2-4FCB-9EA2-40E5795DCD1D}" destId="{47028D7D-077A-4501-8988-7266CF3BBEA2}" srcOrd="0" destOrd="0" presId="urn:microsoft.com/office/officeart/2005/8/layout/process4"/>
    <dgm:cxn modelId="{6353883B-681F-4E34-8CA9-87E6DFCC6634}" srcId="{3992EF90-FED9-4AD2-AFAE-270A8A40BF60}" destId="{800E8352-4281-4BDB-94C7-51EA6E7D3DA5}" srcOrd="0" destOrd="0" parTransId="{1B403AE0-9A7C-4187-9686-FCF28E8D476D}" sibTransId="{4AFD9D50-622F-4AFA-BFFA-F4D1DEBF493C}"/>
    <dgm:cxn modelId="{C6B72607-5B7D-7145-A3B0-8B4DADB6AB7D}" type="presOf" srcId="{9FEC796A-49DE-4C9C-B9F3-334E2670D75E}" destId="{0933E289-43CB-403A-83E7-371E16D19D05}" srcOrd="0" destOrd="0" presId="urn:microsoft.com/office/officeart/2005/8/layout/process4"/>
    <dgm:cxn modelId="{44518814-6ABF-4801-8BE6-D65BD2C0EE69}" srcId="{C125C843-38E2-457E-8146-3DEF862EB6CC}" destId="{A04DB4D2-ECD2-4FCB-9EA2-40E5795DCD1D}" srcOrd="1" destOrd="0" parTransId="{B1DF5BA9-7E9F-4B4F-9373-4BA1A28FFF1D}" sibTransId="{767B01AC-ABE1-424F-AD9C-AAFB47CF846B}"/>
    <dgm:cxn modelId="{93D4CD69-6ABC-C349-BFD8-9178E85C2477}" type="presOf" srcId="{C1814147-CF9F-4E3A-9951-97E0998226BD}" destId="{C8FBAE74-1E86-4F1D-887C-5D99989A7558}" srcOrd="0" destOrd="0" presId="urn:microsoft.com/office/officeart/2005/8/layout/process4"/>
    <dgm:cxn modelId="{7618BA76-759D-634F-A622-E529CC4488C4}" type="presOf" srcId="{800E8352-4281-4BDB-94C7-51EA6E7D3DA5}" destId="{3EDEB634-4B48-40F3-B84A-06E01519DC78}" srcOrd="0" destOrd="0" presId="urn:microsoft.com/office/officeart/2005/8/layout/process4"/>
    <dgm:cxn modelId="{83CF4F74-7C83-1B49-A1C0-12BFCB845281}" type="presParOf" srcId="{0F23CF05-721D-4FE7-9591-1DBE929E5188}" destId="{FEA56EE5-56E7-462C-8898-8F780A6CBC56}" srcOrd="0" destOrd="0" presId="urn:microsoft.com/office/officeart/2005/8/layout/process4"/>
    <dgm:cxn modelId="{12818ACB-B62F-D34E-BBA4-4394FD1C4157}" type="presParOf" srcId="{FEA56EE5-56E7-462C-8898-8F780A6CBC56}" destId="{65AA7C55-DDB1-4A5D-A108-8E6CCD979611}" srcOrd="0" destOrd="0" presId="urn:microsoft.com/office/officeart/2005/8/layout/process4"/>
    <dgm:cxn modelId="{A37E310A-4039-534A-9EF5-4C04D29D5451}" type="presParOf" srcId="{FEA56EE5-56E7-462C-8898-8F780A6CBC56}" destId="{2AE51C96-A3DF-4F85-B0E6-04C5DA80BCC9}" srcOrd="1" destOrd="0" presId="urn:microsoft.com/office/officeart/2005/8/layout/process4"/>
    <dgm:cxn modelId="{36190812-D295-F543-84BB-EE294625745C}" type="presParOf" srcId="{FEA56EE5-56E7-462C-8898-8F780A6CBC56}" destId="{AF1098DC-EA6B-41E3-97D7-9E632589A77E}" srcOrd="2" destOrd="0" presId="urn:microsoft.com/office/officeart/2005/8/layout/process4"/>
    <dgm:cxn modelId="{496CCE8C-BA81-E841-BEFF-E65155BDFFA0}" type="presParOf" srcId="{AF1098DC-EA6B-41E3-97D7-9E632589A77E}" destId="{3EDEB634-4B48-40F3-B84A-06E01519DC78}" srcOrd="0" destOrd="0" presId="urn:microsoft.com/office/officeart/2005/8/layout/process4"/>
    <dgm:cxn modelId="{6205C802-B9D8-DA42-BD76-26154C7A915C}" type="presParOf" srcId="{AF1098DC-EA6B-41E3-97D7-9E632589A77E}" destId="{6A8618B5-D8C3-4568-BCAB-DC27F478FD78}" srcOrd="1" destOrd="0" presId="urn:microsoft.com/office/officeart/2005/8/layout/process4"/>
    <dgm:cxn modelId="{08A7C582-5469-C645-91C8-88338EB8A8A0}" type="presParOf" srcId="{0F23CF05-721D-4FE7-9591-1DBE929E5188}" destId="{2FA6432F-32AE-47AC-B81F-B609AC9AE4CD}" srcOrd="1" destOrd="0" presId="urn:microsoft.com/office/officeart/2005/8/layout/process4"/>
    <dgm:cxn modelId="{5B1501A1-A39E-B343-AC7F-40BC7E824692}" type="presParOf" srcId="{0F23CF05-721D-4FE7-9591-1DBE929E5188}" destId="{5C0551B8-CDDE-4A62-B717-7D1E90DF9BA6}" srcOrd="2" destOrd="0" presId="urn:microsoft.com/office/officeart/2005/8/layout/process4"/>
    <dgm:cxn modelId="{7948AEA3-0F25-0744-AB95-4862FB573DC4}" type="presParOf" srcId="{5C0551B8-CDDE-4A62-B717-7D1E90DF9BA6}" destId="{47028D7D-077A-4501-8988-7266CF3BBEA2}" srcOrd="0" destOrd="0" presId="urn:microsoft.com/office/officeart/2005/8/layout/process4"/>
    <dgm:cxn modelId="{EB935A72-8281-B840-8C75-781B3F9A8606}" type="presParOf" srcId="{5C0551B8-CDDE-4A62-B717-7D1E90DF9BA6}" destId="{1618978D-CEFE-4CF0-98D1-E6DDBE2B437F}" srcOrd="1" destOrd="0" presId="urn:microsoft.com/office/officeart/2005/8/layout/process4"/>
    <dgm:cxn modelId="{296D8C19-D3EB-D94B-9E45-92DD7869A4B7}" type="presParOf" srcId="{5C0551B8-CDDE-4A62-B717-7D1E90DF9BA6}" destId="{38D4F7EE-CEDE-40F6-BA95-0C7794FC2F8E}" srcOrd="2" destOrd="0" presId="urn:microsoft.com/office/officeart/2005/8/layout/process4"/>
    <dgm:cxn modelId="{ABDB721F-25B7-684C-8B61-8B1475EF062C}" type="presParOf" srcId="{38D4F7EE-CEDE-40F6-BA95-0C7794FC2F8E}" destId="{C8FBAE74-1E86-4F1D-887C-5D99989A7558}" srcOrd="0" destOrd="0" presId="urn:microsoft.com/office/officeart/2005/8/layout/process4"/>
    <dgm:cxn modelId="{A5748B83-3809-424E-A35F-B14C1BB5F959}" type="presParOf" srcId="{38D4F7EE-CEDE-40F6-BA95-0C7794FC2F8E}" destId="{1B98E4AF-0A7F-4067-B673-EAA99036F44F}" srcOrd="1" destOrd="0" presId="urn:microsoft.com/office/officeart/2005/8/layout/process4"/>
    <dgm:cxn modelId="{67D2B298-C442-8944-AF0A-AC94590FDE23}" type="presParOf" srcId="{0F23CF05-721D-4FE7-9591-1DBE929E5188}" destId="{286EC395-087F-4824-BBDA-2A4E35CC845B}" srcOrd="3" destOrd="0" presId="urn:microsoft.com/office/officeart/2005/8/layout/process4"/>
    <dgm:cxn modelId="{B108E173-0FEF-3D47-B4D1-0D7DD9B8F55D}" type="presParOf" srcId="{0F23CF05-721D-4FE7-9591-1DBE929E5188}" destId="{BD3CA265-9299-492D-B997-CAA39DA076A6}" srcOrd="4" destOrd="0" presId="urn:microsoft.com/office/officeart/2005/8/layout/process4"/>
    <dgm:cxn modelId="{EE911A01-D452-D242-B237-FC163A82D692}" type="presParOf" srcId="{BD3CA265-9299-492D-B997-CAA39DA076A6}" destId="{432F42F9-51B0-4EFF-B14B-9D69E40C7853}" srcOrd="0" destOrd="0" presId="urn:microsoft.com/office/officeart/2005/8/layout/process4"/>
    <dgm:cxn modelId="{BB848D3E-6FC1-BD47-9243-B43DCBA7D69A}" type="presParOf" srcId="{BD3CA265-9299-492D-B997-CAA39DA076A6}" destId="{E8609E00-12C2-4A8A-9855-553F2C1D2637}" srcOrd="1" destOrd="0" presId="urn:microsoft.com/office/officeart/2005/8/layout/process4"/>
    <dgm:cxn modelId="{C28F8B06-01FD-E941-BBA0-E6B36BE486D7}" type="presParOf" srcId="{BD3CA265-9299-492D-B997-CAA39DA076A6}" destId="{9928720F-9F4F-4071-B18D-9745A97DCB40}" srcOrd="2" destOrd="0" presId="urn:microsoft.com/office/officeart/2005/8/layout/process4"/>
    <dgm:cxn modelId="{A5EB74F4-96B7-0B4F-AAB7-BD57A697770A}" type="presParOf" srcId="{9928720F-9F4F-4071-B18D-9745A97DCB40}" destId="{79AA0FD9-C765-46C5-98A0-1A278C19B5E3}" srcOrd="0" destOrd="0" presId="urn:microsoft.com/office/officeart/2005/8/layout/process4"/>
    <dgm:cxn modelId="{6670639F-814E-754D-B270-5D85410A3CDA}" type="presParOf" srcId="{9928720F-9F4F-4071-B18D-9745A97DCB40}" destId="{0933E289-43CB-403A-83E7-371E16D19D05}"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51C96-A3DF-4F85-B0E6-04C5DA80BCC9}">
      <dsp:nvSpPr>
        <dsp:cNvPr id="0" name=""/>
        <dsp:cNvSpPr/>
      </dsp:nvSpPr>
      <dsp:spPr>
        <a:xfrm>
          <a:off x="0" y="3864630"/>
          <a:ext cx="6096000" cy="126845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latinLnBrk="1">
            <a:lnSpc>
              <a:spcPct val="90000"/>
            </a:lnSpc>
            <a:spcBef>
              <a:spcPct val="0"/>
            </a:spcBef>
            <a:spcAft>
              <a:spcPct val="35000"/>
            </a:spcAft>
          </a:pPr>
          <a:r>
            <a:rPr lang="ko-KR" altLang="en-US" sz="2400" b="1" kern="1200" dirty="0" smtClean="0">
              <a:solidFill>
                <a:srgbClr val="C00000"/>
              </a:solidFill>
              <a:latin typeface="맑은 고딕" pitchFamily="50" charset="-127"/>
              <a:ea typeface="맑은 고딕" pitchFamily="50" charset="-127"/>
            </a:rPr>
            <a:t>표본자료를 이용한 가설의 기각 여부 결정</a:t>
          </a:r>
          <a:endParaRPr lang="ko-KR" altLang="en-US" sz="2400" kern="1200" dirty="0">
            <a:solidFill>
              <a:srgbClr val="C00000"/>
            </a:solidFill>
            <a:latin typeface="맑은 고딕" pitchFamily="50" charset="-127"/>
            <a:ea typeface="맑은 고딕" pitchFamily="50" charset="-127"/>
          </a:endParaRPr>
        </a:p>
      </dsp:txBody>
      <dsp:txXfrm>
        <a:off x="0" y="3864630"/>
        <a:ext cx="6096000" cy="684967"/>
      </dsp:txXfrm>
    </dsp:sp>
    <dsp:sp modelId="{3EDEB634-4B48-40F3-B84A-06E01519DC78}">
      <dsp:nvSpPr>
        <dsp:cNvPr id="0" name=""/>
        <dsp:cNvSpPr/>
      </dsp:nvSpPr>
      <dsp:spPr>
        <a:xfrm>
          <a:off x="0" y="4524228"/>
          <a:ext cx="3047999" cy="58349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latinLnBrk="1">
            <a:lnSpc>
              <a:spcPct val="90000"/>
            </a:lnSpc>
            <a:spcBef>
              <a:spcPct val="0"/>
            </a:spcBef>
            <a:spcAft>
              <a:spcPct val="35000"/>
            </a:spcAft>
          </a:pPr>
          <a:r>
            <a:rPr lang="ko-KR" altLang="en-US" sz="2400" kern="1200" smtClean="0">
              <a:latin typeface="맑은 고딕" pitchFamily="50" charset="-127"/>
              <a:ea typeface="맑은 고딕" pitchFamily="50" charset="-127"/>
            </a:rPr>
            <a:t>검정통계량 계산</a:t>
          </a:r>
          <a:endParaRPr lang="ko-KR" altLang="en-US" sz="2400" kern="1200" dirty="0">
            <a:latin typeface="맑은 고딕" pitchFamily="50" charset="-127"/>
            <a:ea typeface="맑은 고딕" pitchFamily="50" charset="-127"/>
          </a:endParaRPr>
        </a:p>
      </dsp:txBody>
      <dsp:txXfrm>
        <a:off x="0" y="4524228"/>
        <a:ext cx="3047999" cy="583490"/>
      </dsp:txXfrm>
    </dsp:sp>
    <dsp:sp modelId="{6A8618B5-D8C3-4568-BCAB-DC27F478FD78}">
      <dsp:nvSpPr>
        <dsp:cNvPr id="0" name=""/>
        <dsp:cNvSpPr/>
      </dsp:nvSpPr>
      <dsp:spPr>
        <a:xfrm>
          <a:off x="3048000" y="4524228"/>
          <a:ext cx="3047999" cy="58349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latinLnBrk="1">
            <a:lnSpc>
              <a:spcPct val="90000"/>
            </a:lnSpc>
            <a:spcBef>
              <a:spcPct val="0"/>
            </a:spcBef>
            <a:spcAft>
              <a:spcPct val="35000"/>
            </a:spcAft>
          </a:pPr>
          <a:r>
            <a:rPr lang="ko-KR" altLang="en-US" sz="2400" kern="1200" smtClean="0">
              <a:latin typeface="맑은 고딕" pitchFamily="50" charset="-127"/>
              <a:ea typeface="맑은 고딕" pitchFamily="50" charset="-127"/>
            </a:rPr>
            <a:t>결과 해석</a:t>
          </a:r>
          <a:endParaRPr lang="ko-KR" altLang="en-US" sz="2400" kern="1200" dirty="0">
            <a:latin typeface="맑은 고딕" pitchFamily="50" charset="-127"/>
            <a:ea typeface="맑은 고딕" pitchFamily="50" charset="-127"/>
          </a:endParaRPr>
        </a:p>
      </dsp:txBody>
      <dsp:txXfrm>
        <a:off x="3048000" y="4524228"/>
        <a:ext cx="3047999" cy="583490"/>
      </dsp:txXfrm>
    </dsp:sp>
    <dsp:sp modelId="{1618978D-CEFE-4CF0-98D1-E6DDBE2B437F}">
      <dsp:nvSpPr>
        <dsp:cNvPr id="0" name=""/>
        <dsp:cNvSpPr/>
      </dsp:nvSpPr>
      <dsp:spPr>
        <a:xfrm rot="10800000">
          <a:off x="0" y="1932769"/>
          <a:ext cx="6096000" cy="1950888"/>
        </a:xfrm>
        <a:prstGeom prst="upArrowCallou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latinLnBrk="1">
            <a:lnSpc>
              <a:spcPct val="90000"/>
            </a:lnSpc>
            <a:spcBef>
              <a:spcPct val="0"/>
            </a:spcBef>
            <a:spcAft>
              <a:spcPct val="35000"/>
            </a:spcAft>
          </a:pPr>
          <a:r>
            <a:rPr lang="ko-KR" altLang="en-US" sz="2800" b="1" kern="1200" dirty="0" smtClean="0">
              <a:solidFill>
                <a:srgbClr val="C00000"/>
              </a:solidFill>
              <a:latin typeface="맑은 고딕" pitchFamily="50" charset="-127"/>
              <a:ea typeface="맑은 고딕" pitchFamily="50" charset="-127"/>
            </a:rPr>
            <a:t>가설의 기각 여부를 위한 기준 설정</a:t>
          </a:r>
          <a:endParaRPr lang="ko-KR" altLang="en-US" sz="2800" b="1" kern="1200" dirty="0">
            <a:solidFill>
              <a:srgbClr val="C00000"/>
            </a:solidFill>
            <a:latin typeface="맑은 고딕" pitchFamily="50" charset="-127"/>
            <a:ea typeface="맑은 고딕" pitchFamily="50" charset="-127"/>
          </a:endParaRPr>
        </a:p>
      </dsp:txBody>
      <dsp:txXfrm rot="-10800000">
        <a:off x="0" y="1932769"/>
        <a:ext cx="6096000" cy="684761"/>
      </dsp:txXfrm>
    </dsp:sp>
    <dsp:sp modelId="{C8FBAE74-1E86-4F1D-887C-5D99989A7558}">
      <dsp:nvSpPr>
        <dsp:cNvPr id="0" name=""/>
        <dsp:cNvSpPr/>
      </dsp:nvSpPr>
      <dsp:spPr>
        <a:xfrm>
          <a:off x="0" y="2617530"/>
          <a:ext cx="3047999" cy="58331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latinLnBrk="1">
            <a:lnSpc>
              <a:spcPct val="90000"/>
            </a:lnSpc>
            <a:spcBef>
              <a:spcPct val="0"/>
            </a:spcBef>
            <a:spcAft>
              <a:spcPct val="35000"/>
            </a:spcAft>
          </a:pPr>
          <a:r>
            <a:rPr lang="ko-KR" altLang="en-US" sz="2400" kern="1200" smtClean="0">
              <a:latin typeface="맑은 고딕" pitchFamily="50" charset="-127"/>
              <a:ea typeface="맑은 고딕" pitchFamily="50" charset="-127"/>
            </a:rPr>
            <a:t>검정통계량</a:t>
          </a:r>
          <a:endParaRPr lang="ko-KR" altLang="en-US" sz="2400" kern="1200" dirty="0">
            <a:latin typeface="맑은 고딕" pitchFamily="50" charset="-127"/>
            <a:ea typeface="맑은 고딕" pitchFamily="50" charset="-127"/>
          </a:endParaRPr>
        </a:p>
      </dsp:txBody>
      <dsp:txXfrm>
        <a:off x="0" y="2617530"/>
        <a:ext cx="3047999" cy="583315"/>
      </dsp:txXfrm>
    </dsp:sp>
    <dsp:sp modelId="{1B98E4AF-0A7F-4067-B673-EAA99036F44F}">
      <dsp:nvSpPr>
        <dsp:cNvPr id="0" name=""/>
        <dsp:cNvSpPr/>
      </dsp:nvSpPr>
      <dsp:spPr>
        <a:xfrm>
          <a:off x="3048000" y="2617530"/>
          <a:ext cx="3047999" cy="58331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latinLnBrk="1">
            <a:lnSpc>
              <a:spcPct val="90000"/>
            </a:lnSpc>
            <a:spcBef>
              <a:spcPct val="0"/>
            </a:spcBef>
            <a:spcAft>
              <a:spcPct val="35000"/>
            </a:spcAft>
          </a:pPr>
          <a:r>
            <a:rPr lang="ko-KR" altLang="en-US" sz="2400" kern="1200" smtClean="0">
              <a:latin typeface="맑은 고딕" pitchFamily="50" charset="-127"/>
              <a:ea typeface="맑은 고딕" pitchFamily="50" charset="-127"/>
            </a:rPr>
            <a:t>분포확인</a:t>
          </a:r>
          <a:endParaRPr lang="ko-KR" altLang="en-US" sz="2400" kern="1200" dirty="0">
            <a:latin typeface="맑은 고딕" pitchFamily="50" charset="-127"/>
            <a:ea typeface="맑은 고딕" pitchFamily="50" charset="-127"/>
          </a:endParaRPr>
        </a:p>
      </dsp:txBody>
      <dsp:txXfrm>
        <a:off x="3048000" y="2617530"/>
        <a:ext cx="3047999" cy="583315"/>
      </dsp:txXfrm>
    </dsp:sp>
    <dsp:sp modelId="{E8609E00-12C2-4A8A-9855-553F2C1D2637}">
      <dsp:nvSpPr>
        <dsp:cNvPr id="0" name=""/>
        <dsp:cNvSpPr/>
      </dsp:nvSpPr>
      <dsp:spPr>
        <a:xfrm rot="10800000">
          <a:off x="0" y="907"/>
          <a:ext cx="6096000" cy="1950888"/>
        </a:xfrm>
        <a:prstGeom prst="upArrowCallou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latinLnBrk="1">
            <a:lnSpc>
              <a:spcPct val="90000"/>
            </a:lnSpc>
            <a:spcBef>
              <a:spcPct val="0"/>
            </a:spcBef>
            <a:spcAft>
              <a:spcPct val="35000"/>
            </a:spcAft>
          </a:pPr>
          <a:r>
            <a:rPr lang="ko-KR" altLang="en-US" sz="3200" b="1" kern="1200" dirty="0" smtClean="0">
              <a:solidFill>
                <a:srgbClr val="C00000"/>
              </a:solidFill>
              <a:latin typeface="맑은 고딕" pitchFamily="50" charset="-127"/>
              <a:ea typeface="맑은 고딕" pitchFamily="50" charset="-127"/>
            </a:rPr>
            <a:t>적절한 통계적 가설의 설정</a:t>
          </a:r>
          <a:endParaRPr lang="ko-KR" altLang="en-US" sz="3200" b="1" kern="1200" dirty="0">
            <a:solidFill>
              <a:srgbClr val="C00000"/>
            </a:solidFill>
            <a:latin typeface="맑은 고딕" pitchFamily="50" charset="-127"/>
            <a:ea typeface="맑은 고딕" pitchFamily="50" charset="-127"/>
          </a:endParaRPr>
        </a:p>
      </dsp:txBody>
      <dsp:txXfrm rot="-10800000">
        <a:off x="0" y="907"/>
        <a:ext cx="6096000" cy="684761"/>
      </dsp:txXfrm>
    </dsp:sp>
    <dsp:sp modelId="{79AA0FD9-C765-46C5-98A0-1A278C19B5E3}">
      <dsp:nvSpPr>
        <dsp:cNvPr id="0" name=""/>
        <dsp:cNvSpPr/>
      </dsp:nvSpPr>
      <dsp:spPr>
        <a:xfrm>
          <a:off x="0" y="685669"/>
          <a:ext cx="3047999" cy="58331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latinLnBrk="1">
            <a:lnSpc>
              <a:spcPct val="90000"/>
            </a:lnSpc>
            <a:spcBef>
              <a:spcPct val="0"/>
            </a:spcBef>
            <a:spcAft>
              <a:spcPct val="35000"/>
            </a:spcAft>
          </a:pPr>
          <a:r>
            <a:rPr lang="ko-KR" altLang="en-US" sz="2400" kern="1200" smtClean="0">
              <a:latin typeface="맑은 고딕" pitchFamily="50" charset="-127"/>
              <a:ea typeface="맑은 고딕" pitchFamily="50" charset="-127"/>
            </a:rPr>
            <a:t>귀무가설</a:t>
          </a:r>
          <a:endParaRPr lang="ko-KR" altLang="en-US" sz="2400" kern="1200" dirty="0">
            <a:latin typeface="맑은 고딕" pitchFamily="50" charset="-127"/>
            <a:ea typeface="맑은 고딕" pitchFamily="50" charset="-127"/>
          </a:endParaRPr>
        </a:p>
      </dsp:txBody>
      <dsp:txXfrm>
        <a:off x="0" y="685669"/>
        <a:ext cx="3047999" cy="583315"/>
      </dsp:txXfrm>
    </dsp:sp>
    <dsp:sp modelId="{0933E289-43CB-403A-83E7-371E16D19D05}">
      <dsp:nvSpPr>
        <dsp:cNvPr id="0" name=""/>
        <dsp:cNvSpPr/>
      </dsp:nvSpPr>
      <dsp:spPr>
        <a:xfrm>
          <a:off x="3048000" y="685669"/>
          <a:ext cx="3047999" cy="58331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latinLnBrk="1">
            <a:lnSpc>
              <a:spcPct val="90000"/>
            </a:lnSpc>
            <a:spcBef>
              <a:spcPct val="0"/>
            </a:spcBef>
            <a:spcAft>
              <a:spcPct val="35000"/>
            </a:spcAft>
          </a:pPr>
          <a:r>
            <a:rPr lang="ko-KR" altLang="en-US" sz="2400" kern="1200" smtClean="0">
              <a:latin typeface="맑은 고딕" pitchFamily="50" charset="-127"/>
              <a:ea typeface="맑은 고딕" pitchFamily="50" charset="-127"/>
            </a:rPr>
            <a:t>대립가설</a:t>
          </a:r>
          <a:endParaRPr lang="ko-KR" altLang="en-US" sz="2400" kern="1200" dirty="0">
            <a:latin typeface="맑은 고딕" pitchFamily="50" charset="-127"/>
            <a:ea typeface="맑은 고딕" pitchFamily="50" charset="-127"/>
          </a:endParaRPr>
        </a:p>
      </dsp:txBody>
      <dsp:txXfrm>
        <a:off x="3048000" y="685669"/>
        <a:ext cx="3047999" cy="5833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4" Type="http://schemas.openxmlformats.org/officeDocument/2006/relationships/image" Target="../media/image41.wmf"/><Relationship Id="rId1" Type="http://schemas.openxmlformats.org/officeDocument/2006/relationships/image" Target="../media/image38.wmf"/><Relationship Id="rId2"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17.wmf"/><Relationship Id="rId6" Type="http://schemas.openxmlformats.org/officeDocument/2006/relationships/image" Target="../media/image18.wmf"/><Relationship Id="rId1" Type="http://schemas.openxmlformats.org/officeDocument/2006/relationships/image" Target="../media/image13.wmf"/><Relationship Id="rId2"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3888-2E0C-CE4A-83E7-01423610BE4B}" type="datetimeFigureOut">
              <a:rPr lang="en-US" smtClean="0"/>
              <a:t>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B559C-F2AE-CC4B-B343-CECBD9D9711D}" type="slidenum">
              <a:rPr lang="en-US" smtClean="0"/>
              <a:t>‹#›</a:t>
            </a:fld>
            <a:endParaRPr lang="en-US"/>
          </a:p>
        </p:txBody>
      </p:sp>
    </p:spTree>
    <p:extLst>
      <p:ext uri="{BB962C8B-B14F-4D97-AF65-F5344CB8AC3E}">
        <p14:creationId xmlns:p14="http://schemas.microsoft.com/office/powerpoint/2010/main" val="39528528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latin typeface="굴림" charset="0"/>
              <a:ea typeface="굴림"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49548D-4448-AA42-9B4C-70E2B0444D33}" type="slidenum">
              <a:rPr lang="en-US"/>
              <a:pPr eaLnBrk="1" hangingPunct="1"/>
              <a:t>19</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160BC-1CA7-D646-9EFB-B16E591614A6}" type="slidenum">
              <a:rPr lang="en-US"/>
              <a:pPr/>
              <a:t>20</a:t>
            </a:fld>
            <a:endParaRPr lang="en-US"/>
          </a:p>
        </p:txBody>
      </p:sp>
      <p:sp>
        <p:nvSpPr>
          <p:cNvPr id="522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p:txBody>
          <a:bodyPr/>
          <a:lstStyle/>
          <a:p>
            <a:r>
              <a:rPr lang="en-US"/>
              <a:t>In an experiment with more than 2 samples or more than 2 tasks (or 2 samples and 2 tasks), one could do lots of t-tests and compare all the different groups with each other this way but actually you increase the possibility of falsely rejecting the null-hypothesis tremendously (this is referred to as familywise/ experimentwise error rate). It is much better to use ANOVA.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86CEAA4-4E8B-3342-930D-AC657AC685AC}" type="slidenum">
              <a:rPr lang="en-US"/>
              <a:pPr eaLnBrk="1" hangingPunct="1"/>
              <a:t>21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3203302-9DE4-2947-B721-7B0A746F1EE1}" type="slidenum">
              <a:rPr lang="en-US"/>
              <a:pPr eaLnBrk="1" hangingPunct="1"/>
              <a:t>22</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566F80F-3248-3043-9F07-D103D596410D}" type="slidenum">
              <a:rPr lang="en-US"/>
              <a:pPr eaLnBrk="1" hangingPunct="1"/>
              <a:t>23</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942DBAF-BE89-6241-AC9D-6C926CE9800B}" type="slidenum">
              <a:rPr lang="en-US"/>
              <a:pPr eaLnBrk="1" hangingPunct="1"/>
              <a:t>24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C7B2D96-8170-6743-9C3B-27F00C10DDE5}" type="slidenum">
              <a:rPr lang="en-US"/>
              <a:pPr eaLnBrk="1" hangingPunct="1"/>
              <a:t>25</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86E635E-74D0-CA43-BFC0-40E9EF4B5184}" type="slidenum">
              <a:rPr lang="en-US"/>
              <a:pPr eaLnBrk="1" hangingPunct="1"/>
              <a:t>26</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E82BFB6-5EA9-DE4F-98DE-EE773C1FC53B}" type="slidenum">
              <a:rPr lang="en-US"/>
              <a:pPr eaLnBrk="1" hangingPunct="1"/>
              <a:t>27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9343051-3CB3-1F4E-AD1E-26DA3AA87944}" type="slidenum">
              <a:rPr lang="en-US"/>
              <a:pPr eaLnBrk="1" hangingPunct="1"/>
              <a:t>28</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D3860E-9B15-124F-85AC-5A247B3EF388}" type="slidenum">
              <a:rPr lang="en-US"/>
              <a:pPr/>
              <a:t>9</a:t>
            </a:fld>
            <a:endParaRPr lang="en-US"/>
          </a:p>
        </p:txBody>
      </p:sp>
      <p:sp>
        <p:nvSpPr>
          <p:cNvPr id="20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p:txBody>
          <a:bodyPr/>
          <a:lstStyle/>
          <a:p>
            <a:pPr marL="228600" indent="-228600"/>
            <a:r>
              <a:rPr lang="en-GB" altLang="zh-CN">
                <a:ea typeface="宋体" charset="0"/>
                <a:cs typeface="宋体" charset="0"/>
              </a:rPr>
              <a:t>assesses whether </a:t>
            </a:r>
            <a:r>
              <a:rPr lang="en-GB" altLang="zh-CN" b="1">
                <a:ea typeface="宋体" charset="0"/>
                <a:cs typeface="宋体" charset="0"/>
              </a:rPr>
              <a:t>the means of two samples</a:t>
            </a:r>
            <a:r>
              <a:rPr lang="en-GB" altLang="zh-CN">
                <a:ea typeface="宋体" charset="0"/>
                <a:cs typeface="宋体" charset="0"/>
              </a:rPr>
              <a:t> are </a:t>
            </a:r>
            <a:r>
              <a:rPr lang="en-GB" altLang="zh-CN" b="1" i="1">
                <a:ea typeface="宋体" charset="0"/>
                <a:cs typeface="宋体" charset="0"/>
              </a:rPr>
              <a:t>statistically</a:t>
            </a:r>
            <a:r>
              <a:rPr lang="en-GB" altLang="zh-CN" b="1">
                <a:ea typeface="宋体" charset="0"/>
                <a:cs typeface="宋体" charset="0"/>
              </a:rPr>
              <a:t> different</a:t>
            </a:r>
            <a:r>
              <a:rPr lang="en-GB" altLang="zh-CN">
                <a:ea typeface="宋体" charset="0"/>
                <a:cs typeface="宋体" charset="0"/>
              </a:rPr>
              <a:t> from each other. This analysis is appropriate whenever you want to compare the means of two samples/ conditions</a:t>
            </a:r>
          </a:p>
          <a:p>
            <a:pPr marL="228600" indent="-228600"/>
            <a:endParaRPr lang="en-GB" altLang="zh-CN">
              <a:ea typeface="宋体" charset="0"/>
              <a:cs typeface="宋体" charset="0"/>
            </a:endParaRPr>
          </a:p>
          <a:p>
            <a:pPr marL="228600" indent="-228600"/>
            <a:r>
              <a:rPr lang="en-GB" altLang="zh-CN" b="1">
                <a:ea typeface="宋体" charset="0"/>
                <a:cs typeface="宋体" charset="0"/>
              </a:rPr>
              <a:t>mean</a:t>
            </a:r>
            <a:endParaRPr lang="en-US" altLang="zh-CN">
              <a:ea typeface="宋体" charset="0"/>
              <a:cs typeface="宋体" charset="0"/>
            </a:endParaRPr>
          </a:p>
          <a:p>
            <a:pPr marL="228600" indent="-228600"/>
            <a:r>
              <a:rPr lang="en-GB" altLang="zh-CN">
                <a:ea typeface="宋体" charset="0"/>
                <a:cs typeface="宋体" charset="0"/>
              </a:rPr>
              <a:t>arithmetic average</a:t>
            </a:r>
          </a:p>
          <a:p>
            <a:pPr marL="228600" indent="-228600"/>
            <a:r>
              <a:rPr lang="en-GB" altLang="zh-CN">
                <a:ea typeface="宋体" charset="0"/>
                <a:cs typeface="宋体" charset="0"/>
              </a:rPr>
              <a:t>a hypothetical value that can be calculated for a data set; it doesn’t have to be a value that is actually observed in the data set</a:t>
            </a:r>
          </a:p>
          <a:p>
            <a:pPr marL="228600" indent="-228600"/>
            <a:r>
              <a:rPr lang="en-GB" altLang="zh-CN">
                <a:ea typeface="宋体" charset="0"/>
                <a:cs typeface="宋体" charset="0"/>
              </a:rPr>
              <a:t>calculated by adding up all scores and dividing them by number of scores</a:t>
            </a:r>
            <a:r>
              <a:rPr lang="en-US" altLang="zh-CN">
                <a:ea typeface="宋体" charset="0"/>
                <a:cs typeface="宋体" charset="0"/>
              </a:rPr>
              <a:t> </a:t>
            </a:r>
          </a:p>
          <a:p>
            <a:pPr marL="228600" indent="-228600"/>
            <a:endParaRPr lang="en-GB" altLang="zh-CN">
              <a:ea typeface="宋体" charset="0"/>
              <a:cs typeface="宋体" charset="0"/>
            </a:endParaRPr>
          </a:p>
          <a:p>
            <a:pPr marL="228600" indent="-228600"/>
            <a:endParaRPr lang="en-GB" altLang="zh-CN" b="1">
              <a:ea typeface="宋体" charset="0"/>
              <a:cs typeface="宋体" charset="0"/>
            </a:endParaRPr>
          </a:p>
          <a:p>
            <a:pPr marL="228600" indent="-228600"/>
            <a:r>
              <a:rPr lang="en-GB" altLang="zh-CN" b="1">
                <a:ea typeface="宋体" charset="0"/>
                <a:cs typeface="宋体" charset="0"/>
              </a:rPr>
              <a:t>assumptions of a t-test:</a:t>
            </a:r>
            <a:endParaRPr lang="en-GB" altLang="zh-CN">
              <a:ea typeface="宋体" charset="0"/>
              <a:cs typeface="宋体" charset="0"/>
            </a:endParaRPr>
          </a:p>
          <a:p>
            <a:pPr marL="685800" lvl="1" indent="-228600"/>
            <a:r>
              <a:rPr lang="en-GB" altLang="zh-CN">
                <a:ea typeface="宋体" charset="0"/>
                <a:cs typeface="宋体" charset="0"/>
              </a:rPr>
              <a:t>from a parametric population</a:t>
            </a:r>
          </a:p>
          <a:p>
            <a:pPr marL="685800" lvl="1" indent="-228600"/>
            <a:r>
              <a:rPr lang="en-GB" altLang="zh-CN">
                <a:ea typeface="宋体" charset="0"/>
                <a:cs typeface="宋体" charset="0"/>
              </a:rPr>
              <a:t>not (seriously) skewed</a:t>
            </a:r>
          </a:p>
          <a:p>
            <a:pPr marL="685800" lvl="1" indent="-228600"/>
            <a:r>
              <a:rPr lang="en-GB" altLang="zh-CN">
                <a:ea typeface="宋体" charset="0"/>
                <a:cs typeface="宋体" charset="0"/>
              </a:rPr>
              <a:t>no outliers</a:t>
            </a:r>
          </a:p>
          <a:p>
            <a:pPr marL="685800" lvl="1" indent="-228600"/>
            <a:r>
              <a:rPr lang="en-GB" altLang="zh-CN">
                <a:ea typeface="宋体" charset="0"/>
                <a:cs typeface="宋体" charset="0"/>
              </a:rPr>
              <a:t>independent samples</a:t>
            </a:r>
          </a:p>
          <a:p>
            <a:pPr marL="685800" lvl="1" indent="-228600"/>
            <a:endParaRPr lang="en-GB" altLang="zh-CN">
              <a:ea typeface="宋体" charset="0"/>
              <a:cs typeface="宋体" charset="0"/>
            </a:endParaRPr>
          </a:p>
          <a:p>
            <a:pPr marL="685800" lvl="1" indent="-228600"/>
            <a:endParaRPr lang="en-GB" altLang="zh-CN">
              <a:ea typeface="宋体" charset="0"/>
              <a:cs typeface="宋体"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7922829-6A8A-974E-8859-00093FEF644D}" type="slidenum">
              <a:rPr lang="en-US"/>
              <a:pPr eaLnBrk="1" hangingPunct="1"/>
              <a:t>29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690907D-7364-B24A-82C5-F121D2593C3D}" type="slidenum">
              <a:rPr lang="en-US"/>
              <a:pPr eaLnBrk="1" hangingPunct="1"/>
              <a:t>30</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BE32ADB-1ED4-B149-817D-44DD244DAE0C}" type="slidenum">
              <a:rPr lang="en-US"/>
              <a:pPr eaLnBrk="1" hangingPunct="1"/>
              <a:t>31</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5034FFA-A2D6-AB46-865E-AEC227CEFC8C}" type="slidenum">
              <a:rPr lang="en-US"/>
              <a:pPr eaLnBrk="1" hangingPunct="1"/>
              <a:t>32</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EF50A1-4ED7-604D-B71F-07EC8E9C498E}" type="slidenum">
              <a:rPr lang="en-US"/>
              <a:pPr eaLnBrk="1" hangingPunct="1"/>
              <a:t>33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79F26-A197-854E-A4D3-812182B6FC36}" type="slidenum">
              <a:rPr lang="en-US"/>
              <a:pPr/>
              <a:t>10</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291" name="Rectangle 3"/>
          <p:cNvSpPr>
            <a:spLocks noGrp="1" noChangeArrowheads="1"/>
          </p:cNvSpPr>
          <p:nvPr>
            <p:ph type="body" idx="1"/>
          </p:nvPr>
        </p:nvSpPr>
        <p:spPr/>
        <p:txBody>
          <a:bodyPr/>
          <a:lstStyle/>
          <a:p>
            <a:r>
              <a:rPr lang="en-GB" dirty="0"/>
              <a:t>Populations require z-tests</a:t>
            </a:r>
          </a:p>
          <a:p>
            <a:r>
              <a:rPr lang="en-GB" dirty="0"/>
              <a:t>Samples require t-tests</a:t>
            </a:r>
          </a:p>
          <a:p>
            <a:endParaRPr lang="en-GB" dirty="0"/>
          </a:p>
          <a:p>
            <a:r>
              <a:rPr lang="en-GB" altLang="zh-CN" b="1" dirty="0">
                <a:ea typeface="宋体" charset="0"/>
                <a:cs typeface="宋体" charset="0"/>
              </a:rPr>
              <a:t>General: hypothesis testing relates to POPULATIONS, not samples. Because we usually only test/ study samples, we need to use sample means in order to infer to population means. </a:t>
            </a:r>
            <a:r>
              <a:rPr lang="en-GB" altLang="zh-CN" dirty="0">
                <a:ea typeface="宋体" charset="0"/>
                <a:cs typeface="宋体" charset="0"/>
              </a:rPr>
              <a:t>T-distribution has to be used for samples (this is similar to z-distributions in that it is symmetrical but flatter and changes with sample size).</a:t>
            </a:r>
            <a:endParaRPr lang="en-GB" altLang="zh-CN" b="1" dirty="0">
              <a:ea typeface="宋体" charset="0"/>
              <a:cs typeface="宋体" charset="0"/>
            </a:endParaRPr>
          </a:p>
          <a:p>
            <a:r>
              <a:rPr lang="en-GB" altLang="zh-CN" b="1" dirty="0">
                <a:ea typeface="宋体" charset="0"/>
                <a:cs typeface="宋体" charset="0"/>
              </a:rPr>
              <a:t>Z-tests and tables: used with normally distributed population data </a:t>
            </a:r>
            <a:r>
              <a:rPr lang="en-GB" altLang="zh-CN" dirty="0">
                <a:ea typeface="宋体" charset="0"/>
                <a:cs typeface="宋体" charset="0"/>
              </a:rPr>
              <a:t>(see above)</a:t>
            </a:r>
            <a:endParaRPr lang="en-GB" altLang="zh-CN" b="1" dirty="0">
              <a:ea typeface="宋体" charset="0"/>
              <a:cs typeface="宋体" charset="0"/>
            </a:endParaRPr>
          </a:p>
          <a:p>
            <a:r>
              <a:rPr lang="en-GB" altLang="zh-CN" b="1" dirty="0">
                <a:ea typeface="宋体" charset="0"/>
                <a:cs typeface="宋体" charset="0"/>
              </a:rPr>
              <a:t>T-tests and tables: used with normally distributed sample data</a:t>
            </a:r>
            <a:endParaRPr lang="en-US"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6FF2-C6E1-8B44-BB24-776C09D7F1EF}" type="slidenum">
              <a:rPr lang="en-US"/>
              <a:pPr/>
              <a:t>11</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a:lstStyle/>
          <a:p>
            <a:r>
              <a:rPr lang="en-GB"/>
              <a:t>Usually, you only have access to samples which means you never capture a population as a whole</a:t>
            </a:r>
          </a:p>
          <a:p>
            <a:r>
              <a:rPr lang="en-GB"/>
              <a:t>Need to be careful that your samples is representative of your population</a:t>
            </a:r>
          </a:p>
          <a:p>
            <a:endParaRPr lang="en-GB"/>
          </a:p>
          <a:p>
            <a:endParaRPr lang="en-GB"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A8D0E-DCC4-A94F-8A0D-9962DB995AF3}" type="slidenum">
              <a:rPr lang="en-US"/>
              <a:pPr/>
              <a:t>12</a:t>
            </a:fld>
            <a:endParaRPr lang="en-US"/>
          </a:p>
        </p:txBody>
      </p:sp>
      <p:sp>
        <p:nvSpPr>
          <p:cNvPr id="38914" name="Rectangle 2"/>
          <p:cNvSpPr>
            <a:spLocks noGrp="1" noRot="1" noChangeAspect="1" noChangeArrowheads="1" noTextEdit="1"/>
          </p:cNvSpPr>
          <p:nvPr>
            <p:ph type="sldImg"/>
          </p:nvPr>
        </p:nvSpPr>
        <p:spPr>
          <a:xfrm>
            <a:off x="1296988" y="800100"/>
            <a:ext cx="4264025" cy="3198813"/>
          </a:xfrm>
          <a:ln/>
          <a:extLst>
            <a:ext uri="{FAA26D3D-D897-4be2-8F04-BA451C77F1D7}">
              <ma14:placeholderFlag xmlns:ma14="http://schemas.microsoft.com/office/mac/drawingml/2011/main" val="1"/>
            </a:ext>
          </a:extLst>
        </p:spPr>
      </p:sp>
      <p:sp>
        <p:nvSpPr>
          <p:cNvPr id="38915" name="Rectangle 3"/>
          <p:cNvSpPr>
            <a:spLocks noGrp="1" noChangeArrowheads="1"/>
          </p:cNvSpPr>
          <p:nvPr>
            <p:ph type="body" idx="1"/>
          </p:nvPr>
        </p:nvSpPr>
        <p:spPr>
          <a:xfrm>
            <a:off x="914400" y="4344988"/>
            <a:ext cx="5029200" cy="3852862"/>
          </a:xfrm>
        </p:spPr>
        <p:txBody>
          <a:bodyPr/>
          <a:lstStyle/>
          <a:p>
            <a:r>
              <a:rPr lang="en-GB"/>
              <a:t>I admit I stole this from last year’s presentation: you may read this at your own leisure </a:t>
            </a:r>
            <a:r>
              <a:rPr lang="en-GB">
                <a:sym typeface="Wingdings" charset="0"/>
              </a:rPr>
              <a:t></a:t>
            </a:r>
            <a:endParaRPr lang="en-GB"/>
          </a:p>
          <a:p>
            <a:endParaRPr lang="en-GB"/>
          </a:p>
          <a:p>
            <a:endParaRPr lang="en-GB"/>
          </a:p>
          <a:p>
            <a:r>
              <a:rPr lang="en-GB"/>
              <a:t>To calculate the t score, </a:t>
            </a:r>
          </a:p>
          <a:p>
            <a:r>
              <a:rPr lang="en-GB"/>
              <a:t>Take mean from condition 1 (x bar)</a:t>
            </a:r>
          </a:p>
          <a:p>
            <a:r>
              <a:rPr lang="en-GB"/>
              <a:t>Then the mean from condition 2</a:t>
            </a:r>
          </a:p>
          <a:p>
            <a:r>
              <a:rPr lang="en-GB"/>
              <a:t>Find the difference between these two</a:t>
            </a:r>
          </a:p>
          <a:p>
            <a:r>
              <a:rPr lang="en-GB"/>
              <a:t>And divide this by their shared standard error </a:t>
            </a:r>
          </a:p>
          <a:p>
            <a:r>
              <a:rPr lang="en-GB"/>
              <a:t>Calculate this by…</a:t>
            </a:r>
          </a:p>
          <a:p>
            <a:r>
              <a:rPr lang="en-GB"/>
              <a:t>Taking the variance for group 1 and dividing it by the sample size for this group</a:t>
            </a:r>
          </a:p>
          <a:p>
            <a:r>
              <a:rPr lang="en-GB"/>
              <a:t>Do the same for group 2 and add together.</a:t>
            </a:r>
          </a:p>
          <a:p>
            <a:r>
              <a:rPr lang="en-GB"/>
              <a:t>Then finally take the square root of this and put the resulting value back into the original calculation to get your t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3943AD-D79A-D04B-AABD-387EEB4E3CDE}" type="slidenum">
              <a:rPr lang="en-US"/>
              <a:pPr/>
              <a:t>13</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0963" name="Rectangle 3"/>
          <p:cNvSpPr>
            <a:spLocks noGrp="1" noChangeArrowheads="1"/>
          </p:cNvSpPr>
          <p:nvPr>
            <p:ph type="body" idx="1"/>
          </p:nvPr>
        </p:nvSpPr>
        <p:spPr/>
        <p:txBody>
          <a:bodyPr/>
          <a:lstStyle/>
          <a:p>
            <a:r>
              <a:rPr lang="en-GB"/>
              <a:t>t-value+ an end product of a calculation</a:t>
            </a:r>
          </a:p>
          <a:p>
            <a:r>
              <a:rPr lang="en-GB"/>
              <a:t>df = degrees of freedom (the number of individual scores that can vary without changing the sample mean)</a:t>
            </a:r>
          </a:p>
          <a:p>
            <a:endParaRPr lang="en-GB" altLang="zh-CN" b="1">
              <a:ea typeface="宋体" charset="0"/>
              <a:cs typeface="宋体" charset="0"/>
            </a:endParaRPr>
          </a:p>
          <a:p>
            <a:r>
              <a:rPr lang="en-GB" altLang="zh-CN" b="1">
                <a:ea typeface="宋体" charset="0"/>
                <a:cs typeface="宋体" charset="0"/>
              </a:rPr>
              <a:t>Standard error</a:t>
            </a:r>
            <a:endParaRPr lang="en-US" altLang="zh-CN">
              <a:ea typeface="宋体" charset="0"/>
              <a:cs typeface="宋体" charset="0"/>
            </a:endParaRPr>
          </a:p>
          <a:p>
            <a:r>
              <a:rPr lang="en-GB" altLang="zh-CN">
                <a:ea typeface="宋体" charset="0"/>
                <a:cs typeface="宋体" charset="0"/>
              </a:rPr>
              <a:t>Is the </a:t>
            </a:r>
            <a:r>
              <a:rPr lang="en-GB" altLang="zh-CN" b="1">
                <a:ea typeface="宋体" charset="0"/>
                <a:cs typeface="宋体" charset="0"/>
              </a:rPr>
              <a:t>standard deviation of sample means</a:t>
            </a:r>
            <a:endParaRPr lang="en-GB" altLang="zh-CN">
              <a:ea typeface="宋体" charset="0"/>
              <a:cs typeface="宋体" charset="0"/>
            </a:endParaRPr>
          </a:p>
          <a:p>
            <a:r>
              <a:rPr lang="en-GB" altLang="zh-CN">
                <a:ea typeface="宋体" charset="0"/>
                <a:cs typeface="宋体" charset="0"/>
              </a:rPr>
              <a:t>It is a measure of </a:t>
            </a:r>
            <a:r>
              <a:rPr lang="en-GB" altLang="zh-CN" b="1">
                <a:ea typeface="宋体" charset="0"/>
                <a:cs typeface="宋体" charset="0"/>
              </a:rPr>
              <a:t>how representative a sample is likely to be of the population</a:t>
            </a:r>
            <a:endParaRPr lang="en-US" altLang="zh-CN">
              <a:ea typeface="宋体" charset="0"/>
              <a:cs typeface="宋体" charset="0"/>
            </a:endParaRPr>
          </a:p>
          <a:p>
            <a:pPr lvl="1"/>
            <a:r>
              <a:rPr lang="en-GB" altLang="zh-CN">
                <a:ea typeface="宋体" charset="0"/>
                <a:cs typeface="宋体" charset="0"/>
              </a:rPr>
              <a:t>Large SE (relative to the sample mean): lots of variability between means of different samples </a:t>
            </a:r>
            <a:r>
              <a:rPr lang="en-GB" altLang="zh-CN">
                <a:ea typeface="宋体" charset="0"/>
                <a:cs typeface="宋体" charset="0"/>
                <a:sym typeface="Wingdings" charset="0"/>
              </a:rPr>
              <a:t></a:t>
            </a:r>
            <a:r>
              <a:rPr lang="en-GB" altLang="zh-CN">
                <a:ea typeface="宋体" charset="0"/>
                <a:cs typeface="宋体" charset="0"/>
              </a:rPr>
              <a:t> used sample may not be representative of a population</a:t>
            </a:r>
          </a:p>
          <a:p>
            <a:pPr lvl="1"/>
            <a:r>
              <a:rPr lang="en-GB" altLang="zh-CN">
                <a:ea typeface="宋体" charset="0"/>
                <a:cs typeface="宋体" charset="0"/>
              </a:rPr>
              <a:t>Small SE: most sample means are similar to the population mean </a:t>
            </a:r>
            <a:r>
              <a:rPr lang="en-GB" altLang="zh-CN">
                <a:ea typeface="宋体" charset="0"/>
                <a:cs typeface="宋体" charset="0"/>
                <a:sym typeface="Wingdings" charset="0"/>
              </a:rPr>
              <a:t></a:t>
            </a:r>
            <a:r>
              <a:rPr lang="en-GB" altLang="zh-CN">
                <a:ea typeface="宋体" charset="0"/>
                <a:cs typeface="宋体" charset="0"/>
              </a:rPr>
              <a:t> sample is likely to be an accurate reflection of the population</a:t>
            </a:r>
            <a:endParaRPr lang="en-US" altLang="zh-CN">
              <a:ea typeface="宋体" charset="0"/>
              <a:cs typeface="宋体" charset="0"/>
            </a:endParaRP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B6C39-E0C8-F442-9990-E21411D1F530}" type="slidenum">
              <a:rPr lang="en-US"/>
              <a:pPr/>
              <a:t>16</a:t>
            </a:fld>
            <a:endParaRPr lang="en-US"/>
          </a:p>
        </p:txBody>
      </p:sp>
      <p:sp>
        <p:nvSpPr>
          <p:cNvPr id="21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7" name="Rectangle 3"/>
          <p:cNvSpPr>
            <a:spLocks noGrp="1" noChangeArrowheads="1"/>
          </p:cNvSpPr>
          <p:nvPr>
            <p:ph type="body" idx="1"/>
          </p:nvPr>
        </p:nvSpPr>
        <p:spPr/>
        <p:txBody>
          <a:bodyPr/>
          <a:lstStyle/>
          <a:p>
            <a:endParaRPr lang="en-GB" altLang="zh-CN" b="1">
              <a:ea typeface="宋体" charset="0"/>
              <a:cs typeface="宋体" charset="0"/>
            </a:endParaRPr>
          </a:p>
          <a:p>
            <a:r>
              <a:rPr lang="en-GB" altLang="zh-CN">
                <a:ea typeface="宋体" charset="0"/>
                <a:cs typeface="宋体" charset="0"/>
              </a:rPr>
              <a:t>There are lots of different types of t-tests, which need to be used depending on the type of data you have</a:t>
            </a:r>
          </a:p>
          <a:p>
            <a:endParaRPr lang="en-GB" altLang="zh-CN"/>
          </a:p>
          <a:p>
            <a:r>
              <a:rPr lang="en-GB" altLang="zh-CN"/>
              <a:t>(equal) interval measures</a:t>
            </a:r>
          </a:p>
          <a:p>
            <a:pPr lvl="1"/>
            <a:r>
              <a:rPr lang="en-GB" altLang="zh-CN"/>
              <a:t>Scales in which the difference between consecutive measuring points on the scale is of equal value throughout</a:t>
            </a:r>
          </a:p>
          <a:p>
            <a:pPr lvl="1"/>
            <a:r>
              <a:rPr lang="en-GB" altLang="zh-CN"/>
              <a:t>No arbitrary zero, ie positive and negative measures, eg temperature</a:t>
            </a:r>
          </a:p>
          <a:p>
            <a:endParaRPr lang="en-GB" altLang="zh-CN"/>
          </a:p>
          <a:p>
            <a:r>
              <a:rPr lang="en-GB" altLang="zh-CN"/>
              <a:t>Ordinal measures</a:t>
            </a:r>
          </a:p>
          <a:p>
            <a:pPr lvl="1"/>
            <a:r>
              <a:rPr lang="en-GB" altLang="zh-CN"/>
              <a:t>Scales on which the items can be ranked in order</a:t>
            </a:r>
          </a:p>
          <a:p>
            <a:pPr lvl="1"/>
            <a:r>
              <a:rPr lang="en-GB" altLang="zh-CN"/>
              <a:t>There is an order of magnitude but intervals may vary, ie one item on the scale is more or less than another but it is not clear by how much as this cannot be measured</a:t>
            </a:r>
          </a:p>
          <a:p>
            <a:pPr lvl="1"/>
            <a:r>
              <a:rPr lang="en-GB" altLang="zh-CN"/>
              <a:t>Often statements/ feelings are attached to numbers which can then be used for rating; in fact, this data can only be ranked (from highest to lowest) , ie what score had the highest turn-out </a:t>
            </a:r>
          </a:p>
          <a:p>
            <a:pPr lvl="2"/>
            <a:r>
              <a:rPr lang="en-GB" altLang="zh-CN"/>
              <a:t>1= very good, 2= good, 3= neutral, 4= bad, 5= very bad</a:t>
            </a:r>
            <a:endParaRPr lang="en-GB" altLang="zh-CN">
              <a:ea typeface="宋体" charset="0"/>
              <a:cs typeface="宋体" charset="0"/>
            </a:endParaRPr>
          </a:p>
          <a:p>
            <a:endParaRPr lang="en-GB" altLang="zh-CN">
              <a:ea typeface="宋体" charset="0"/>
              <a:cs typeface="宋体" charset="0"/>
            </a:endParaRPr>
          </a:p>
          <a:p>
            <a:r>
              <a:rPr lang="en-GB" altLang="zh-CN"/>
              <a:t>Different measurements have a direct influence on the way analysis is conducted because some of them are more amenable to mathematical operations than others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B4ED28E-B4C6-D545-B2B4-6B9CFA770AA5}" type="slidenum">
              <a:rPr lang="en-US"/>
              <a:pPr eaLnBrk="1" hangingPunct="1"/>
              <a:t>17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572B2A-F9B6-2245-A5A8-85FBA3FE0127}" type="slidenum">
              <a:rPr lang="en-US"/>
              <a:pPr/>
              <a:t>18</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p:txBody>
          <a:bodyPr/>
          <a:lstStyle/>
          <a:p>
            <a:pPr>
              <a:lnSpc>
                <a:spcPct val="90000"/>
              </a:lnSpc>
            </a:pPr>
            <a:r>
              <a:rPr lang="en-GB" altLang="zh-CN" b="1">
                <a:ea typeface="宋体" charset="0"/>
                <a:cs typeface="宋体" charset="0"/>
              </a:rPr>
              <a:t>2-tailed tests vs one-tailed tests</a:t>
            </a:r>
            <a:endParaRPr lang="en-GB" altLang="zh-CN">
              <a:ea typeface="宋体" charset="0"/>
              <a:cs typeface="宋体" charset="0"/>
            </a:endParaRPr>
          </a:p>
          <a:p>
            <a:pPr>
              <a:lnSpc>
                <a:spcPct val="90000"/>
              </a:lnSpc>
            </a:pPr>
            <a:endParaRPr lang="en-GB" altLang="zh-CN">
              <a:ea typeface="宋体" charset="0"/>
              <a:cs typeface="宋体" charset="0"/>
            </a:endParaRPr>
          </a:p>
          <a:p>
            <a:pPr>
              <a:lnSpc>
                <a:spcPct val="90000"/>
              </a:lnSpc>
            </a:pPr>
            <a:r>
              <a:rPr lang="en-GB" altLang="zh-CN">
                <a:ea typeface="宋体" charset="0"/>
                <a:cs typeface="宋体" charset="0"/>
              </a:rPr>
              <a:t>If you set alpha-level at 0.05, there is 5% “area” in which a score would fall (outside where it is expected) </a:t>
            </a:r>
          </a:p>
          <a:p>
            <a:pPr>
              <a:lnSpc>
                <a:spcPct val="90000"/>
              </a:lnSpc>
            </a:pPr>
            <a:r>
              <a:rPr lang="en-GB" altLang="zh-CN">
                <a:ea typeface="宋体" charset="0"/>
                <a:cs typeface="宋体" charset="0"/>
              </a:rPr>
              <a:t>2-tailed tests leave room for this area to occur on both extreme ends, ie improvement may be either positive or negative (ie, 2,5% at either end)</a:t>
            </a:r>
          </a:p>
          <a:p>
            <a:pPr>
              <a:lnSpc>
                <a:spcPct val="90000"/>
              </a:lnSpc>
            </a:pPr>
            <a:r>
              <a:rPr lang="en-GB" altLang="zh-CN">
                <a:ea typeface="宋体" charset="0"/>
                <a:cs typeface="宋体" charset="0"/>
              </a:rPr>
              <a:t>One-tailed tests deny this and assume that the 5% can only occur at one extreme end (5%)</a:t>
            </a:r>
          </a:p>
          <a:p>
            <a:pPr>
              <a:lnSpc>
                <a:spcPct val="90000"/>
              </a:lnSpc>
            </a:pPr>
            <a:r>
              <a:rPr lang="en-GB" altLang="zh-CN">
                <a:ea typeface="宋体" charset="0"/>
                <a:cs typeface="宋体" charset="0"/>
              </a:rPr>
              <a:t>Both tails are meaningful in behavioural studies and should be favoured</a:t>
            </a:r>
            <a:r>
              <a:rPr lang="en-US" altLang="zh-CN">
                <a:ea typeface="宋体" charset="0"/>
                <a:cs typeface="宋体" charset="0"/>
              </a:rPr>
              <a:t> </a:t>
            </a:r>
          </a:p>
          <a:p>
            <a:pPr>
              <a:lnSpc>
                <a:spcPct val="90000"/>
              </a:lnSpc>
            </a:pPr>
            <a:endParaRPr lang="en-GB" altLang="zh-CN"/>
          </a:p>
          <a:p>
            <a:pPr>
              <a:lnSpc>
                <a:spcPct val="90000"/>
              </a:lnSpc>
            </a:pPr>
            <a:r>
              <a:rPr lang="en-GB" b="1"/>
              <a:t>2 sample t-tests vs 1 sample t-tests</a:t>
            </a:r>
            <a:endParaRPr lang="en-GB" altLang="zh-CN"/>
          </a:p>
          <a:p>
            <a:pPr>
              <a:lnSpc>
                <a:spcPct val="90000"/>
              </a:lnSpc>
            </a:pPr>
            <a:r>
              <a:rPr lang="en-GB"/>
              <a:t>2 sample t-tests compare the mean of 2 samples (both means are measured within the experiment) </a:t>
            </a:r>
          </a:p>
          <a:p>
            <a:pPr>
              <a:lnSpc>
                <a:spcPct val="90000"/>
              </a:lnSpc>
            </a:pPr>
            <a:r>
              <a:rPr lang="en-GB"/>
              <a:t>1 sample t-tests compare the mean of one sample to a known value, often </a:t>
            </a:r>
            <a:r>
              <a:rPr lang="en-US"/>
              <a:t>a (previously known) population mean </a:t>
            </a:r>
          </a:p>
          <a:p>
            <a:pPr>
              <a:lnSpc>
                <a:spcPct val="90000"/>
              </a:lnSpc>
            </a:pPr>
            <a:endParaRPr lang="en-GB"/>
          </a:p>
          <a:p>
            <a:pPr>
              <a:lnSpc>
                <a:spcPct val="90000"/>
              </a:lnSpc>
            </a:pPr>
            <a:r>
              <a:rPr lang="en-GB"/>
              <a:t>In fMRI: compare either 2 activation means of 2 different groups to each other or see if your one sample reaches a level  of activation that you are expecting given some prior knowledge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AAA7E3-CA7B-FF45-9EFA-47F356F3A3CE}"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54817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AA7E3-CA7B-FF45-9EFA-47F356F3A3CE}"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14893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AA7E3-CA7B-FF45-9EFA-47F356F3A3CE}"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2951788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ko-KR"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A295536C-1883-1F49-9228-F9E0C81B6F77}" type="slidenum">
              <a:rPr lang="en-US"/>
              <a:pPr/>
              <a:t>‹#›</a:t>
            </a:fld>
            <a:endParaRPr lang="en-US"/>
          </a:p>
        </p:txBody>
      </p:sp>
    </p:spTree>
    <p:extLst>
      <p:ext uri="{BB962C8B-B14F-4D97-AF65-F5344CB8AC3E}">
        <p14:creationId xmlns:p14="http://schemas.microsoft.com/office/powerpoint/2010/main" val="2830896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ltLang="ko-KR"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D2235EC1-9ED3-8F40-A7B6-3F1AEAEE60D2}" type="slidenum">
              <a:rPr lang="en-US"/>
              <a:pPr/>
              <a:t>‹#›</a:t>
            </a:fld>
            <a:endParaRPr lang="en-US"/>
          </a:p>
        </p:txBody>
      </p:sp>
    </p:spTree>
    <p:extLst>
      <p:ext uri="{BB962C8B-B14F-4D97-AF65-F5344CB8AC3E}">
        <p14:creationId xmlns:p14="http://schemas.microsoft.com/office/powerpoint/2010/main" val="46042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ko-KR"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1E56137-58FC-3347-A0F9-5F7545283132}" type="slidenum">
              <a:rPr lang="en-US"/>
              <a:pPr/>
              <a:t>‹#›</a:t>
            </a:fld>
            <a:endParaRPr lang="en-US"/>
          </a:p>
        </p:txBody>
      </p:sp>
    </p:spTree>
    <p:extLst>
      <p:ext uri="{BB962C8B-B14F-4D97-AF65-F5344CB8AC3E}">
        <p14:creationId xmlns:p14="http://schemas.microsoft.com/office/powerpoint/2010/main" val="186970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AA7E3-CA7B-FF45-9EFA-47F356F3A3CE}"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66679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AAA7E3-CA7B-FF45-9EFA-47F356F3A3CE}"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333308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AAA7E3-CA7B-FF45-9EFA-47F356F3A3CE}" type="datetimeFigureOut">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277882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AAA7E3-CA7B-FF45-9EFA-47F356F3A3CE}" type="datetimeFigureOut">
              <a:rPr lang="en-US" smtClean="0"/>
              <a:t>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377679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AAA7E3-CA7B-FF45-9EFA-47F356F3A3CE}" type="datetimeFigureOut">
              <a:rPr lang="en-US" smtClean="0"/>
              <a:t>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294786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A7E3-CA7B-FF45-9EFA-47F356F3A3CE}" type="datetimeFigureOut">
              <a:rPr lang="en-US" smtClean="0"/>
              <a:t>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429201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AAA7E3-CA7B-FF45-9EFA-47F356F3A3CE}" type="datetimeFigureOut">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133181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AAA7E3-CA7B-FF45-9EFA-47F356F3A3CE}" type="datetimeFigureOut">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F1B3-6890-0542-9B80-F2D4A1FC5B78}" type="slidenum">
              <a:rPr lang="en-US" smtClean="0"/>
              <a:t>‹#›</a:t>
            </a:fld>
            <a:endParaRPr lang="en-US"/>
          </a:p>
        </p:txBody>
      </p:sp>
    </p:spTree>
    <p:extLst>
      <p:ext uri="{BB962C8B-B14F-4D97-AF65-F5344CB8AC3E}">
        <p14:creationId xmlns:p14="http://schemas.microsoft.com/office/powerpoint/2010/main" val="28952693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A7E3-CA7B-FF45-9EFA-47F356F3A3CE}" type="datetimeFigureOut">
              <a:rPr lang="en-US" smtClean="0"/>
              <a:t>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4F1B3-6890-0542-9B80-F2D4A1FC5B78}" type="slidenum">
              <a:rPr lang="en-US" smtClean="0"/>
              <a:t>‹#›</a:t>
            </a:fld>
            <a:endParaRPr lang="en-US"/>
          </a:p>
        </p:txBody>
      </p:sp>
    </p:spTree>
    <p:extLst>
      <p:ext uri="{BB962C8B-B14F-4D97-AF65-F5344CB8AC3E}">
        <p14:creationId xmlns:p14="http://schemas.microsoft.com/office/powerpoint/2010/main" val="416373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bin"/><Relationship Id="rId5" Type="http://schemas.openxmlformats.org/officeDocument/2006/relationships/image" Target="../media/image6.wmf"/><Relationship Id="rId6" Type="http://schemas.openxmlformats.org/officeDocument/2006/relationships/oleObject" Target="../embeddings/oleObject2.bin"/><Relationship Id="rId7" Type="http://schemas.openxmlformats.org/officeDocument/2006/relationships/image" Target="../media/image7.wmf"/><Relationship Id="rId8"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3.bin"/><Relationship Id="rId5"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12.jpe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1" Type="http://schemas.openxmlformats.org/officeDocument/2006/relationships/image" Target="../media/image16.wmf"/><Relationship Id="rId12" Type="http://schemas.openxmlformats.org/officeDocument/2006/relationships/oleObject" Target="../embeddings/oleObject8.bin"/><Relationship Id="rId13" Type="http://schemas.openxmlformats.org/officeDocument/2006/relationships/image" Target="../media/image17.wmf"/><Relationship Id="rId14" Type="http://schemas.openxmlformats.org/officeDocument/2006/relationships/oleObject" Target="../embeddings/oleObject9.bin"/><Relationship Id="rId15" Type="http://schemas.openxmlformats.org/officeDocument/2006/relationships/image" Target="../media/image18.wmf"/><Relationship Id="rId1" Type="http://schemas.openxmlformats.org/officeDocument/2006/relationships/vmlDrawing" Target="../drawings/vmlDrawing3.v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4.bin"/><Relationship Id="rId5" Type="http://schemas.openxmlformats.org/officeDocument/2006/relationships/image" Target="../media/image13.wmf"/><Relationship Id="rId6" Type="http://schemas.openxmlformats.org/officeDocument/2006/relationships/oleObject" Target="../embeddings/oleObject5.bin"/><Relationship Id="rId7" Type="http://schemas.openxmlformats.org/officeDocument/2006/relationships/image" Target="../media/image14.wmf"/><Relationship Id="rId8" Type="http://schemas.openxmlformats.org/officeDocument/2006/relationships/oleObject" Target="../embeddings/oleObject6.bin"/><Relationship Id="rId9" Type="http://schemas.openxmlformats.org/officeDocument/2006/relationships/image" Target="../media/image15.wmf"/><Relationship Id="rId10"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0.bin"/><Relationship Id="rId5" Type="http://schemas.openxmlformats.org/officeDocument/2006/relationships/image" Target="../media/image21.wmf"/><Relationship Id="rId6" Type="http://schemas.openxmlformats.org/officeDocument/2006/relationships/oleObject" Target="../embeddings/oleObject11.bin"/><Relationship Id="rId7" Type="http://schemas.openxmlformats.org/officeDocument/2006/relationships/image" Target="../media/image22.wmf"/><Relationship Id="rId8" Type="http://schemas.openxmlformats.org/officeDocument/2006/relationships/oleObject" Target="../embeddings/oleObject12.bin"/><Relationship Id="rId9" Type="http://schemas.openxmlformats.org/officeDocument/2006/relationships/image" Target="../media/image2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24.jpeg"/><Relationship Id="rId6" Type="http://schemas.openxmlformats.org/officeDocument/2006/relationships/image" Target="../media/image25.jpe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3.bin"/><Relationship Id="rId5" Type="http://schemas.openxmlformats.org/officeDocument/2006/relationships/image" Target="../media/image2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5C..%5CTTable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4.bin"/><Relationship Id="rId5" Type="http://schemas.openxmlformats.org/officeDocument/2006/relationships/image" Target="../media/image29.wmf"/><Relationship Id="rId6" Type="http://schemas.openxmlformats.org/officeDocument/2006/relationships/oleObject" Target="../embeddings/oleObject15.bin"/><Relationship Id="rId7" Type="http://schemas.openxmlformats.org/officeDocument/2006/relationships/image" Target="../media/image30.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6.bin"/><Relationship Id="rId5" Type="http://schemas.openxmlformats.org/officeDocument/2006/relationships/image" Target="../media/image31.wmf"/><Relationship Id="rId6" Type="http://schemas.openxmlformats.org/officeDocument/2006/relationships/oleObject" Target="../embeddings/oleObject17.bin"/><Relationship Id="rId7"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8.bin"/><Relationship Id="rId5" Type="http://schemas.openxmlformats.org/officeDocument/2006/relationships/image" Target="../media/image32.wmf"/><Relationship Id="rId6" Type="http://schemas.openxmlformats.org/officeDocument/2006/relationships/oleObject" Target="../embeddings/Microsoft_Excel_97_-_2004_Worksheet1.xls"/><Relationship Id="rId7" Type="http://schemas.openxmlformats.org/officeDocument/2006/relationships/image" Target="../media/image3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9.bin"/><Relationship Id="rId5" Type="http://schemas.openxmlformats.org/officeDocument/2006/relationships/image" Target="../media/image34.wmf"/><Relationship Id="rId6" Type="http://schemas.openxmlformats.org/officeDocument/2006/relationships/oleObject" Target="../embeddings/oleObject20.bin"/><Relationship Id="rId7" Type="http://schemas.openxmlformats.org/officeDocument/2006/relationships/image" Target="../media/image35.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1.bin"/><Relationship Id="rId5" Type="http://schemas.openxmlformats.org/officeDocument/2006/relationships/image" Target="../media/image36.wmf"/><Relationship Id="rId6" Type="http://schemas.openxmlformats.org/officeDocument/2006/relationships/oleObject" Target="../embeddings/oleObject22.bin"/><Relationship Id="rId7" Type="http://schemas.openxmlformats.org/officeDocument/2006/relationships/image" Target="../media/image37.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3.bin"/><Relationship Id="rId5" Type="http://schemas.openxmlformats.org/officeDocument/2006/relationships/image" Target="../media/image32.wmf"/><Relationship Id="rId6" Type="http://schemas.openxmlformats.org/officeDocument/2006/relationships/oleObject" Target="../embeddings/Microsoft_Excel_97_-_2004_Worksheet2.xls"/><Relationship Id="rId7" Type="http://schemas.openxmlformats.org/officeDocument/2006/relationships/image" Target="../media/image33.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4.bin"/><Relationship Id="rId5" Type="http://schemas.openxmlformats.org/officeDocument/2006/relationships/image" Target="../media/image32.wmf"/><Relationship Id="rId6" Type="http://schemas.openxmlformats.org/officeDocument/2006/relationships/oleObject" Target="../embeddings/Microsoft_Excel_97_-_2004_Worksheet3.xls"/><Relationship Id="rId7" Type="http://schemas.openxmlformats.org/officeDocument/2006/relationships/image" Target="../media/image33.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5.bin"/><Relationship Id="rId5" Type="http://schemas.openxmlformats.org/officeDocument/2006/relationships/image" Target="../media/image38.wmf"/><Relationship Id="rId6" Type="http://schemas.openxmlformats.org/officeDocument/2006/relationships/oleObject" Target="../embeddings/oleObject26.bin"/><Relationship Id="rId7" Type="http://schemas.openxmlformats.org/officeDocument/2006/relationships/image" Target="../media/image39.wmf"/><Relationship Id="rId8" Type="http://schemas.openxmlformats.org/officeDocument/2006/relationships/oleObject" Target="../embeddings/oleObject27.bin"/><Relationship Id="rId9" Type="http://schemas.openxmlformats.org/officeDocument/2006/relationships/image" Target="../media/image40.wmf"/><Relationship Id="rId10" Type="http://schemas.openxmlformats.org/officeDocument/2006/relationships/oleObject" Target="../embeddings/oleObject28.bin"/><Relationship Id="rId11" Type="http://schemas.openxmlformats.org/officeDocument/2006/relationships/image" Target="../media/image41.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71264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a:t>Populations and samples</a:t>
            </a:r>
            <a:endParaRPr lang="en-US"/>
          </a:p>
        </p:txBody>
      </p:sp>
      <p:pic>
        <p:nvPicPr>
          <p:cNvPr id="3081" name="Picture 9" descr="population"/>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50825" y="1412875"/>
            <a:ext cx="4038600" cy="302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3082" name="Picture 10" descr="sample"/>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643438" y="3068638"/>
            <a:ext cx="4038600" cy="302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3083" name="AutoShape 11"/>
          <p:cNvSpPr>
            <a:spLocks noChangeArrowheads="1"/>
          </p:cNvSpPr>
          <p:nvPr/>
        </p:nvSpPr>
        <p:spPr bwMode="auto">
          <a:xfrm>
            <a:off x="4500563" y="1196975"/>
            <a:ext cx="2089150" cy="1079500"/>
          </a:xfrm>
          <a:prstGeom prst="wedgeRoundRectCallout">
            <a:avLst>
              <a:gd name="adj1" fmla="val -57829"/>
              <a:gd name="adj2" fmla="val 38088"/>
              <a:gd name="adj3" fmla="val 16667"/>
            </a:avLst>
          </a:prstGeom>
          <a:solidFill>
            <a:srgbClr val="FFCC00"/>
          </a:solidFill>
          <a:ln w="1587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GB"/>
              <a:t>Population</a:t>
            </a:r>
          </a:p>
          <a:p>
            <a:r>
              <a:rPr lang="en-GB">
                <a:sym typeface="Wingdings" charset="0"/>
              </a:rPr>
              <a:t> </a:t>
            </a:r>
            <a:r>
              <a:rPr lang="en-GB" b="1">
                <a:sym typeface="Wingdings" charset="0"/>
              </a:rPr>
              <a:t>z-tests</a:t>
            </a:r>
            <a:r>
              <a:rPr lang="en-GB">
                <a:sym typeface="Wingdings" charset="0"/>
              </a:rPr>
              <a:t> and distributions</a:t>
            </a:r>
            <a:endParaRPr lang="en-GB"/>
          </a:p>
          <a:p>
            <a:endParaRPr lang="en-US"/>
          </a:p>
        </p:txBody>
      </p:sp>
      <p:sp>
        <p:nvSpPr>
          <p:cNvPr id="3084" name="AutoShape 12"/>
          <p:cNvSpPr>
            <a:spLocks noChangeArrowheads="1"/>
          </p:cNvSpPr>
          <p:nvPr/>
        </p:nvSpPr>
        <p:spPr bwMode="auto">
          <a:xfrm>
            <a:off x="1403350" y="4724400"/>
            <a:ext cx="2736850" cy="1296988"/>
          </a:xfrm>
          <a:prstGeom prst="wedgeRoundRectCallout">
            <a:avLst>
              <a:gd name="adj1" fmla="val 75292"/>
              <a:gd name="adj2" fmla="val 36537"/>
              <a:gd name="adj3" fmla="val 16667"/>
            </a:avLst>
          </a:prstGeom>
          <a:solidFill>
            <a:srgbClr val="FFCC00"/>
          </a:solidFill>
          <a:ln w="1587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GB"/>
              <a:t>Sample</a:t>
            </a:r>
          </a:p>
          <a:p>
            <a:r>
              <a:rPr lang="en-GB"/>
              <a:t>(of a population)</a:t>
            </a:r>
          </a:p>
          <a:p>
            <a:pPr>
              <a:buFont typeface="Wingdings" charset="0"/>
              <a:buChar char="ð"/>
            </a:pPr>
            <a:r>
              <a:rPr lang="en-GB" b="1">
                <a:sym typeface="Wingdings" charset="0"/>
              </a:rPr>
              <a:t>t-tests</a:t>
            </a:r>
            <a:r>
              <a:rPr lang="en-GB">
                <a:sym typeface="Wingdings" charset="0"/>
              </a:rPr>
              <a:t> and distributions</a:t>
            </a:r>
            <a:endParaRPr lang="en-US">
              <a:sym typeface="Wingdings" charset="0"/>
            </a:endParaRPr>
          </a:p>
        </p:txBody>
      </p:sp>
    </p:spTree>
    <p:extLst>
      <p:ext uri="{BB962C8B-B14F-4D97-AF65-F5344CB8AC3E}">
        <p14:creationId xmlns:p14="http://schemas.microsoft.com/office/powerpoint/2010/main" val="42697564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Comparison between </a:t>
            </a:r>
            <a:r>
              <a:rPr lang="en-US" altLang="ko-KR" dirty="0" smtClean="0"/>
              <a:t>“</a:t>
            </a:r>
            <a:r>
              <a:rPr lang="en-GB" dirty="0" smtClean="0"/>
              <a:t>Samples</a:t>
            </a:r>
            <a:r>
              <a:rPr lang="en-US" altLang="ko-KR" dirty="0" smtClean="0"/>
              <a:t>”</a:t>
            </a:r>
            <a:endParaRPr lang="en-US" dirty="0"/>
          </a:p>
        </p:txBody>
      </p:sp>
      <p:pic>
        <p:nvPicPr>
          <p:cNvPr id="7174" name="Picture 6" descr="sampl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68313" y="3429000"/>
            <a:ext cx="4038600" cy="302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7175" name="Picture 7" descr="sample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643438" y="1412875"/>
            <a:ext cx="4038600" cy="3402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7176" name="Text Box 8"/>
          <p:cNvSpPr txBox="1">
            <a:spLocks noChangeArrowheads="1"/>
          </p:cNvSpPr>
          <p:nvPr/>
        </p:nvSpPr>
        <p:spPr bwMode="auto">
          <a:xfrm>
            <a:off x="5364163" y="5373688"/>
            <a:ext cx="3095625" cy="6413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a:t>Are these groups different?</a:t>
            </a:r>
            <a:endParaRPr lang="en-US" b="1"/>
          </a:p>
        </p:txBody>
      </p:sp>
    </p:spTree>
    <p:extLst>
      <p:ext uri="{BB962C8B-B14F-4D97-AF65-F5344CB8AC3E}">
        <p14:creationId xmlns:p14="http://schemas.microsoft.com/office/powerpoint/2010/main" val="15309876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188913"/>
            <a:ext cx="7715250" cy="1143000"/>
          </a:xfrm>
        </p:spPr>
        <p:txBody>
          <a:bodyPr/>
          <a:lstStyle/>
          <a:p>
            <a:r>
              <a:rPr lang="en-GB" dirty="0" smtClean="0"/>
              <a:t>Formula</a:t>
            </a:r>
            <a:endParaRPr lang="en-US" dirty="0"/>
          </a:p>
        </p:txBody>
      </p:sp>
      <p:graphicFrame>
        <p:nvGraphicFramePr>
          <p:cNvPr id="37891" name="Object 3"/>
          <p:cNvGraphicFramePr>
            <a:graphicFrameLocks noGrp="1" noChangeAspect="1"/>
          </p:cNvGraphicFramePr>
          <p:nvPr>
            <p:ph sz="half" idx="1"/>
          </p:nvPr>
        </p:nvGraphicFramePr>
        <p:xfrm>
          <a:off x="5965825" y="2320925"/>
          <a:ext cx="2206625" cy="1546225"/>
        </p:xfrm>
        <a:graphic>
          <a:graphicData uri="http://schemas.openxmlformats.org/presentationml/2006/ole">
            <mc:AlternateContent xmlns:mc="http://schemas.openxmlformats.org/markup-compatibility/2006">
              <mc:Choice xmlns:v="urn:schemas-microsoft-com:vml" Requires="v">
                <p:oleObj spid="_x0000_s1047" name="Equation" r:id="rId4" imgW="698400" imgH="469800" progId="Equation.3">
                  <p:embed/>
                </p:oleObj>
              </mc:Choice>
              <mc:Fallback>
                <p:oleObj name="Equation" r:id="rId4" imgW="69840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5825" y="2320925"/>
                        <a:ext cx="2206625" cy="154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7892" name="Object 4"/>
          <p:cNvGraphicFramePr>
            <a:graphicFrameLocks noGrp="1" noChangeAspect="1"/>
          </p:cNvGraphicFramePr>
          <p:nvPr>
            <p:ph sz="half" idx="2"/>
          </p:nvPr>
        </p:nvGraphicFramePr>
        <p:xfrm>
          <a:off x="5795963" y="4941888"/>
          <a:ext cx="3203575" cy="1349375"/>
        </p:xfrm>
        <a:graphic>
          <a:graphicData uri="http://schemas.openxmlformats.org/presentationml/2006/ole">
            <mc:AlternateContent xmlns:mc="http://schemas.openxmlformats.org/markup-compatibility/2006">
              <mc:Choice xmlns:v="urn:schemas-microsoft-com:vml" Requires="v">
                <p:oleObj spid="_x0000_s1048" name="Equation" r:id="rId6" imgW="1206360" imgH="507960" progId="Equation.3">
                  <p:embed/>
                </p:oleObj>
              </mc:Choice>
              <mc:Fallback>
                <p:oleObj name="Equation" r:id="rId6" imgW="120636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4941888"/>
                        <a:ext cx="3203575" cy="134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37893" name="Picture 5" descr="Picture1"/>
          <p:cNvPicPr>
            <a:picLocks noGrp="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a:xfrm>
            <a:off x="2484438" y="2133600"/>
            <a:ext cx="989012" cy="2501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37894" name="Picture 6" descr="Picture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2997200"/>
            <a:ext cx="936625" cy="227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7895" name="Freeform 7"/>
          <p:cNvSpPr>
            <a:spLocks/>
          </p:cNvSpPr>
          <p:nvPr/>
        </p:nvSpPr>
        <p:spPr bwMode="auto">
          <a:xfrm>
            <a:off x="3389313" y="1706563"/>
            <a:ext cx="3527425" cy="1597025"/>
          </a:xfrm>
          <a:custGeom>
            <a:avLst/>
            <a:gdLst>
              <a:gd name="T0" fmla="*/ 0 w 2222"/>
              <a:gd name="T1" fmla="*/ 1006 h 1006"/>
              <a:gd name="T2" fmla="*/ 1043 w 2222"/>
              <a:gd name="T3" fmla="*/ 53 h 1006"/>
              <a:gd name="T4" fmla="*/ 2222 w 2222"/>
              <a:gd name="T5" fmla="*/ 688 h 1006"/>
            </a:gdLst>
            <a:ahLst/>
            <a:cxnLst>
              <a:cxn ang="0">
                <a:pos x="T0" y="T1"/>
              </a:cxn>
              <a:cxn ang="0">
                <a:pos x="T2" y="T3"/>
              </a:cxn>
              <a:cxn ang="0">
                <a:pos x="T4" y="T5"/>
              </a:cxn>
            </a:cxnLst>
            <a:rect l="0" t="0" r="r" b="b"/>
            <a:pathLst>
              <a:path w="2222" h="1006">
                <a:moveTo>
                  <a:pt x="0" y="1006"/>
                </a:moveTo>
                <a:cubicBezTo>
                  <a:pt x="336" y="556"/>
                  <a:pt x="673" y="106"/>
                  <a:pt x="1043" y="53"/>
                </a:cubicBezTo>
                <a:cubicBezTo>
                  <a:pt x="1413" y="0"/>
                  <a:pt x="2078" y="620"/>
                  <a:pt x="2222" y="688"/>
                </a:cubicBezTo>
              </a:path>
            </a:pathLst>
          </a:custGeom>
          <a:noFill/>
          <a:ln w="1270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896" name="Freeform 8"/>
          <p:cNvSpPr>
            <a:spLocks/>
          </p:cNvSpPr>
          <p:nvPr/>
        </p:nvSpPr>
        <p:spPr bwMode="auto">
          <a:xfrm>
            <a:off x="5319713" y="1989138"/>
            <a:ext cx="2520950" cy="2087562"/>
          </a:xfrm>
          <a:custGeom>
            <a:avLst/>
            <a:gdLst>
              <a:gd name="T0" fmla="*/ 0 w 1588"/>
              <a:gd name="T1" fmla="*/ 1315 h 1315"/>
              <a:gd name="T2" fmla="*/ 499 w 1588"/>
              <a:gd name="T3" fmla="*/ 136 h 1315"/>
              <a:gd name="T4" fmla="*/ 1588 w 1588"/>
              <a:gd name="T5" fmla="*/ 499 h 1315"/>
            </a:gdLst>
            <a:ahLst/>
            <a:cxnLst>
              <a:cxn ang="0">
                <a:pos x="T0" y="T1"/>
              </a:cxn>
              <a:cxn ang="0">
                <a:pos x="T2" y="T3"/>
              </a:cxn>
              <a:cxn ang="0">
                <a:pos x="T4" y="T5"/>
              </a:cxn>
            </a:cxnLst>
            <a:rect l="0" t="0" r="r" b="b"/>
            <a:pathLst>
              <a:path w="1588" h="1315">
                <a:moveTo>
                  <a:pt x="0" y="1315"/>
                </a:moveTo>
                <a:cubicBezTo>
                  <a:pt x="117" y="793"/>
                  <a:pt x="234" y="272"/>
                  <a:pt x="499" y="136"/>
                </a:cubicBezTo>
                <a:cubicBezTo>
                  <a:pt x="764" y="0"/>
                  <a:pt x="1176" y="249"/>
                  <a:pt x="1588" y="499"/>
                </a:cubicBezTo>
              </a:path>
            </a:pathLst>
          </a:custGeom>
          <a:noFill/>
          <a:ln w="1270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897" name="Group 9"/>
          <p:cNvGrpSpPr>
            <a:grpSpLocks/>
          </p:cNvGrpSpPr>
          <p:nvPr/>
        </p:nvGrpSpPr>
        <p:grpSpPr bwMode="auto">
          <a:xfrm>
            <a:off x="1835150" y="2420938"/>
            <a:ext cx="3241675" cy="3625850"/>
            <a:chOff x="1156" y="1525"/>
            <a:chExt cx="2042" cy="2284"/>
          </a:xfrm>
        </p:grpSpPr>
        <p:grpSp>
          <p:nvGrpSpPr>
            <p:cNvPr id="37898" name="Group 10"/>
            <p:cNvGrpSpPr>
              <a:grpSpLocks/>
            </p:cNvGrpSpPr>
            <p:nvPr/>
          </p:nvGrpSpPr>
          <p:grpSpPr bwMode="auto">
            <a:xfrm>
              <a:off x="1156" y="1525"/>
              <a:ext cx="2042" cy="1905"/>
              <a:chOff x="1156" y="1525"/>
              <a:chExt cx="2042" cy="1905"/>
            </a:xfrm>
          </p:grpSpPr>
          <p:sp>
            <p:nvSpPr>
              <p:cNvPr id="37899" name="Line 11"/>
              <p:cNvSpPr>
                <a:spLocks noChangeShapeType="1"/>
              </p:cNvSpPr>
              <p:nvPr/>
            </p:nvSpPr>
            <p:spPr bwMode="auto">
              <a:xfrm>
                <a:off x="1156" y="1525"/>
                <a:ext cx="0" cy="19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00" name="Line 12"/>
              <p:cNvSpPr>
                <a:spLocks noChangeShapeType="1"/>
              </p:cNvSpPr>
              <p:nvPr/>
            </p:nvSpPr>
            <p:spPr bwMode="auto">
              <a:xfrm flipH="1">
                <a:off x="1156" y="3430"/>
                <a:ext cx="20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37901" name="Group 13"/>
            <p:cNvGrpSpPr>
              <a:grpSpLocks/>
            </p:cNvGrpSpPr>
            <p:nvPr/>
          </p:nvGrpSpPr>
          <p:grpSpPr bwMode="auto">
            <a:xfrm>
              <a:off x="1383" y="1616"/>
              <a:ext cx="46" cy="952"/>
              <a:chOff x="1383" y="1616"/>
              <a:chExt cx="46" cy="952"/>
            </a:xfrm>
          </p:grpSpPr>
          <p:sp>
            <p:nvSpPr>
              <p:cNvPr id="37902" name="Oval 14"/>
              <p:cNvSpPr>
                <a:spLocks noChangeArrowheads="1"/>
              </p:cNvSpPr>
              <p:nvPr/>
            </p:nvSpPr>
            <p:spPr bwMode="auto">
              <a:xfrm>
                <a:off x="1383" y="1842"/>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3" name="Oval 15"/>
              <p:cNvSpPr>
                <a:spLocks noChangeArrowheads="1"/>
              </p:cNvSpPr>
              <p:nvPr/>
            </p:nvSpPr>
            <p:spPr bwMode="auto">
              <a:xfrm>
                <a:off x="1383" y="1978"/>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4" name="Oval 16"/>
              <p:cNvSpPr>
                <a:spLocks noChangeArrowheads="1"/>
              </p:cNvSpPr>
              <p:nvPr/>
            </p:nvSpPr>
            <p:spPr bwMode="auto">
              <a:xfrm>
                <a:off x="1383" y="2069"/>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5" name="Oval 17"/>
              <p:cNvSpPr>
                <a:spLocks noChangeArrowheads="1"/>
              </p:cNvSpPr>
              <p:nvPr/>
            </p:nvSpPr>
            <p:spPr bwMode="auto">
              <a:xfrm>
                <a:off x="1383" y="2205"/>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6" name="Oval 18"/>
              <p:cNvSpPr>
                <a:spLocks noChangeArrowheads="1"/>
              </p:cNvSpPr>
              <p:nvPr/>
            </p:nvSpPr>
            <p:spPr bwMode="auto">
              <a:xfrm>
                <a:off x="1383" y="2341"/>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7" name="Oval 19"/>
              <p:cNvSpPr>
                <a:spLocks noChangeArrowheads="1"/>
              </p:cNvSpPr>
              <p:nvPr/>
            </p:nvSpPr>
            <p:spPr bwMode="auto">
              <a:xfrm>
                <a:off x="1383" y="1616"/>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08" name="Oval 20"/>
              <p:cNvSpPr>
                <a:spLocks noChangeArrowheads="1"/>
              </p:cNvSpPr>
              <p:nvPr/>
            </p:nvSpPr>
            <p:spPr bwMode="auto">
              <a:xfrm>
                <a:off x="1383" y="2522"/>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7909" name="Group 21"/>
            <p:cNvGrpSpPr>
              <a:grpSpLocks/>
            </p:cNvGrpSpPr>
            <p:nvPr/>
          </p:nvGrpSpPr>
          <p:grpSpPr bwMode="auto">
            <a:xfrm>
              <a:off x="2517" y="2115"/>
              <a:ext cx="46" cy="952"/>
              <a:chOff x="1383" y="1616"/>
              <a:chExt cx="46" cy="952"/>
            </a:xfrm>
          </p:grpSpPr>
          <p:sp>
            <p:nvSpPr>
              <p:cNvPr id="37910" name="Oval 22"/>
              <p:cNvSpPr>
                <a:spLocks noChangeArrowheads="1"/>
              </p:cNvSpPr>
              <p:nvPr/>
            </p:nvSpPr>
            <p:spPr bwMode="auto">
              <a:xfrm>
                <a:off x="1383" y="1842"/>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1" name="Oval 23"/>
              <p:cNvSpPr>
                <a:spLocks noChangeArrowheads="1"/>
              </p:cNvSpPr>
              <p:nvPr/>
            </p:nvSpPr>
            <p:spPr bwMode="auto">
              <a:xfrm>
                <a:off x="1383" y="1978"/>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2" name="Oval 24"/>
              <p:cNvSpPr>
                <a:spLocks noChangeArrowheads="1"/>
              </p:cNvSpPr>
              <p:nvPr/>
            </p:nvSpPr>
            <p:spPr bwMode="auto">
              <a:xfrm>
                <a:off x="1383" y="2069"/>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3" name="Oval 25"/>
              <p:cNvSpPr>
                <a:spLocks noChangeArrowheads="1"/>
              </p:cNvSpPr>
              <p:nvPr/>
            </p:nvSpPr>
            <p:spPr bwMode="auto">
              <a:xfrm>
                <a:off x="1383" y="2205"/>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4" name="Oval 26"/>
              <p:cNvSpPr>
                <a:spLocks noChangeArrowheads="1"/>
              </p:cNvSpPr>
              <p:nvPr/>
            </p:nvSpPr>
            <p:spPr bwMode="auto">
              <a:xfrm>
                <a:off x="1383" y="2341"/>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5" name="Oval 27"/>
              <p:cNvSpPr>
                <a:spLocks noChangeArrowheads="1"/>
              </p:cNvSpPr>
              <p:nvPr/>
            </p:nvSpPr>
            <p:spPr bwMode="auto">
              <a:xfrm>
                <a:off x="1383" y="1616"/>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916" name="Oval 28"/>
              <p:cNvSpPr>
                <a:spLocks noChangeArrowheads="1"/>
              </p:cNvSpPr>
              <p:nvPr/>
            </p:nvSpPr>
            <p:spPr bwMode="auto">
              <a:xfrm>
                <a:off x="1383" y="2522"/>
                <a:ext cx="46" cy="4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917" name="Text Box 29"/>
            <p:cNvSpPr txBox="1">
              <a:spLocks noChangeArrowheads="1"/>
            </p:cNvSpPr>
            <p:nvPr/>
          </p:nvSpPr>
          <p:spPr bwMode="auto">
            <a:xfrm>
              <a:off x="1247" y="3521"/>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GB" sz="2400">
                  <a:latin typeface="Times" charset="0"/>
                  <a:cs typeface="Arial" charset="0"/>
                </a:rPr>
                <a:t>Cond. 1</a:t>
              </a:r>
              <a:endParaRPr lang="en-US" sz="2400">
                <a:latin typeface="Times" charset="0"/>
                <a:cs typeface="Arial" charset="0"/>
              </a:endParaRPr>
            </a:p>
          </p:txBody>
        </p:sp>
        <p:sp>
          <p:nvSpPr>
            <p:cNvPr id="37918" name="Text Box 30"/>
            <p:cNvSpPr txBox="1">
              <a:spLocks noChangeArrowheads="1"/>
            </p:cNvSpPr>
            <p:nvPr/>
          </p:nvSpPr>
          <p:spPr bwMode="auto">
            <a:xfrm>
              <a:off x="2381" y="3521"/>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GB" sz="2400">
                  <a:latin typeface="Times" charset="0"/>
                  <a:cs typeface="Arial" charset="0"/>
                </a:rPr>
                <a:t>Cond. 2</a:t>
              </a:r>
              <a:endParaRPr lang="en-US" sz="2400">
                <a:latin typeface="Times" charset="0"/>
                <a:cs typeface="Arial" charset="0"/>
              </a:endParaRPr>
            </a:p>
          </p:txBody>
        </p:sp>
        <p:sp>
          <p:nvSpPr>
            <p:cNvPr id="37919" name="Line 31"/>
            <p:cNvSpPr>
              <a:spLocks noChangeShapeType="1"/>
            </p:cNvSpPr>
            <p:nvPr/>
          </p:nvSpPr>
          <p:spPr bwMode="auto">
            <a:xfrm>
              <a:off x="1292" y="2095"/>
              <a:ext cx="227" cy="0"/>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20" name="Line 32"/>
            <p:cNvSpPr>
              <a:spLocks noChangeShapeType="1"/>
            </p:cNvSpPr>
            <p:nvPr/>
          </p:nvSpPr>
          <p:spPr bwMode="auto">
            <a:xfrm>
              <a:off x="2426" y="2587"/>
              <a:ext cx="227" cy="0"/>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37921" name="Line 33"/>
          <p:cNvSpPr>
            <a:spLocks noChangeShapeType="1"/>
          </p:cNvSpPr>
          <p:nvPr/>
        </p:nvSpPr>
        <p:spPr bwMode="auto">
          <a:xfrm>
            <a:off x="2870200" y="3024188"/>
            <a:ext cx="0" cy="576262"/>
          </a:xfrm>
          <a:prstGeom prst="line">
            <a:avLst/>
          </a:prstGeom>
          <a:noFill/>
          <a:ln w="127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22" name="Line 34"/>
          <p:cNvSpPr>
            <a:spLocks noChangeShapeType="1"/>
          </p:cNvSpPr>
          <p:nvPr/>
        </p:nvSpPr>
        <p:spPr bwMode="auto">
          <a:xfrm>
            <a:off x="4787900" y="3816350"/>
            <a:ext cx="0" cy="576263"/>
          </a:xfrm>
          <a:prstGeom prst="line">
            <a:avLst/>
          </a:prstGeom>
          <a:noFill/>
          <a:ln w="127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23" name="Freeform 35"/>
          <p:cNvSpPr>
            <a:spLocks/>
          </p:cNvSpPr>
          <p:nvPr/>
        </p:nvSpPr>
        <p:spPr bwMode="auto">
          <a:xfrm rot="11895436">
            <a:off x="2798763" y="3532188"/>
            <a:ext cx="5116512" cy="781050"/>
          </a:xfrm>
          <a:custGeom>
            <a:avLst/>
            <a:gdLst>
              <a:gd name="T0" fmla="*/ 0 w 2857"/>
              <a:gd name="T1" fmla="*/ 0 h 1519"/>
              <a:gd name="T2" fmla="*/ 1134 w 2857"/>
              <a:gd name="T3" fmla="*/ 1451 h 1519"/>
              <a:gd name="T4" fmla="*/ 2857 w 2857"/>
              <a:gd name="T5" fmla="*/ 408 h 1519"/>
            </a:gdLst>
            <a:ahLst/>
            <a:cxnLst>
              <a:cxn ang="0">
                <a:pos x="T0" y="T1"/>
              </a:cxn>
              <a:cxn ang="0">
                <a:pos x="T2" y="T3"/>
              </a:cxn>
              <a:cxn ang="0">
                <a:pos x="T4" y="T5"/>
              </a:cxn>
            </a:cxnLst>
            <a:rect l="0" t="0" r="r" b="b"/>
            <a:pathLst>
              <a:path w="2857" h="1519">
                <a:moveTo>
                  <a:pt x="0" y="0"/>
                </a:moveTo>
                <a:cubicBezTo>
                  <a:pt x="329" y="691"/>
                  <a:pt x="658" y="1383"/>
                  <a:pt x="1134" y="1451"/>
                </a:cubicBezTo>
                <a:cubicBezTo>
                  <a:pt x="1610" y="1519"/>
                  <a:pt x="2600" y="605"/>
                  <a:pt x="2857" y="408"/>
                </a:cubicBez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24" name="Freeform 36"/>
          <p:cNvSpPr>
            <a:spLocks/>
          </p:cNvSpPr>
          <p:nvPr/>
        </p:nvSpPr>
        <p:spPr bwMode="auto">
          <a:xfrm rot="11844377">
            <a:off x="4845050" y="3919538"/>
            <a:ext cx="3671888" cy="719137"/>
          </a:xfrm>
          <a:custGeom>
            <a:avLst/>
            <a:gdLst>
              <a:gd name="T0" fmla="*/ 0 w 1905"/>
              <a:gd name="T1" fmla="*/ 0 h 817"/>
              <a:gd name="T2" fmla="*/ 817 w 1905"/>
              <a:gd name="T3" fmla="*/ 817 h 817"/>
              <a:gd name="T4" fmla="*/ 1905 w 1905"/>
              <a:gd name="T5" fmla="*/ 0 h 817"/>
            </a:gdLst>
            <a:ahLst/>
            <a:cxnLst>
              <a:cxn ang="0">
                <a:pos x="T0" y="T1"/>
              </a:cxn>
              <a:cxn ang="0">
                <a:pos x="T2" y="T3"/>
              </a:cxn>
              <a:cxn ang="0">
                <a:pos x="T4" y="T5"/>
              </a:cxn>
            </a:cxnLst>
            <a:rect l="0" t="0" r="r" b="b"/>
            <a:pathLst>
              <a:path w="1905" h="817">
                <a:moveTo>
                  <a:pt x="0" y="0"/>
                </a:moveTo>
                <a:cubicBezTo>
                  <a:pt x="250" y="408"/>
                  <a:pt x="500" y="817"/>
                  <a:pt x="817" y="817"/>
                </a:cubicBezTo>
                <a:cubicBezTo>
                  <a:pt x="1134" y="817"/>
                  <a:pt x="1519" y="408"/>
                  <a:pt x="1905" y="0"/>
                </a:cubicBez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926" name="Group 38"/>
          <p:cNvGrpSpPr>
            <a:grpSpLocks/>
          </p:cNvGrpSpPr>
          <p:nvPr/>
        </p:nvGrpSpPr>
        <p:grpSpPr bwMode="auto">
          <a:xfrm>
            <a:off x="5580063" y="3933825"/>
            <a:ext cx="1871662" cy="2159000"/>
            <a:chOff x="3515" y="2523"/>
            <a:chExt cx="1179" cy="1360"/>
          </a:xfrm>
        </p:grpSpPr>
        <p:sp>
          <p:nvSpPr>
            <p:cNvPr id="37927" name="Line 39"/>
            <p:cNvSpPr>
              <a:spLocks noChangeShapeType="1"/>
            </p:cNvSpPr>
            <p:nvPr/>
          </p:nvSpPr>
          <p:spPr bwMode="auto">
            <a:xfrm flipV="1">
              <a:off x="3923" y="2523"/>
              <a:ext cx="771" cy="952"/>
            </a:xfrm>
            <a:prstGeom prst="line">
              <a:avLst/>
            </a:prstGeom>
            <a:noFill/>
            <a:ln w="127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28" name="Oval 40"/>
            <p:cNvSpPr>
              <a:spLocks noChangeArrowheads="1"/>
            </p:cNvSpPr>
            <p:nvPr/>
          </p:nvSpPr>
          <p:spPr bwMode="auto">
            <a:xfrm>
              <a:off x="3515" y="3475"/>
              <a:ext cx="726" cy="408"/>
            </a:xfrm>
            <a:prstGeom prst="ellipse">
              <a:avLst/>
            </a:prstGeom>
            <a:noFill/>
            <a:ln w="127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270183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nimBg="1"/>
      <p:bldP spid="37896" grpId="0" animBg="1"/>
      <p:bldP spid="37923" grpId="0" animBg="1"/>
      <p:bldP spid="379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Formula</a:t>
            </a:r>
            <a:endParaRPr lang="en-US"/>
          </a:p>
        </p:txBody>
      </p:sp>
      <p:graphicFrame>
        <p:nvGraphicFramePr>
          <p:cNvPr id="23557" name="Object 5"/>
          <p:cNvGraphicFramePr>
            <a:graphicFrameLocks noGrp="1" noChangeAspect="1"/>
          </p:cNvGraphicFramePr>
          <p:nvPr>
            <p:ph idx="1"/>
          </p:nvPr>
        </p:nvGraphicFramePr>
        <p:xfrm>
          <a:off x="1403350" y="1700213"/>
          <a:ext cx="5903913" cy="3971925"/>
        </p:xfrm>
        <a:graphic>
          <a:graphicData uri="http://schemas.openxmlformats.org/presentationml/2006/ole">
            <mc:AlternateContent xmlns:mc="http://schemas.openxmlformats.org/markup-compatibility/2006">
              <mc:Choice xmlns:v="urn:schemas-microsoft-com:vml" Requires="v">
                <p:oleObj spid="_x0000_s33800" name="Equation" r:id="rId4" imgW="698400" imgH="469800" progId="Equation.3">
                  <p:embed/>
                </p:oleObj>
              </mc:Choice>
              <mc:Fallback>
                <p:oleObj name="Equation" r:id="rId4" imgW="69840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700213"/>
                        <a:ext cx="5903913" cy="397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3559" name="Text Box 7"/>
          <p:cNvSpPr txBox="1">
            <a:spLocks noChangeArrowheads="1"/>
          </p:cNvSpPr>
          <p:nvPr/>
        </p:nvSpPr>
        <p:spPr bwMode="auto">
          <a:xfrm>
            <a:off x="395288" y="1268413"/>
            <a:ext cx="7921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GB" sz="2400">
                <a:latin typeface="Times" charset="0"/>
                <a:cs typeface="Arial" charset="0"/>
              </a:rPr>
              <a:t>Difference between the means divided by the pooled </a:t>
            </a:r>
            <a:r>
              <a:rPr lang="en-GB" sz="2400">
                <a:solidFill>
                  <a:srgbClr val="FF0000"/>
                </a:solidFill>
                <a:latin typeface="Times" charset="0"/>
                <a:cs typeface="Arial" charset="0"/>
              </a:rPr>
              <a:t>standard error of the mean</a:t>
            </a:r>
            <a:endParaRPr lang="en-US" sz="2400">
              <a:solidFill>
                <a:srgbClr val="FF0000"/>
              </a:solidFill>
              <a:latin typeface="Times" charset="0"/>
              <a:cs typeface="Arial" charset="0"/>
            </a:endParaRPr>
          </a:p>
        </p:txBody>
      </p:sp>
    </p:spTree>
    <p:extLst>
      <p:ext uri="{BB962C8B-B14F-4D97-AF65-F5344CB8AC3E}">
        <p14:creationId xmlns:p14="http://schemas.microsoft.com/office/powerpoint/2010/main" val="7319424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10-19 at 11.20.50 PM.png"/>
          <p:cNvPicPr>
            <a:picLocks noGrp="1" noChangeAspect="1"/>
          </p:cNvPicPr>
          <p:nvPr>
            <p:ph idx="1"/>
          </p:nvPr>
        </p:nvPicPr>
        <p:blipFill>
          <a:blip r:embed="rId2">
            <a:extLst>
              <a:ext uri="{28A0092B-C50C-407E-A947-70E740481C1C}">
                <a14:useLocalDpi xmlns:a14="http://schemas.microsoft.com/office/drawing/2010/main" val="0"/>
              </a:ext>
            </a:extLst>
          </a:blip>
          <a:srcRect l="-3787" r="-3787"/>
          <a:stretch>
            <a:fillRect/>
          </a:stretch>
        </p:blipFill>
        <p:spPr>
          <a:xfrm>
            <a:off x="457200" y="591642"/>
            <a:ext cx="8229600" cy="5534521"/>
          </a:xfrm>
        </p:spPr>
      </p:pic>
    </p:spTree>
    <p:extLst>
      <p:ext uri="{BB962C8B-B14F-4D97-AF65-F5344CB8AC3E}">
        <p14:creationId xmlns:p14="http://schemas.microsoft.com/office/powerpoint/2010/main" val="32143763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57" y="3589414"/>
            <a:ext cx="5026720" cy="3023894"/>
          </a:xfrm>
        </p:spPr>
        <p:txBody>
          <a:bodyPr>
            <a:noAutofit/>
          </a:bodyPr>
          <a:lstStyle/>
          <a:p>
            <a:r>
              <a:rPr lang="en-US" sz="2400" dirty="0" smtClean="0"/>
              <a:t>A</a:t>
            </a:r>
            <a:r>
              <a:rPr lang="ko-KR" altLang="en-US" sz="2400" dirty="0" smtClean="0"/>
              <a:t>와 </a:t>
            </a:r>
            <a:r>
              <a:rPr lang="en-US" altLang="ko-KR" sz="2400" dirty="0" smtClean="0"/>
              <a:t>B</a:t>
            </a:r>
            <a:r>
              <a:rPr lang="ko-KR" altLang="en-US" sz="2400" dirty="0" smtClean="0"/>
              <a:t>집단의 차이는 </a:t>
            </a:r>
            <a:r>
              <a:rPr lang="en-US" altLang="ko-KR" sz="2400" dirty="0" smtClean="0"/>
              <a:t>T</a:t>
            </a:r>
            <a:r>
              <a:rPr lang="ko-KR" altLang="en-US" sz="2400" dirty="0" smtClean="0"/>
              <a:t>값</a:t>
            </a:r>
            <a:r>
              <a:rPr lang="en-US" altLang="ko-KR" sz="2400" dirty="0" smtClean="0"/>
              <a:t>(t score)</a:t>
            </a:r>
            <a:r>
              <a:rPr lang="ko-KR" altLang="en-US" sz="2400" dirty="0" smtClean="0"/>
              <a:t>으로 분석하는데 </a:t>
            </a:r>
            <a:r>
              <a:rPr lang="en-US" altLang="ko-KR" sz="2400" dirty="0" smtClean="0"/>
              <a:t>, T- score</a:t>
            </a:r>
            <a:r>
              <a:rPr lang="ko-KR" altLang="en-US" sz="2400" dirty="0" smtClean="0"/>
              <a:t>는 두 집단의 평균 차이를 두 집단에서 측정된 자료가 퍼진 정도</a:t>
            </a:r>
            <a:r>
              <a:rPr lang="en-US" altLang="ko-KR" sz="2400" dirty="0" smtClean="0"/>
              <a:t>(</a:t>
            </a:r>
            <a:r>
              <a:rPr lang="ko-KR" altLang="en-US" sz="2400" dirty="0" smtClean="0"/>
              <a:t>자료 편차</a:t>
            </a:r>
            <a:r>
              <a:rPr lang="en-US" altLang="ko-KR" sz="2400" dirty="0" smtClean="0"/>
              <a:t>)</a:t>
            </a:r>
            <a:r>
              <a:rPr lang="ko-KR" altLang="en-US" sz="2400" dirty="0" smtClean="0"/>
              <a:t>로 나눈 값을 의미</a:t>
            </a:r>
            <a:endParaRPr lang="en-US" sz="2400" dirty="0"/>
          </a:p>
        </p:txBody>
      </p:sp>
      <p:pic>
        <p:nvPicPr>
          <p:cNvPr id="4" name="Content Placeholder 3" descr="Screen Shot 2016-10-19 at 11.22.35 PM.png"/>
          <p:cNvPicPr>
            <a:picLocks noGrp="1" noChangeAspect="1"/>
          </p:cNvPicPr>
          <p:nvPr>
            <p:ph idx="1"/>
          </p:nvPr>
        </p:nvPicPr>
        <p:blipFill>
          <a:blip r:embed="rId2">
            <a:extLst>
              <a:ext uri="{28A0092B-C50C-407E-A947-70E740481C1C}">
                <a14:useLocalDpi xmlns:a14="http://schemas.microsoft.com/office/drawing/2010/main" val="0"/>
              </a:ext>
            </a:extLst>
          </a:blip>
          <a:srcRect t="-49416" b="-49416"/>
          <a:stretch>
            <a:fillRect/>
          </a:stretch>
        </p:blipFill>
        <p:spPr>
          <a:xfrm>
            <a:off x="278631" y="-225349"/>
            <a:ext cx="8229600" cy="4525963"/>
          </a:xfrm>
        </p:spPr>
      </p:pic>
      <p:pic>
        <p:nvPicPr>
          <p:cNvPr id="6" name="Picture 5" descr="Screen Shot 2016-10-19 at 11.22.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177" y="3589414"/>
            <a:ext cx="3644900" cy="1422400"/>
          </a:xfrm>
          <a:prstGeom prst="rect">
            <a:avLst/>
          </a:prstGeom>
        </p:spPr>
      </p:pic>
    </p:spTree>
    <p:extLst>
      <p:ext uri="{BB962C8B-B14F-4D97-AF65-F5344CB8AC3E}">
        <p14:creationId xmlns:p14="http://schemas.microsoft.com/office/powerpoint/2010/main" val="8411223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Types of t-tests</a:t>
            </a:r>
            <a:endParaRPr lang="en-US"/>
          </a:p>
        </p:txBody>
      </p:sp>
      <p:graphicFrame>
        <p:nvGraphicFramePr>
          <p:cNvPr id="18464" name="Group 32"/>
          <p:cNvGraphicFramePr>
            <a:graphicFrameLocks noGrp="1"/>
          </p:cNvGraphicFramePr>
          <p:nvPr>
            <p:ph idx="1"/>
            <p:extLst>
              <p:ext uri="{D42A27DB-BD31-4B8C-83A1-F6EECF244321}">
                <p14:modId xmlns:p14="http://schemas.microsoft.com/office/powerpoint/2010/main" val="382724026"/>
              </p:ext>
            </p:extLst>
          </p:nvPr>
        </p:nvGraphicFramePr>
        <p:xfrm>
          <a:off x="457200" y="1600200"/>
          <a:ext cx="8229600" cy="4525963"/>
        </p:xfrm>
        <a:graphic>
          <a:graphicData uri="http://schemas.openxmlformats.org/drawingml/2006/table">
            <a:tbl>
              <a:tblPr/>
              <a:tblGrid>
                <a:gridCol w="2743200"/>
                <a:gridCol w="2743200"/>
                <a:gridCol w="2743200"/>
              </a:tblGrid>
              <a:tr h="150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a:ln>
                            <a:noFill/>
                          </a:ln>
                          <a:solidFill>
                            <a:schemeClr val="tx1"/>
                          </a:solidFill>
                          <a:effectLst/>
                          <a:latin typeface="Arial" charset="0"/>
                          <a:ea typeface="宋体" charset="0"/>
                          <a:cs typeface="宋体" charset="0"/>
                        </a:rPr>
                        <a:t>Independent Samples</a:t>
                      </a:r>
                      <a:r>
                        <a:rPr kumimoji="0" lang="en-US" altLang="zh-CN" sz="2800" b="0" i="0" u="none" strike="noStrike" cap="none" normalizeH="0" baseline="0">
                          <a:ln>
                            <a:noFill/>
                          </a:ln>
                          <a:solidFill>
                            <a:schemeClr val="tx1"/>
                          </a:solidFill>
                          <a:effectLst/>
                          <a:latin typeface="Arial" charset="0"/>
                          <a:ea typeface="宋体" charset="0"/>
                          <a:cs typeface="宋体" charset="0"/>
                        </a:rPr>
                        <a:t> </a:t>
                      </a:r>
                      <a:endParaRPr kumimoji="0" lang="en-US" sz="28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a:ln>
                            <a:noFill/>
                          </a:ln>
                          <a:solidFill>
                            <a:schemeClr val="tx1"/>
                          </a:solidFill>
                          <a:effectLst/>
                          <a:latin typeface="Arial" charset="0"/>
                          <a:ea typeface="宋体" charset="0"/>
                          <a:cs typeface="宋体" charset="0"/>
                        </a:rPr>
                        <a:t>Related Samples</a:t>
                      </a:r>
                      <a:r>
                        <a:rPr kumimoji="0" lang="en-US" altLang="zh-CN" sz="2800" b="0" i="0" u="none" strike="noStrike" cap="none" normalizeH="0" baseline="0">
                          <a:ln>
                            <a:noFill/>
                          </a:ln>
                          <a:solidFill>
                            <a:schemeClr val="tx1"/>
                          </a:solidFill>
                          <a:effectLst/>
                          <a:latin typeface="Arial" charset="0"/>
                          <a:ea typeface="宋体" charset="0"/>
                          <a:cs typeface="宋体"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1400" b="0" i="0" u="none" strike="noStrike" cap="none" normalizeH="0" baseline="0">
                          <a:ln>
                            <a:noFill/>
                          </a:ln>
                          <a:solidFill>
                            <a:schemeClr val="tx1"/>
                          </a:solidFill>
                          <a:effectLst/>
                          <a:latin typeface="Arial" charset="0"/>
                          <a:ea typeface="宋体" charset="0"/>
                          <a:cs typeface="宋体" charset="0"/>
                        </a:rPr>
                        <a:t>also called dependent means test</a:t>
                      </a:r>
                      <a:endParaRPr kumimoji="0" lang="en-US" sz="14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a:ln>
                            <a:noFill/>
                          </a:ln>
                          <a:solidFill>
                            <a:schemeClr val="tx1"/>
                          </a:solidFill>
                          <a:effectLst/>
                          <a:latin typeface="Arial" charset="0"/>
                          <a:ea typeface="宋体" charset="0"/>
                          <a:cs typeface="宋体" charset="0"/>
                        </a:rPr>
                        <a:t>Interval measures/ parametric</a:t>
                      </a:r>
                      <a:r>
                        <a:rPr kumimoji="0" lang="en-US" altLang="zh-CN" sz="2800" b="0" i="0" u="none" strike="noStrike" cap="none" normalizeH="0" baseline="0">
                          <a:ln>
                            <a:noFill/>
                          </a:ln>
                          <a:solidFill>
                            <a:schemeClr val="tx1"/>
                          </a:solidFill>
                          <a:effectLst/>
                          <a:latin typeface="Arial" charset="0"/>
                          <a:ea typeface="宋体" charset="0"/>
                          <a:cs typeface="宋体" charset="0"/>
                        </a:rPr>
                        <a:t> </a:t>
                      </a:r>
                      <a:endParaRPr kumimoji="0" lang="en-US" sz="2800" b="0"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dirty="0">
                          <a:ln>
                            <a:noFill/>
                          </a:ln>
                          <a:solidFill>
                            <a:schemeClr val="tx1"/>
                          </a:solidFill>
                          <a:effectLst/>
                          <a:latin typeface="Arial" charset="0"/>
                          <a:ea typeface="宋体" charset="0"/>
                          <a:cs typeface="宋体" charset="0"/>
                        </a:rPr>
                        <a:t>Independent </a:t>
                      </a:r>
                      <a:r>
                        <a:rPr kumimoji="0" lang="en-US" altLang="zh-CN" sz="2800" b="0" i="0" u="none" strike="noStrike" cap="none" normalizeH="0" baseline="0" dirty="0" smtClean="0">
                          <a:ln>
                            <a:noFill/>
                          </a:ln>
                          <a:solidFill>
                            <a:schemeClr val="tx1"/>
                          </a:solidFill>
                          <a:effectLst/>
                          <a:latin typeface="Arial" charset="0"/>
                          <a:ea typeface="宋体" charset="0"/>
                          <a:cs typeface="宋体" charset="0"/>
                        </a:rPr>
                        <a:t>S</a:t>
                      </a:r>
                      <a:r>
                        <a:rPr kumimoji="0" lang="en-GB" altLang="zh-CN" sz="2800" b="0" i="0" u="none" strike="noStrike" cap="none" normalizeH="0" baseline="0" dirty="0" err="1" smtClean="0">
                          <a:ln>
                            <a:noFill/>
                          </a:ln>
                          <a:solidFill>
                            <a:schemeClr val="tx1"/>
                          </a:solidFill>
                          <a:effectLst/>
                          <a:latin typeface="Arial" charset="0"/>
                          <a:ea typeface="宋体" charset="0"/>
                          <a:cs typeface="宋体" charset="0"/>
                        </a:rPr>
                        <a:t>amples</a:t>
                      </a:r>
                      <a:r>
                        <a:rPr kumimoji="0" lang="en-GB" altLang="zh-CN" sz="2800" b="0" i="0" u="none" strike="noStrike" cap="none" normalizeH="0" baseline="0" dirty="0" smtClean="0">
                          <a:ln>
                            <a:noFill/>
                          </a:ln>
                          <a:solidFill>
                            <a:schemeClr val="tx1"/>
                          </a:solidFill>
                          <a:effectLst/>
                          <a:latin typeface="Arial" charset="0"/>
                          <a:ea typeface="宋体" charset="0"/>
                          <a:cs typeface="宋体" charset="0"/>
                        </a:rPr>
                        <a:t> </a:t>
                      </a:r>
                      <a:r>
                        <a:rPr kumimoji="0" lang="en-GB" altLang="zh-CN" sz="2800" b="0" i="0" u="none" strike="noStrike" cap="none" normalizeH="0" baseline="0" dirty="0">
                          <a:ln>
                            <a:noFill/>
                          </a:ln>
                          <a:solidFill>
                            <a:schemeClr val="tx1"/>
                          </a:solidFill>
                          <a:effectLst/>
                          <a:latin typeface="Arial" charset="0"/>
                          <a:ea typeface="宋体" charset="0"/>
                          <a:cs typeface="宋体" charset="0"/>
                        </a:rPr>
                        <a:t>T</a:t>
                      </a:r>
                      <a:r>
                        <a:rPr kumimoji="0" lang="en-GB" altLang="zh-CN" sz="2800" b="0" i="0" u="none" strike="noStrike" cap="none" normalizeH="0" baseline="0" dirty="0" smtClean="0">
                          <a:ln>
                            <a:noFill/>
                          </a:ln>
                          <a:solidFill>
                            <a:schemeClr val="tx1"/>
                          </a:solidFill>
                          <a:effectLst/>
                          <a:latin typeface="Arial" charset="0"/>
                          <a:ea typeface="宋体" charset="0"/>
                          <a:cs typeface="宋体" charset="0"/>
                        </a:rPr>
                        <a:t>-</a:t>
                      </a:r>
                      <a:r>
                        <a:rPr kumimoji="0" lang="en-GB" altLang="zh-CN" sz="2800" b="0" i="0" u="none" strike="noStrike" cap="none" normalizeH="0" baseline="0" dirty="0">
                          <a:ln>
                            <a:noFill/>
                          </a:ln>
                          <a:solidFill>
                            <a:schemeClr val="tx1"/>
                          </a:solidFill>
                          <a:effectLst/>
                          <a:latin typeface="Arial" charset="0"/>
                          <a:ea typeface="宋体" charset="0"/>
                          <a:cs typeface="宋体" charset="0"/>
                        </a:rPr>
                        <a:t>test</a:t>
                      </a:r>
                      <a:r>
                        <a:rPr kumimoji="0" lang="en-GB" altLang="zh-CN" sz="2800" b="1" i="0" u="none" strike="noStrike" cap="none" normalizeH="0" baseline="0" dirty="0">
                          <a:ln>
                            <a:noFill/>
                          </a:ln>
                          <a:solidFill>
                            <a:schemeClr val="tx1"/>
                          </a:solidFill>
                          <a:effectLst/>
                          <a:latin typeface="Arial" charset="0"/>
                          <a:ea typeface="宋体" charset="0"/>
                          <a:cs typeface="宋体" charset="0"/>
                        </a:rPr>
                        <a:t>*</a:t>
                      </a:r>
                      <a:endParaRPr kumimoji="0" lang="en-US" sz="2800" b="1" i="0" u="none" strike="noStrike" cap="none" normalizeH="0" baseline="0" dirty="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dirty="0">
                          <a:ln>
                            <a:noFill/>
                          </a:ln>
                          <a:solidFill>
                            <a:schemeClr val="tx1"/>
                          </a:solidFill>
                          <a:effectLst/>
                          <a:latin typeface="Arial" charset="0"/>
                          <a:ea typeface="宋体" charset="0"/>
                          <a:cs typeface="宋体" charset="0"/>
                        </a:rPr>
                        <a:t>Paired samples </a:t>
                      </a:r>
                      <a:r>
                        <a:rPr kumimoji="0" lang="en-GB" altLang="zh-CN" sz="2800" b="0" i="0" u="none" strike="noStrike" cap="none" normalizeH="0" baseline="0" dirty="0" smtClean="0">
                          <a:ln>
                            <a:noFill/>
                          </a:ln>
                          <a:solidFill>
                            <a:schemeClr val="tx1"/>
                          </a:solidFill>
                          <a:effectLst/>
                          <a:latin typeface="Arial" charset="0"/>
                          <a:ea typeface="宋体" charset="0"/>
                          <a:cs typeface="宋体" charset="0"/>
                        </a:rPr>
                        <a:t>T-</a:t>
                      </a:r>
                      <a:r>
                        <a:rPr kumimoji="0" lang="en-GB" altLang="zh-CN" sz="2800" b="0" i="0" u="none" strike="noStrike" cap="none" normalizeH="0" baseline="0" dirty="0">
                          <a:ln>
                            <a:noFill/>
                          </a:ln>
                          <a:solidFill>
                            <a:schemeClr val="tx1"/>
                          </a:solidFill>
                          <a:effectLst/>
                          <a:latin typeface="Arial" charset="0"/>
                          <a:ea typeface="宋体" charset="0"/>
                          <a:cs typeface="宋体" charset="0"/>
                        </a:rPr>
                        <a:t>t</a:t>
                      </a:r>
                      <a:r>
                        <a:rPr kumimoji="0" lang="en-GB" altLang="zh-CN" sz="2800" b="0" i="0" u="none" strike="noStrike" cap="none" normalizeH="0" baseline="0" dirty="0" smtClean="0">
                          <a:ln>
                            <a:noFill/>
                          </a:ln>
                          <a:solidFill>
                            <a:schemeClr val="tx1"/>
                          </a:solidFill>
                          <a:effectLst/>
                          <a:latin typeface="Arial" charset="0"/>
                          <a:ea typeface="宋体" charset="0"/>
                          <a:cs typeface="宋体" charset="0"/>
                        </a:rPr>
                        <a:t>est</a:t>
                      </a:r>
                      <a:r>
                        <a:rPr kumimoji="0" lang="en-GB" altLang="zh-CN" sz="2800" b="0" i="0" u="none" strike="noStrike" cap="none" normalizeH="0" baseline="0" dirty="0">
                          <a:ln>
                            <a:noFill/>
                          </a:ln>
                          <a:solidFill>
                            <a:schemeClr val="tx1"/>
                          </a:solidFill>
                          <a:effectLst/>
                          <a:latin typeface="Arial" charset="0"/>
                          <a:ea typeface="宋体" charset="0"/>
                          <a:cs typeface="宋体" charset="0"/>
                        </a:rPr>
                        <a:t>**</a:t>
                      </a:r>
                    </a:p>
                    <a:p>
                      <a:pPr marL="0" marR="0" lvl="0" indent="0" algn="l" defTabSz="914400" rtl="0" eaLnBrk="1" fontAlgn="base" latinLnBrk="0" hangingPunct="1">
                        <a:lnSpc>
                          <a:spcPct val="9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1" i="0" u="none" strike="noStrike" cap="none" normalizeH="0" baseline="0">
                          <a:ln>
                            <a:noFill/>
                          </a:ln>
                          <a:solidFill>
                            <a:schemeClr val="tx1"/>
                          </a:solidFill>
                          <a:effectLst/>
                          <a:latin typeface="Arial" charset="0"/>
                          <a:ea typeface="宋体" charset="0"/>
                          <a:cs typeface="宋体" charset="0"/>
                        </a:rPr>
                        <a:t>Ordinal/ non-parametric</a:t>
                      </a:r>
                      <a:r>
                        <a:rPr kumimoji="0" lang="en-US" altLang="zh-CN" sz="2800" b="0" i="0" u="none" strike="noStrike" cap="none" normalizeH="0" baseline="0">
                          <a:ln>
                            <a:noFill/>
                          </a:ln>
                          <a:solidFill>
                            <a:schemeClr val="tx1"/>
                          </a:solidFill>
                          <a:effectLst/>
                          <a:latin typeface="Arial" charset="0"/>
                          <a:ea typeface="宋体" charset="0"/>
                          <a:cs typeface="宋体" charset="0"/>
                        </a:rPr>
                        <a:t> </a:t>
                      </a:r>
                      <a:endParaRPr kumimoji="0" lang="en-US" sz="2800" b="0"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a:ln>
                            <a:noFill/>
                          </a:ln>
                          <a:solidFill>
                            <a:schemeClr val="tx1"/>
                          </a:solidFill>
                          <a:effectLst/>
                          <a:latin typeface="Arial" charset="0"/>
                          <a:ea typeface="宋体" charset="0"/>
                          <a:cs typeface="宋体" charset="0"/>
                        </a:rPr>
                        <a:t>Mann-Whitney U-Test</a:t>
                      </a:r>
                      <a:r>
                        <a:rPr kumimoji="0" lang="en-US" altLang="zh-CN" sz="2800" b="0" i="0" u="none" strike="noStrike" cap="none" normalizeH="0" baseline="0">
                          <a:ln>
                            <a:noFill/>
                          </a:ln>
                          <a:solidFill>
                            <a:schemeClr val="tx1"/>
                          </a:solidFill>
                          <a:effectLst/>
                          <a:latin typeface="Arial" charset="0"/>
                          <a:ea typeface="宋体" charset="0"/>
                          <a:cs typeface="宋体" charset="0"/>
                        </a:rPr>
                        <a:t> </a:t>
                      </a:r>
                      <a:endParaRPr kumimoji="0" lang="en-US" sz="28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0" u="none" strike="noStrike" cap="none" normalizeH="0" baseline="0" dirty="0">
                          <a:ln>
                            <a:noFill/>
                          </a:ln>
                          <a:solidFill>
                            <a:schemeClr val="tx1"/>
                          </a:solidFill>
                          <a:effectLst/>
                          <a:latin typeface="Arial" charset="0"/>
                          <a:ea typeface="宋体" charset="0"/>
                          <a:cs typeface="宋体" charset="0"/>
                        </a:rPr>
                        <a:t>Wilcoxon test</a:t>
                      </a:r>
                      <a:r>
                        <a:rPr kumimoji="0" lang="en-US" altLang="zh-CN" sz="2800" b="0" i="0" u="none" strike="noStrike" cap="none" normalizeH="0" baseline="0" dirty="0">
                          <a:ln>
                            <a:noFill/>
                          </a:ln>
                          <a:solidFill>
                            <a:schemeClr val="tx1"/>
                          </a:solidFill>
                          <a:effectLst/>
                          <a:latin typeface="Arial" charset="0"/>
                          <a:ea typeface="宋体" charset="0"/>
                          <a:cs typeface="宋体" charset="0"/>
                        </a:rPr>
                        <a:t> </a:t>
                      </a:r>
                      <a:endParaRPr kumimoji="0" lang="en-US" sz="2800" b="0" i="0" u="none" strike="noStrike" cap="none" normalizeH="0" baseline="0" dirty="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5" name="Text Box 33"/>
          <p:cNvSpPr txBox="1">
            <a:spLocks noChangeArrowheads="1"/>
          </p:cNvSpPr>
          <p:nvPr/>
        </p:nvSpPr>
        <p:spPr bwMode="auto">
          <a:xfrm>
            <a:off x="827088" y="6237288"/>
            <a:ext cx="8208962" cy="5492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GB" altLang="zh-CN" sz="1200">
                <a:ea typeface="宋体" charset="0"/>
                <a:cs typeface="宋体" charset="0"/>
              </a:rPr>
              <a:t>* 2 experimental conditions and different participants were assigned to each condition </a:t>
            </a:r>
          </a:p>
          <a:p>
            <a:pPr algn="l">
              <a:spcBef>
                <a:spcPct val="50000"/>
              </a:spcBef>
            </a:pPr>
            <a:r>
              <a:rPr lang="en-GB" altLang="zh-CN" sz="1200">
                <a:ea typeface="宋体" charset="0"/>
                <a:cs typeface="宋体" charset="0"/>
              </a:rPr>
              <a:t>** 2 experimental conditions and the same participants took part in both conditions of the experiments</a:t>
            </a:r>
            <a:endParaRPr lang="en-US" sz="1200"/>
          </a:p>
        </p:txBody>
      </p:sp>
      <p:pic>
        <p:nvPicPr>
          <p:cNvPr id="18466" name="Picture 34" descr="s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005263"/>
            <a:ext cx="719138" cy="539750"/>
          </a:xfrm>
          <a:prstGeom prst="rect">
            <a:avLst/>
          </a:prstGeom>
          <a:noFill/>
          <a:extLst>
            <a:ext uri="{909E8E84-426E-40dd-AFC4-6F175D3DCCD1}">
              <a14:hiddenFill xmlns:a14="http://schemas.microsoft.com/office/drawing/2010/main">
                <a:solidFill>
                  <a:srgbClr val="FFFFFF"/>
                </a:solidFill>
              </a14:hiddenFill>
            </a:ext>
          </a:extLst>
        </p:spPr>
      </p:pic>
      <p:pic>
        <p:nvPicPr>
          <p:cNvPr id="18467" name="Picture 35" descr="sampl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005263"/>
            <a:ext cx="595312" cy="501650"/>
          </a:xfrm>
          <a:prstGeom prst="rect">
            <a:avLst/>
          </a:prstGeom>
          <a:noFill/>
          <a:extLst>
            <a:ext uri="{909E8E84-426E-40dd-AFC4-6F175D3DCCD1}">
              <a14:hiddenFill xmlns:a14="http://schemas.microsoft.com/office/drawing/2010/main">
                <a:solidFill>
                  <a:srgbClr val="FFFFFF"/>
                </a:solidFill>
              </a14:hiddenFill>
            </a:ext>
          </a:extLst>
        </p:spPr>
      </p:pic>
      <p:pic>
        <p:nvPicPr>
          <p:cNvPr id="18468" name="Picture 36" descr="s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4005263"/>
            <a:ext cx="719138" cy="539750"/>
          </a:xfrm>
          <a:prstGeom prst="rect">
            <a:avLst/>
          </a:prstGeom>
          <a:noFill/>
          <a:extLst>
            <a:ext uri="{909E8E84-426E-40dd-AFC4-6F175D3DCCD1}">
              <a14:hiddenFill xmlns:a14="http://schemas.microsoft.com/office/drawing/2010/main">
                <a:solidFill>
                  <a:srgbClr val="FFFFFF"/>
                </a:solidFill>
              </a14:hiddenFill>
            </a:ext>
          </a:extLst>
        </p:spPr>
      </p:pic>
      <p:pic>
        <p:nvPicPr>
          <p:cNvPr id="18470" name="Picture 38" descr="old simps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4005263"/>
            <a:ext cx="717550" cy="51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6303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8146" name="Group 2"/>
          <p:cNvGraphicFramePr>
            <a:graphicFrameLocks noGrp="1"/>
          </p:cNvGraphicFramePr>
          <p:nvPr/>
        </p:nvGraphicFramePr>
        <p:xfrm>
          <a:off x="685800" y="609600"/>
          <a:ext cx="7543800" cy="3784600"/>
        </p:xfrm>
        <a:graphic>
          <a:graphicData uri="http://schemas.openxmlformats.org/drawingml/2006/table">
            <a:tbl>
              <a:tblPr/>
              <a:tblGrid>
                <a:gridCol w="3771900"/>
                <a:gridCol w="3771900"/>
              </a:tblGrid>
              <a:tr h="946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2800" b="0" i="0" u="none" strike="noStrike" cap="none" normalizeH="0" baseline="0" smtClean="0">
                          <a:ln>
                            <a:noFill/>
                          </a:ln>
                          <a:solidFill>
                            <a:schemeClr val="tx1"/>
                          </a:solidFill>
                          <a:effectLst/>
                          <a:latin typeface="Times New Roman" pitchFamily="18" charset="0"/>
                        </a:rPr>
                        <a:t>The Alternative Hypothesis </a:t>
                      </a:r>
                      <a:r>
                        <a:rPr kumimoji="0" lang="en-CA" sz="2800" b="0" i="1" u="none" strike="noStrike" cap="none" normalizeH="0" baseline="0" smtClean="0">
                          <a:ln>
                            <a:noFill/>
                          </a:ln>
                          <a:solidFill>
                            <a:schemeClr val="tx1"/>
                          </a:solidFill>
                          <a:effectLst/>
                          <a:latin typeface="Times New Roman" pitchFamily="18" charset="0"/>
                        </a:rPr>
                        <a:t>H</a:t>
                      </a:r>
                      <a:r>
                        <a:rPr kumimoji="0" lang="en-CA" sz="2900" b="0" i="1" u="none" strike="noStrike" cap="none" normalizeH="0" baseline="-2500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2800" b="0" i="0" u="none" strike="noStrike" cap="none" normalizeH="0" baseline="0" smtClean="0">
                          <a:ln>
                            <a:noFill/>
                          </a:ln>
                          <a:solidFill>
                            <a:schemeClr val="tx1"/>
                          </a:solidFill>
                          <a:effectLst/>
                          <a:latin typeface="Times New Roman" pitchFamily="18" charset="0"/>
                        </a:rPr>
                        <a:t>The Critical 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946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900" b="0" i="1" u="none" strike="noStrike" cap="none" normalizeH="0" baseline="-25000" smtClean="0">
                        <a:ln>
                          <a:noFill/>
                        </a:ln>
                        <a:solidFill>
                          <a:schemeClr val="tx1"/>
                        </a:solidFill>
                        <a:effectLst/>
                        <a:latin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122" name="Object 22"/>
          <p:cNvGraphicFramePr>
            <a:graphicFrameLocks noChangeAspect="1"/>
          </p:cNvGraphicFramePr>
          <p:nvPr/>
        </p:nvGraphicFramePr>
        <p:xfrm>
          <a:off x="1457325" y="1828800"/>
          <a:ext cx="1849438" cy="573088"/>
        </p:xfrm>
        <a:graphic>
          <a:graphicData uri="http://schemas.openxmlformats.org/presentationml/2006/ole">
            <mc:AlternateContent xmlns:mc="http://schemas.openxmlformats.org/markup-compatibility/2006">
              <mc:Choice xmlns:v="urn:schemas-microsoft-com:vml" Requires="v">
                <p:oleObj spid="_x0000_s34849" name="Equation" r:id="rId4" imgW="736600" imgH="228600" progId="Equation.3">
                  <p:embed/>
                </p:oleObj>
              </mc:Choice>
              <mc:Fallback>
                <p:oleObj name="Equation" r:id="rId4" imgW="736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325" y="1828800"/>
                        <a:ext cx="1849438"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23"/>
          <p:cNvGraphicFramePr>
            <a:graphicFrameLocks noChangeAspect="1"/>
          </p:cNvGraphicFramePr>
          <p:nvPr/>
        </p:nvGraphicFramePr>
        <p:xfrm>
          <a:off x="1533525" y="2819400"/>
          <a:ext cx="1849438" cy="573088"/>
        </p:xfrm>
        <a:graphic>
          <a:graphicData uri="http://schemas.openxmlformats.org/presentationml/2006/ole">
            <mc:AlternateContent xmlns:mc="http://schemas.openxmlformats.org/markup-compatibility/2006">
              <mc:Choice xmlns:v="urn:schemas-microsoft-com:vml" Requires="v">
                <p:oleObj spid="_x0000_s34850" name="Equation" r:id="rId6" imgW="736600" imgH="228600" progId="Equation.3">
                  <p:embed/>
                </p:oleObj>
              </mc:Choice>
              <mc:Fallback>
                <p:oleObj name="Equation" r:id="rId6" imgW="7366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525" y="2819400"/>
                        <a:ext cx="1849438"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24"/>
          <p:cNvGraphicFramePr>
            <a:graphicFrameLocks noChangeAspect="1"/>
          </p:cNvGraphicFramePr>
          <p:nvPr/>
        </p:nvGraphicFramePr>
        <p:xfrm>
          <a:off x="1457325" y="3733800"/>
          <a:ext cx="1849438" cy="573088"/>
        </p:xfrm>
        <a:graphic>
          <a:graphicData uri="http://schemas.openxmlformats.org/presentationml/2006/ole">
            <mc:AlternateContent xmlns:mc="http://schemas.openxmlformats.org/markup-compatibility/2006">
              <mc:Choice xmlns:v="urn:schemas-microsoft-com:vml" Requires="v">
                <p:oleObj spid="_x0000_s34851" name="Equation" r:id="rId8" imgW="736600" imgH="228600" progId="Equation.3">
                  <p:embed/>
                </p:oleObj>
              </mc:Choice>
              <mc:Fallback>
                <p:oleObj name="Equation" r:id="rId8" imgW="7366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7325" y="3733800"/>
                        <a:ext cx="1849438"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25"/>
          <p:cNvGraphicFramePr>
            <a:graphicFrameLocks noChangeAspect="1"/>
          </p:cNvGraphicFramePr>
          <p:nvPr/>
        </p:nvGraphicFramePr>
        <p:xfrm>
          <a:off x="4800600" y="1828800"/>
          <a:ext cx="3028950" cy="573088"/>
        </p:xfrm>
        <a:graphic>
          <a:graphicData uri="http://schemas.openxmlformats.org/presentationml/2006/ole">
            <mc:AlternateContent xmlns:mc="http://schemas.openxmlformats.org/markup-compatibility/2006">
              <mc:Choice xmlns:v="urn:schemas-microsoft-com:vml" Requires="v">
                <p:oleObj spid="_x0000_s34852" name="Equation" r:id="rId10" imgW="1206500" imgH="228600" progId="Equation.3">
                  <p:embed/>
                </p:oleObj>
              </mc:Choice>
              <mc:Fallback>
                <p:oleObj name="Equation" r:id="rId10" imgW="12065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1828800"/>
                        <a:ext cx="302895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26"/>
          <p:cNvGraphicFramePr>
            <a:graphicFrameLocks noChangeAspect="1"/>
          </p:cNvGraphicFramePr>
          <p:nvPr/>
        </p:nvGraphicFramePr>
        <p:xfrm>
          <a:off x="5868988" y="2743200"/>
          <a:ext cx="892175" cy="573088"/>
        </p:xfrm>
        <a:graphic>
          <a:graphicData uri="http://schemas.openxmlformats.org/presentationml/2006/ole">
            <mc:AlternateContent xmlns:mc="http://schemas.openxmlformats.org/markup-compatibility/2006">
              <mc:Choice xmlns:v="urn:schemas-microsoft-com:vml" Requires="v">
                <p:oleObj spid="_x0000_s34853" name="Equation" r:id="rId12" imgW="355446" imgH="228501" progId="Equation.3">
                  <p:embed/>
                </p:oleObj>
              </mc:Choice>
              <mc:Fallback>
                <p:oleObj name="Equation" r:id="rId12" imgW="355446" imgH="22850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68988" y="2743200"/>
                        <a:ext cx="892175"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27"/>
          <p:cNvGraphicFramePr>
            <a:graphicFrameLocks noChangeAspect="1"/>
          </p:cNvGraphicFramePr>
          <p:nvPr/>
        </p:nvGraphicFramePr>
        <p:xfrm>
          <a:off x="5845175" y="3657600"/>
          <a:ext cx="1243013" cy="573088"/>
        </p:xfrm>
        <a:graphic>
          <a:graphicData uri="http://schemas.openxmlformats.org/presentationml/2006/ole">
            <mc:AlternateContent xmlns:mc="http://schemas.openxmlformats.org/markup-compatibility/2006">
              <mc:Choice xmlns:v="urn:schemas-microsoft-com:vml" Requires="v">
                <p:oleObj spid="_x0000_s34854" name="Equation" r:id="rId14" imgW="495085" imgH="228501" progId="Equation.3">
                  <p:embed/>
                </p:oleObj>
              </mc:Choice>
              <mc:Fallback>
                <p:oleObj name="Equation" r:id="rId14" imgW="495085" imgH="22850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45175" y="3657600"/>
                        <a:ext cx="124301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6" name="Text Box 28"/>
          <p:cNvSpPr txBox="1">
            <a:spLocks noChangeArrowheads="1"/>
          </p:cNvSpPr>
          <p:nvPr/>
        </p:nvSpPr>
        <p:spPr bwMode="auto">
          <a:xfrm>
            <a:off x="609600" y="4953000"/>
            <a:ext cx="69342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CA" sz="3200" i="1">
                <a:latin typeface="Times New Roman" charset="0"/>
              </a:rPr>
              <a:t>t</a:t>
            </a:r>
            <a:r>
              <a:rPr lang="en-CA" sz="3200" i="1" baseline="-25000">
                <a:latin typeface="Symbol" charset="0"/>
              </a:rPr>
              <a:t>a</a:t>
            </a:r>
            <a:r>
              <a:rPr lang="en-CA" sz="3200">
                <a:latin typeface="Times New Roman" charset="0"/>
              </a:rPr>
              <a:t> and </a:t>
            </a:r>
            <a:r>
              <a:rPr lang="en-CA" sz="3200" i="1">
                <a:latin typeface="Times New Roman" charset="0"/>
              </a:rPr>
              <a:t>t</a:t>
            </a:r>
            <a:r>
              <a:rPr lang="en-CA" sz="3200" i="1" baseline="-25000">
                <a:latin typeface="Symbol" charset="0"/>
              </a:rPr>
              <a:t>a</a:t>
            </a:r>
            <a:r>
              <a:rPr lang="en-CA" sz="3200" baseline="-25000">
                <a:latin typeface="Times New Roman" charset="0"/>
              </a:rPr>
              <a:t>/2</a:t>
            </a:r>
            <a:r>
              <a:rPr lang="en-CA" sz="3200">
                <a:latin typeface="Times New Roman" charset="0"/>
              </a:rPr>
              <a:t> are critical values under the </a:t>
            </a:r>
            <a:r>
              <a:rPr lang="en-CA" sz="3200" i="1">
                <a:latin typeface="Times New Roman" charset="0"/>
              </a:rPr>
              <a:t>t</a:t>
            </a:r>
            <a:r>
              <a:rPr lang="en-CA" sz="3200">
                <a:latin typeface="Times New Roman" charset="0"/>
              </a:rPr>
              <a:t> distribution with </a:t>
            </a:r>
            <a:r>
              <a:rPr lang="en-CA" sz="3200" i="1">
                <a:latin typeface="Times New Roman" charset="0"/>
              </a:rPr>
              <a:t>n</a:t>
            </a:r>
            <a:r>
              <a:rPr lang="en-CA" sz="3200">
                <a:latin typeface="Times New Roman" charset="0"/>
              </a:rPr>
              <a:t> – 1  degrees of freedom</a:t>
            </a:r>
          </a:p>
        </p:txBody>
      </p:sp>
    </p:spTree>
    <p:extLst>
      <p:ext uri="{BB962C8B-B14F-4D97-AF65-F5344CB8AC3E}">
        <p14:creationId xmlns:p14="http://schemas.microsoft.com/office/powerpoint/2010/main" val="15251542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Types of t-tests cont.</a:t>
            </a:r>
            <a:endParaRPr lang="en-US"/>
          </a:p>
        </p:txBody>
      </p:sp>
      <p:sp>
        <p:nvSpPr>
          <p:cNvPr id="44036" name="Rectangle 4"/>
          <p:cNvSpPr>
            <a:spLocks noGrp="1" noChangeArrowheads="1"/>
          </p:cNvSpPr>
          <p:nvPr>
            <p:ph type="body" sz="half" idx="1"/>
          </p:nvPr>
        </p:nvSpPr>
        <p:spPr/>
        <p:txBody>
          <a:bodyPr/>
          <a:lstStyle/>
          <a:p>
            <a:r>
              <a:rPr lang="en-GB" altLang="zh-CN" b="1">
                <a:ea typeface="宋体" charset="0"/>
                <a:cs typeface="宋体" charset="0"/>
              </a:rPr>
              <a:t>2-tailed tests vs one-tailed tests</a:t>
            </a:r>
            <a:endParaRPr lang="en-GB" altLang="zh-CN">
              <a:ea typeface="宋体" charset="0"/>
              <a:cs typeface="宋体" charset="0"/>
            </a:endParaRPr>
          </a:p>
          <a:p>
            <a:endParaRPr lang="en-US"/>
          </a:p>
        </p:txBody>
      </p:sp>
      <p:sp>
        <p:nvSpPr>
          <p:cNvPr id="44037" name="Rectangle 5"/>
          <p:cNvSpPr>
            <a:spLocks noGrp="1" noChangeArrowheads="1"/>
          </p:cNvSpPr>
          <p:nvPr>
            <p:ph type="body" sz="half" idx="2"/>
          </p:nvPr>
        </p:nvSpPr>
        <p:spPr/>
        <p:txBody>
          <a:bodyPr/>
          <a:lstStyle/>
          <a:p>
            <a:r>
              <a:rPr lang="en-GB" b="1"/>
              <a:t>2 sample t-tests vs 1 sample t-tests</a:t>
            </a:r>
            <a:endParaRPr lang="en-US" b="1"/>
          </a:p>
          <a:p>
            <a:endParaRPr lang="en-US"/>
          </a:p>
        </p:txBody>
      </p:sp>
      <p:pic>
        <p:nvPicPr>
          <p:cNvPr id="440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781300"/>
            <a:ext cx="1976437" cy="12446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4039" name="Picture 7"/>
          <p:cNvPicPr>
            <a:picLocks noChangeAspect="1" noChangeArrowheads="1"/>
          </p:cNvPicPr>
          <p:nvPr/>
        </p:nvPicPr>
        <p:blipFill>
          <a:blip r:embed="rId4">
            <a:alphaModFix amt="0"/>
            <a:extLst>
              <a:ext uri="{28A0092B-C50C-407E-A947-70E740481C1C}">
                <a14:useLocalDpi xmlns:a14="http://schemas.microsoft.com/office/drawing/2010/main" val="0"/>
              </a:ext>
            </a:extLst>
          </a:blip>
          <a:srcRect/>
          <a:stretch>
            <a:fillRect/>
          </a:stretch>
        </p:blipFill>
        <p:spPr bwMode="auto">
          <a:xfrm>
            <a:off x="611188" y="4797425"/>
            <a:ext cx="3527425" cy="1450975"/>
          </a:xfrm>
          <a:prstGeom prst="rect">
            <a:avLst/>
          </a:prstGeom>
          <a:noFill/>
          <a:ln>
            <a:noFill/>
          </a:ln>
          <a:effectLst/>
          <a:extLs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4041" name="Text Box 9"/>
          <p:cNvSpPr txBox="1">
            <a:spLocks noChangeArrowheads="1"/>
          </p:cNvSpPr>
          <p:nvPr/>
        </p:nvSpPr>
        <p:spPr bwMode="auto">
          <a:xfrm>
            <a:off x="2268538" y="3429000"/>
            <a:ext cx="358775"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p>
        </p:txBody>
      </p:sp>
      <p:sp>
        <p:nvSpPr>
          <p:cNvPr id="44042" name="AutoShape 10"/>
          <p:cNvSpPr>
            <a:spLocks noChangeArrowheads="1"/>
          </p:cNvSpPr>
          <p:nvPr/>
        </p:nvSpPr>
        <p:spPr bwMode="auto">
          <a:xfrm>
            <a:off x="2124075" y="3357563"/>
            <a:ext cx="647700" cy="288925"/>
          </a:xfrm>
          <a:prstGeom prst="wedgeRoundRectCallout">
            <a:avLst>
              <a:gd name="adj1" fmla="val -57106"/>
              <a:gd name="adj2" fmla="val 100000"/>
              <a:gd name="adj3" fmla="val 16667"/>
            </a:avLst>
          </a:prstGeom>
          <a:solidFill>
            <a:srgbClr val="FFCC00"/>
          </a:solidFill>
          <a:ln w="1587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GB" sz="1200"/>
              <a:t>2.5%</a:t>
            </a:r>
            <a:endParaRPr lang="en-US" sz="1200"/>
          </a:p>
        </p:txBody>
      </p:sp>
      <p:sp>
        <p:nvSpPr>
          <p:cNvPr id="44043" name="AutoShape 11"/>
          <p:cNvSpPr>
            <a:spLocks noChangeArrowheads="1"/>
          </p:cNvSpPr>
          <p:nvPr/>
        </p:nvSpPr>
        <p:spPr bwMode="auto">
          <a:xfrm>
            <a:off x="323850" y="3357563"/>
            <a:ext cx="647700" cy="288925"/>
          </a:xfrm>
          <a:prstGeom prst="wedgeRoundRectCallout">
            <a:avLst>
              <a:gd name="adj1" fmla="val 39463"/>
              <a:gd name="adj2" fmla="val 102199"/>
              <a:gd name="adj3" fmla="val 16667"/>
            </a:avLst>
          </a:prstGeom>
          <a:solidFill>
            <a:srgbClr val="FFCC00"/>
          </a:solidFill>
          <a:ln w="1587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GB" sz="1200"/>
              <a:t>2.5%</a:t>
            </a:r>
            <a:endParaRPr lang="en-US" sz="1200"/>
          </a:p>
        </p:txBody>
      </p:sp>
      <p:sp>
        <p:nvSpPr>
          <p:cNvPr id="44044" name="AutoShape 12"/>
          <p:cNvSpPr>
            <a:spLocks noChangeArrowheads="1"/>
          </p:cNvSpPr>
          <p:nvPr/>
        </p:nvSpPr>
        <p:spPr bwMode="auto">
          <a:xfrm>
            <a:off x="457200" y="4941888"/>
            <a:ext cx="2993140" cy="1368425"/>
          </a:xfrm>
          <a:prstGeom prst="wedgeRoundRectCallout">
            <a:avLst>
              <a:gd name="adj1" fmla="val -26472"/>
              <a:gd name="adj2" fmla="val -110991"/>
              <a:gd name="adj3" fmla="val 16667"/>
            </a:avLst>
          </a:prstGeom>
          <a:solidFill>
            <a:srgbClr val="FFCC00"/>
          </a:solidFill>
          <a:ln w="1587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en-GB" sz="4000" dirty="0" smtClean="0"/>
              <a:t>Total : 5</a:t>
            </a:r>
            <a:r>
              <a:rPr lang="en-GB" sz="4000" dirty="0"/>
              <a:t>%</a:t>
            </a:r>
            <a:endParaRPr lang="en-US" sz="4000" dirty="0"/>
          </a:p>
        </p:txBody>
      </p:sp>
      <p:pic>
        <p:nvPicPr>
          <p:cNvPr id="44045" name="Picture 13" descr="sam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708275"/>
            <a:ext cx="1512888"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14" descr="sampl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925" y="2708275"/>
            <a:ext cx="129698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7" name="AutoShape 15"/>
          <p:cNvSpPr>
            <a:spLocks noChangeArrowheads="1"/>
          </p:cNvSpPr>
          <p:nvPr/>
        </p:nvSpPr>
        <p:spPr bwMode="auto">
          <a:xfrm>
            <a:off x="6372225" y="3068638"/>
            <a:ext cx="720725" cy="358775"/>
          </a:xfrm>
          <a:prstGeom prst="leftRightArrow">
            <a:avLst>
              <a:gd name="adj1" fmla="val 50000"/>
              <a:gd name="adj2" fmla="val 40177"/>
            </a:avLst>
          </a:prstGeom>
          <a:solidFill>
            <a:srgbClr val="FFCC00"/>
          </a:solidFill>
          <a:ln w="1587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048" name="Text Box 16"/>
          <p:cNvSpPr txBox="1">
            <a:spLocks noChangeArrowheads="1"/>
          </p:cNvSpPr>
          <p:nvPr/>
        </p:nvSpPr>
        <p:spPr bwMode="auto">
          <a:xfrm>
            <a:off x="5292725" y="3789363"/>
            <a:ext cx="863600" cy="3667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a:t>Mean</a:t>
            </a:r>
            <a:endParaRPr lang="en-US"/>
          </a:p>
        </p:txBody>
      </p:sp>
      <p:sp>
        <p:nvSpPr>
          <p:cNvPr id="44049" name="Text Box 17"/>
          <p:cNvSpPr txBox="1">
            <a:spLocks noChangeArrowheads="1"/>
          </p:cNvSpPr>
          <p:nvPr/>
        </p:nvSpPr>
        <p:spPr bwMode="auto">
          <a:xfrm>
            <a:off x="7235825" y="3789363"/>
            <a:ext cx="863600" cy="3667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a:t>Mean</a:t>
            </a:r>
            <a:endParaRPr lang="en-US"/>
          </a:p>
        </p:txBody>
      </p:sp>
      <p:pic>
        <p:nvPicPr>
          <p:cNvPr id="44050" name="Picture 18" descr="sam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4508500"/>
            <a:ext cx="1512887"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1" name="Text Box 19"/>
          <p:cNvSpPr txBox="1">
            <a:spLocks noChangeArrowheads="1"/>
          </p:cNvSpPr>
          <p:nvPr/>
        </p:nvSpPr>
        <p:spPr bwMode="auto">
          <a:xfrm>
            <a:off x="5508625" y="5661025"/>
            <a:ext cx="863600"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a:t>Mean</a:t>
            </a:r>
            <a:endParaRPr lang="en-US"/>
          </a:p>
        </p:txBody>
      </p:sp>
      <p:sp>
        <p:nvSpPr>
          <p:cNvPr id="44052" name="AutoShape 20"/>
          <p:cNvSpPr>
            <a:spLocks noChangeArrowheads="1"/>
          </p:cNvSpPr>
          <p:nvPr/>
        </p:nvSpPr>
        <p:spPr bwMode="auto">
          <a:xfrm>
            <a:off x="6516688" y="4941888"/>
            <a:ext cx="720725" cy="358775"/>
          </a:xfrm>
          <a:prstGeom prst="leftRightArrow">
            <a:avLst>
              <a:gd name="adj1" fmla="val 50000"/>
              <a:gd name="adj2" fmla="val 40177"/>
            </a:avLst>
          </a:prstGeom>
          <a:solidFill>
            <a:srgbClr val="FFCC00"/>
          </a:solidFill>
          <a:ln w="1587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053" name="Text Box 21"/>
          <p:cNvSpPr txBox="1">
            <a:spLocks noChangeArrowheads="1"/>
          </p:cNvSpPr>
          <p:nvPr/>
        </p:nvSpPr>
        <p:spPr bwMode="auto">
          <a:xfrm>
            <a:off x="7451725" y="4868863"/>
            <a:ext cx="1081088" cy="657225"/>
          </a:xfrm>
          <a:prstGeom prst="rect">
            <a:avLst/>
          </a:prstGeom>
          <a:noFill/>
          <a:ln w="15875">
            <a:solidFill>
              <a:srgbClr val="FF00FF"/>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a:t>A known value</a:t>
            </a:r>
            <a:endParaRPr lang="en-US"/>
          </a:p>
        </p:txBody>
      </p:sp>
    </p:spTree>
    <p:extLst>
      <p:ext uri="{BB962C8B-B14F-4D97-AF65-F5344CB8AC3E}">
        <p14:creationId xmlns:p14="http://schemas.microsoft.com/office/powerpoint/2010/main" val="30710600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Rectangle 2"/>
          <p:cNvSpPr>
            <a:spLocks noGrp="1" noChangeArrowheads="1"/>
          </p:cNvSpPr>
          <p:nvPr>
            <p:ph type="body" idx="1"/>
          </p:nvPr>
        </p:nvSpPr>
        <p:spPr>
          <a:xfrm>
            <a:off x="1524000" y="609600"/>
            <a:ext cx="5486400" cy="533400"/>
          </a:xfrm>
        </p:spPr>
        <p:txBody>
          <a:bodyPr/>
          <a:lstStyle/>
          <a:p>
            <a:pPr marL="0" indent="0" algn="ctr" eaLnBrk="1" hangingPunct="1">
              <a:buFontTx/>
              <a:buNone/>
            </a:pPr>
            <a:r>
              <a:rPr lang="en-US" sz="2800" b="1" i="1">
                <a:latin typeface="Times New Roman" charset="0"/>
              </a:rPr>
              <a:t>Critical values  for the t-distribution</a:t>
            </a:r>
          </a:p>
        </p:txBody>
      </p:sp>
      <p:grpSp>
        <p:nvGrpSpPr>
          <p:cNvPr id="6150" name="Group 3"/>
          <p:cNvGrpSpPr>
            <a:grpSpLocks/>
          </p:cNvGrpSpPr>
          <p:nvPr/>
        </p:nvGrpSpPr>
        <p:grpSpPr bwMode="auto">
          <a:xfrm>
            <a:off x="1752600" y="1676400"/>
            <a:ext cx="6019800" cy="4689475"/>
            <a:chOff x="1152" y="576"/>
            <a:chExt cx="3792" cy="2954"/>
          </a:xfrm>
        </p:grpSpPr>
        <p:grpSp>
          <p:nvGrpSpPr>
            <p:cNvPr id="6151" name="Group 4"/>
            <p:cNvGrpSpPr>
              <a:grpSpLocks/>
            </p:cNvGrpSpPr>
            <p:nvPr/>
          </p:nvGrpSpPr>
          <p:grpSpPr bwMode="auto">
            <a:xfrm>
              <a:off x="3399" y="1848"/>
              <a:ext cx="934" cy="675"/>
              <a:chOff x="2967" y="2088"/>
              <a:chExt cx="934" cy="675"/>
            </a:xfrm>
          </p:grpSpPr>
          <p:sp>
            <p:nvSpPr>
              <p:cNvPr id="6161" name="Freeform 5"/>
              <p:cNvSpPr>
                <a:spLocks/>
              </p:cNvSpPr>
              <p:nvPr/>
            </p:nvSpPr>
            <p:spPr bwMode="auto">
              <a:xfrm>
                <a:off x="2967" y="2088"/>
                <a:ext cx="934" cy="675"/>
              </a:xfrm>
              <a:custGeom>
                <a:avLst/>
                <a:gdLst>
                  <a:gd name="T0" fmla="*/ 0 w 1052"/>
                  <a:gd name="T1" fmla="*/ 0 h 761"/>
                  <a:gd name="T2" fmla="*/ 44 w 1052"/>
                  <a:gd name="T3" fmla="*/ 77 h 761"/>
                  <a:gd name="T4" fmla="*/ 78 w 1052"/>
                  <a:gd name="T5" fmla="*/ 154 h 761"/>
                  <a:gd name="T6" fmla="*/ 123 w 1052"/>
                  <a:gd name="T7" fmla="*/ 221 h 761"/>
                  <a:gd name="T8" fmla="*/ 155 w 1052"/>
                  <a:gd name="T9" fmla="*/ 287 h 761"/>
                  <a:gd name="T10" fmla="*/ 200 w 1052"/>
                  <a:gd name="T11" fmla="*/ 342 h 761"/>
                  <a:gd name="T12" fmla="*/ 234 w 1052"/>
                  <a:gd name="T13" fmla="*/ 398 h 761"/>
                  <a:gd name="T14" fmla="*/ 278 w 1052"/>
                  <a:gd name="T15" fmla="*/ 443 h 761"/>
                  <a:gd name="T16" fmla="*/ 312 w 1052"/>
                  <a:gd name="T17" fmla="*/ 475 h 761"/>
                  <a:gd name="T18" fmla="*/ 356 w 1052"/>
                  <a:gd name="T19" fmla="*/ 508 h 761"/>
                  <a:gd name="T20" fmla="*/ 389 w 1052"/>
                  <a:gd name="T21" fmla="*/ 542 h 761"/>
                  <a:gd name="T22" fmla="*/ 433 w 1052"/>
                  <a:gd name="T23" fmla="*/ 564 h 761"/>
                  <a:gd name="T24" fmla="*/ 467 w 1052"/>
                  <a:gd name="T25" fmla="*/ 586 h 761"/>
                  <a:gd name="T26" fmla="*/ 511 w 1052"/>
                  <a:gd name="T27" fmla="*/ 608 h 761"/>
                  <a:gd name="T28" fmla="*/ 545 w 1052"/>
                  <a:gd name="T29" fmla="*/ 619 h 761"/>
                  <a:gd name="T30" fmla="*/ 590 w 1052"/>
                  <a:gd name="T31" fmla="*/ 631 h 761"/>
                  <a:gd name="T32" fmla="*/ 622 w 1052"/>
                  <a:gd name="T33" fmla="*/ 641 h 761"/>
                  <a:gd name="T34" fmla="*/ 667 w 1052"/>
                  <a:gd name="T35" fmla="*/ 653 h 761"/>
                  <a:gd name="T36" fmla="*/ 700 w 1052"/>
                  <a:gd name="T37" fmla="*/ 653 h 761"/>
                  <a:gd name="T38" fmla="*/ 745 w 1052"/>
                  <a:gd name="T39" fmla="*/ 663 h 761"/>
                  <a:gd name="T40" fmla="*/ 779 w 1052"/>
                  <a:gd name="T41" fmla="*/ 663 h 761"/>
                  <a:gd name="T42" fmla="*/ 823 w 1052"/>
                  <a:gd name="T43" fmla="*/ 675 h 761"/>
                  <a:gd name="T44" fmla="*/ 856 w 1052"/>
                  <a:gd name="T45" fmla="*/ 675 h 761"/>
                  <a:gd name="T46" fmla="*/ 900 w 1052"/>
                  <a:gd name="T47" fmla="*/ 675 h 761"/>
                  <a:gd name="T48" fmla="*/ 934 w 1052"/>
                  <a:gd name="T49" fmla="*/ 675 h 761"/>
                  <a:gd name="T50" fmla="*/ 934 w 1052"/>
                  <a:gd name="T51" fmla="*/ 675 h 761"/>
                  <a:gd name="T52" fmla="*/ 0 w 1052"/>
                  <a:gd name="T53" fmla="*/ 675 h 761"/>
                  <a:gd name="T54" fmla="*/ 0 w 1052"/>
                  <a:gd name="T55" fmla="*/ 0 h 7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52"/>
                  <a:gd name="T85" fmla="*/ 0 h 761"/>
                  <a:gd name="T86" fmla="*/ 1052 w 1052"/>
                  <a:gd name="T87" fmla="*/ 761 h 7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52" h="761">
                    <a:moveTo>
                      <a:pt x="0" y="0"/>
                    </a:moveTo>
                    <a:lnTo>
                      <a:pt x="50" y="87"/>
                    </a:lnTo>
                    <a:lnTo>
                      <a:pt x="88" y="174"/>
                    </a:lnTo>
                    <a:lnTo>
                      <a:pt x="138" y="249"/>
                    </a:lnTo>
                    <a:lnTo>
                      <a:pt x="175" y="324"/>
                    </a:lnTo>
                    <a:lnTo>
                      <a:pt x="225" y="386"/>
                    </a:lnTo>
                    <a:lnTo>
                      <a:pt x="263" y="449"/>
                    </a:lnTo>
                    <a:lnTo>
                      <a:pt x="313" y="499"/>
                    </a:lnTo>
                    <a:lnTo>
                      <a:pt x="351" y="536"/>
                    </a:lnTo>
                    <a:lnTo>
                      <a:pt x="401" y="573"/>
                    </a:lnTo>
                    <a:lnTo>
                      <a:pt x="438" y="611"/>
                    </a:lnTo>
                    <a:lnTo>
                      <a:pt x="488" y="636"/>
                    </a:lnTo>
                    <a:lnTo>
                      <a:pt x="526" y="661"/>
                    </a:lnTo>
                    <a:lnTo>
                      <a:pt x="576" y="686"/>
                    </a:lnTo>
                    <a:lnTo>
                      <a:pt x="614" y="698"/>
                    </a:lnTo>
                    <a:lnTo>
                      <a:pt x="664" y="711"/>
                    </a:lnTo>
                    <a:lnTo>
                      <a:pt x="701" y="723"/>
                    </a:lnTo>
                    <a:lnTo>
                      <a:pt x="751" y="736"/>
                    </a:lnTo>
                    <a:lnTo>
                      <a:pt x="789" y="736"/>
                    </a:lnTo>
                    <a:lnTo>
                      <a:pt x="839" y="748"/>
                    </a:lnTo>
                    <a:lnTo>
                      <a:pt x="877" y="748"/>
                    </a:lnTo>
                    <a:lnTo>
                      <a:pt x="927" y="761"/>
                    </a:lnTo>
                    <a:lnTo>
                      <a:pt x="964" y="761"/>
                    </a:lnTo>
                    <a:lnTo>
                      <a:pt x="1014" y="761"/>
                    </a:lnTo>
                    <a:lnTo>
                      <a:pt x="1052" y="761"/>
                    </a:lnTo>
                    <a:lnTo>
                      <a:pt x="0" y="76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2" name="Line 6"/>
              <p:cNvSpPr>
                <a:spLocks noChangeShapeType="1"/>
              </p:cNvSpPr>
              <p:nvPr/>
            </p:nvSpPr>
            <p:spPr bwMode="auto">
              <a:xfrm flipV="1">
                <a:off x="2967" y="2088"/>
                <a:ext cx="1" cy="6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52" name="Rectangle 7"/>
            <p:cNvSpPr>
              <a:spLocks noChangeArrowheads="1"/>
            </p:cNvSpPr>
            <p:nvPr/>
          </p:nvSpPr>
          <p:spPr bwMode="auto">
            <a:xfrm>
              <a:off x="4153" y="1427"/>
              <a:ext cx="7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a:latin typeface="Symbol" charset="0"/>
                </a:rPr>
                <a:t>a</a:t>
              </a:r>
              <a:r>
                <a:rPr lang="en-US" sz="2000">
                  <a:latin typeface="Times New Roman" charset="0"/>
                </a:rPr>
                <a:t> or </a:t>
              </a:r>
              <a:r>
                <a:rPr lang="en-US" sz="2000">
                  <a:latin typeface="Symbol" charset="0"/>
                </a:rPr>
                <a:t>a</a:t>
              </a:r>
              <a:r>
                <a:rPr lang="en-US" sz="2000">
                  <a:latin typeface="Times New Roman" charset="0"/>
                </a:rPr>
                <a:t>/2</a:t>
              </a:r>
            </a:p>
          </p:txBody>
        </p:sp>
        <p:sp>
          <p:nvSpPr>
            <p:cNvPr id="6153" name="Line 8"/>
            <p:cNvSpPr>
              <a:spLocks noChangeShapeType="1"/>
            </p:cNvSpPr>
            <p:nvPr/>
          </p:nvSpPr>
          <p:spPr bwMode="auto">
            <a:xfrm flipH="1">
              <a:off x="3570" y="1690"/>
              <a:ext cx="672" cy="70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9"/>
            <p:cNvSpPr>
              <a:spLocks noChangeShapeType="1"/>
            </p:cNvSpPr>
            <p:nvPr/>
          </p:nvSpPr>
          <p:spPr bwMode="auto">
            <a:xfrm>
              <a:off x="1152" y="2526"/>
              <a:ext cx="31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Freeform 10"/>
            <p:cNvSpPr>
              <a:spLocks/>
            </p:cNvSpPr>
            <p:nvPr/>
          </p:nvSpPr>
          <p:spPr bwMode="auto">
            <a:xfrm>
              <a:off x="3399" y="1851"/>
              <a:ext cx="934" cy="675"/>
            </a:xfrm>
            <a:custGeom>
              <a:avLst/>
              <a:gdLst>
                <a:gd name="T0" fmla="*/ 0 w 84"/>
                <a:gd name="T1" fmla="*/ 0 h 61"/>
                <a:gd name="T2" fmla="*/ 44 w 84"/>
                <a:gd name="T3" fmla="*/ 77 h 61"/>
                <a:gd name="T4" fmla="*/ 78 w 84"/>
                <a:gd name="T5" fmla="*/ 155 h 61"/>
                <a:gd name="T6" fmla="*/ 122 w 84"/>
                <a:gd name="T7" fmla="*/ 221 h 61"/>
                <a:gd name="T8" fmla="*/ 156 w 84"/>
                <a:gd name="T9" fmla="*/ 288 h 61"/>
                <a:gd name="T10" fmla="*/ 200 w 84"/>
                <a:gd name="T11" fmla="*/ 343 h 61"/>
                <a:gd name="T12" fmla="*/ 234 w 84"/>
                <a:gd name="T13" fmla="*/ 398 h 61"/>
                <a:gd name="T14" fmla="*/ 278 w 84"/>
                <a:gd name="T15" fmla="*/ 443 h 61"/>
                <a:gd name="T16" fmla="*/ 311 w 84"/>
                <a:gd name="T17" fmla="*/ 476 h 61"/>
                <a:gd name="T18" fmla="*/ 356 w 84"/>
                <a:gd name="T19" fmla="*/ 509 h 61"/>
                <a:gd name="T20" fmla="*/ 389 w 84"/>
                <a:gd name="T21" fmla="*/ 542 h 61"/>
                <a:gd name="T22" fmla="*/ 434 w 84"/>
                <a:gd name="T23" fmla="*/ 564 h 61"/>
                <a:gd name="T24" fmla="*/ 467 w 84"/>
                <a:gd name="T25" fmla="*/ 586 h 61"/>
                <a:gd name="T26" fmla="*/ 511 w 84"/>
                <a:gd name="T27" fmla="*/ 609 h 61"/>
                <a:gd name="T28" fmla="*/ 545 w 84"/>
                <a:gd name="T29" fmla="*/ 620 h 61"/>
                <a:gd name="T30" fmla="*/ 589 w 84"/>
                <a:gd name="T31" fmla="*/ 631 h 61"/>
                <a:gd name="T32" fmla="*/ 623 w 84"/>
                <a:gd name="T33" fmla="*/ 642 h 61"/>
                <a:gd name="T34" fmla="*/ 667 w 84"/>
                <a:gd name="T35" fmla="*/ 653 h 61"/>
                <a:gd name="T36" fmla="*/ 700 w 84"/>
                <a:gd name="T37" fmla="*/ 653 h 61"/>
                <a:gd name="T38" fmla="*/ 745 w 84"/>
                <a:gd name="T39" fmla="*/ 664 h 61"/>
                <a:gd name="T40" fmla="*/ 778 w 84"/>
                <a:gd name="T41" fmla="*/ 664 h 61"/>
                <a:gd name="T42" fmla="*/ 823 w 84"/>
                <a:gd name="T43" fmla="*/ 675 h 61"/>
                <a:gd name="T44" fmla="*/ 856 w 84"/>
                <a:gd name="T45" fmla="*/ 675 h 61"/>
                <a:gd name="T46" fmla="*/ 901 w 84"/>
                <a:gd name="T47" fmla="*/ 675 h 61"/>
                <a:gd name="T48" fmla="*/ 934 w 84"/>
                <a:gd name="T49" fmla="*/ 675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61"/>
                <a:gd name="T77" fmla="*/ 84 w 84"/>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61">
                  <a:moveTo>
                    <a:pt x="0" y="0"/>
                  </a:moveTo>
                  <a:lnTo>
                    <a:pt x="4" y="7"/>
                  </a:lnTo>
                  <a:lnTo>
                    <a:pt x="7" y="14"/>
                  </a:lnTo>
                  <a:lnTo>
                    <a:pt x="11" y="20"/>
                  </a:lnTo>
                  <a:lnTo>
                    <a:pt x="14" y="26"/>
                  </a:lnTo>
                  <a:lnTo>
                    <a:pt x="18" y="31"/>
                  </a:lnTo>
                  <a:lnTo>
                    <a:pt x="21" y="36"/>
                  </a:lnTo>
                  <a:lnTo>
                    <a:pt x="25" y="40"/>
                  </a:lnTo>
                  <a:lnTo>
                    <a:pt x="28" y="43"/>
                  </a:lnTo>
                  <a:lnTo>
                    <a:pt x="32" y="46"/>
                  </a:lnTo>
                  <a:lnTo>
                    <a:pt x="35" y="49"/>
                  </a:lnTo>
                  <a:lnTo>
                    <a:pt x="39" y="51"/>
                  </a:lnTo>
                  <a:lnTo>
                    <a:pt x="42" y="53"/>
                  </a:lnTo>
                  <a:lnTo>
                    <a:pt x="46" y="55"/>
                  </a:lnTo>
                  <a:lnTo>
                    <a:pt x="49" y="56"/>
                  </a:lnTo>
                  <a:lnTo>
                    <a:pt x="53" y="57"/>
                  </a:lnTo>
                  <a:lnTo>
                    <a:pt x="56" y="58"/>
                  </a:lnTo>
                  <a:lnTo>
                    <a:pt x="60" y="59"/>
                  </a:lnTo>
                  <a:lnTo>
                    <a:pt x="63" y="59"/>
                  </a:lnTo>
                  <a:lnTo>
                    <a:pt x="67" y="60"/>
                  </a:lnTo>
                  <a:lnTo>
                    <a:pt x="70" y="60"/>
                  </a:lnTo>
                  <a:lnTo>
                    <a:pt x="74" y="61"/>
                  </a:lnTo>
                  <a:lnTo>
                    <a:pt x="77" y="61"/>
                  </a:lnTo>
                  <a:lnTo>
                    <a:pt x="81" y="61"/>
                  </a:lnTo>
                  <a:lnTo>
                    <a:pt x="84" y="6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6" name="Freeform 11"/>
            <p:cNvSpPr>
              <a:spLocks/>
            </p:cNvSpPr>
            <p:nvPr/>
          </p:nvSpPr>
          <p:spPr bwMode="auto">
            <a:xfrm>
              <a:off x="3399" y="1851"/>
              <a:ext cx="934" cy="675"/>
            </a:xfrm>
            <a:custGeom>
              <a:avLst/>
              <a:gdLst>
                <a:gd name="T0" fmla="*/ 0 w 84"/>
                <a:gd name="T1" fmla="*/ 0 h 61"/>
                <a:gd name="T2" fmla="*/ 44 w 84"/>
                <a:gd name="T3" fmla="*/ 77 h 61"/>
                <a:gd name="T4" fmla="*/ 78 w 84"/>
                <a:gd name="T5" fmla="*/ 155 h 61"/>
                <a:gd name="T6" fmla="*/ 122 w 84"/>
                <a:gd name="T7" fmla="*/ 221 h 61"/>
                <a:gd name="T8" fmla="*/ 156 w 84"/>
                <a:gd name="T9" fmla="*/ 288 h 61"/>
                <a:gd name="T10" fmla="*/ 200 w 84"/>
                <a:gd name="T11" fmla="*/ 343 h 61"/>
                <a:gd name="T12" fmla="*/ 234 w 84"/>
                <a:gd name="T13" fmla="*/ 398 h 61"/>
                <a:gd name="T14" fmla="*/ 278 w 84"/>
                <a:gd name="T15" fmla="*/ 443 h 61"/>
                <a:gd name="T16" fmla="*/ 311 w 84"/>
                <a:gd name="T17" fmla="*/ 476 h 61"/>
                <a:gd name="T18" fmla="*/ 356 w 84"/>
                <a:gd name="T19" fmla="*/ 509 h 61"/>
                <a:gd name="T20" fmla="*/ 389 w 84"/>
                <a:gd name="T21" fmla="*/ 542 h 61"/>
                <a:gd name="T22" fmla="*/ 434 w 84"/>
                <a:gd name="T23" fmla="*/ 564 h 61"/>
                <a:gd name="T24" fmla="*/ 467 w 84"/>
                <a:gd name="T25" fmla="*/ 586 h 61"/>
                <a:gd name="T26" fmla="*/ 511 w 84"/>
                <a:gd name="T27" fmla="*/ 609 h 61"/>
                <a:gd name="T28" fmla="*/ 545 w 84"/>
                <a:gd name="T29" fmla="*/ 620 h 61"/>
                <a:gd name="T30" fmla="*/ 589 w 84"/>
                <a:gd name="T31" fmla="*/ 631 h 61"/>
                <a:gd name="T32" fmla="*/ 623 w 84"/>
                <a:gd name="T33" fmla="*/ 642 h 61"/>
                <a:gd name="T34" fmla="*/ 667 w 84"/>
                <a:gd name="T35" fmla="*/ 653 h 61"/>
                <a:gd name="T36" fmla="*/ 700 w 84"/>
                <a:gd name="T37" fmla="*/ 653 h 61"/>
                <a:gd name="T38" fmla="*/ 745 w 84"/>
                <a:gd name="T39" fmla="*/ 664 h 61"/>
                <a:gd name="T40" fmla="*/ 778 w 84"/>
                <a:gd name="T41" fmla="*/ 664 h 61"/>
                <a:gd name="T42" fmla="*/ 823 w 84"/>
                <a:gd name="T43" fmla="*/ 675 h 61"/>
                <a:gd name="T44" fmla="*/ 856 w 84"/>
                <a:gd name="T45" fmla="*/ 675 h 61"/>
                <a:gd name="T46" fmla="*/ 901 w 84"/>
                <a:gd name="T47" fmla="*/ 675 h 61"/>
                <a:gd name="T48" fmla="*/ 934 w 84"/>
                <a:gd name="T49" fmla="*/ 675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61"/>
                <a:gd name="T77" fmla="*/ 84 w 84"/>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61">
                  <a:moveTo>
                    <a:pt x="0" y="0"/>
                  </a:moveTo>
                  <a:lnTo>
                    <a:pt x="4" y="7"/>
                  </a:lnTo>
                  <a:lnTo>
                    <a:pt x="7" y="14"/>
                  </a:lnTo>
                  <a:lnTo>
                    <a:pt x="11" y="20"/>
                  </a:lnTo>
                  <a:lnTo>
                    <a:pt x="14" y="26"/>
                  </a:lnTo>
                  <a:lnTo>
                    <a:pt x="18" y="31"/>
                  </a:lnTo>
                  <a:lnTo>
                    <a:pt x="21" y="36"/>
                  </a:lnTo>
                  <a:lnTo>
                    <a:pt x="25" y="40"/>
                  </a:lnTo>
                  <a:lnTo>
                    <a:pt x="28" y="43"/>
                  </a:lnTo>
                  <a:lnTo>
                    <a:pt x="32" y="46"/>
                  </a:lnTo>
                  <a:lnTo>
                    <a:pt x="35" y="49"/>
                  </a:lnTo>
                  <a:lnTo>
                    <a:pt x="39" y="51"/>
                  </a:lnTo>
                  <a:lnTo>
                    <a:pt x="42" y="53"/>
                  </a:lnTo>
                  <a:lnTo>
                    <a:pt x="46" y="55"/>
                  </a:lnTo>
                  <a:lnTo>
                    <a:pt x="49" y="56"/>
                  </a:lnTo>
                  <a:lnTo>
                    <a:pt x="53" y="57"/>
                  </a:lnTo>
                  <a:lnTo>
                    <a:pt x="56" y="58"/>
                  </a:lnTo>
                  <a:lnTo>
                    <a:pt x="60" y="59"/>
                  </a:lnTo>
                  <a:lnTo>
                    <a:pt x="63" y="59"/>
                  </a:lnTo>
                  <a:lnTo>
                    <a:pt x="67" y="60"/>
                  </a:lnTo>
                  <a:lnTo>
                    <a:pt x="70" y="60"/>
                  </a:lnTo>
                  <a:lnTo>
                    <a:pt x="74" y="61"/>
                  </a:lnTo>
                  <a:lnTo>
                    <a:pt x="77" y="61"/>
                  </a:lnTo>
                  <a:lnTo>
                    <a:pt x="81" y="61"/>
                  </a:lnTo>
                  <a:lnTo>
                    <a:pt x="84" y="6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7" name="Freeform 12"/>
            <p:cNvSpPr>
              <a:spLocks/>
            </p:cNvSpPr>
            <p:nvPr/>
          </p:nvSpPr>
          <p:spPr bwMode="auto">
            <a:xfrm>
              <a:off x="1152" y="576"/>
              <a:ext cx="3181" cy="1950"/>
            </a:xfrm>
            <a:custGeom>
              <a:avLst/>
              <a:gdLst>
                <a:gd name="T0" fmla="*/ 33 w 286"/>
                <a:gd name="T1" fmla="*/ 1950 h 176"/>
                <a:gd name="T2" fmla="*/ 122 w 286"/>
                <a:gd name="T3" fmla="*/ 1939 h 176"/>
                <a:gd name="T4" fmla="*/ 200 w 286"/>
                <a:gd name="T5" fmla="*/ 1939 h 176"/>
                <a:gd name="T6" fmla="*/ 300 w 286"/>
                <a:gd name="T7" fmla="*/ 1917 h 176"/>
                <a:gd name="T8" fmla="*/ 412 w 286"/>
                <a:gd name="T9" fmla="*/ 1884 h 176"/>
                <a:gd name="T10" fmla="*/ 545 w 286"/>
                <a:gd name="T11" fmla="*/ 1817 h 176"/>
                <a:gd name="T12" fmla="*/ 667 w 286"/>
                <a:gd name="T13" fmla="*/ 1706 h 176"/>
                <a:gd name="T14" fmla="*/ 934 w 286"/>
                <a:gd name="T15" fmla="*/ 1252 h 176"/>
                <a:gd name="T16" fmla="*/ 1201 w 286"/>
                <a:gd name="T17" fmla="*/ 609 h 176"/>
                <a:gd name="T18" fmla="*/ 1335 w 286"/>
                <a:gd name="T19" fmla="*/ 288 h 176"/>
                <a:gd name="T20" fmla="*/ 1468 w 286"/>
                <a:gd name="T21" fmla="*/ 78 h 176"/>
                <a:gd name="T22" fmla="*/ 1513 w 286"/>
                <a:gd name="T23" fmla="*/ 33 h 176"/>
                <a:gd name="T24" fmla="*/ 1535 w 286"/>
                <a:gd name="T25" fmla="*/ 11 h 176"/>
                <a:gd name="T26" fmla="*/ 1557 w 286"/>
                <a:gd name="T27" fmla="*/ 11 h 176"/>
                <a:gd name="T28" fmla="*/ 1568 w 286"/>
                <a:gd name="T29" fmla="*/ 0 h 176"/>
                <a:gd name="T30" fmla="*/ 1579 w 286"/>
                <a:gd name="T31" fmla="*/ 0 h 176"/>
                <a:gd name="T32" fmla="*/ 1591 w 286"/>
                <a:gd name="T33" fmla="*/ 0 h 176"/>
                <a:gd name="T34" fmla="*/ 1591 w 286"/>
                <a:gd name="T35" fmla="*/ 0 h 176"/>
                <a:gd name="T36" fmla="*/ 1602 w 286"/>
                <a:gd name="T37" fmla="*/ 0 h 176"/>
                <a:gd name="T38" fmla="*/ 1602 w 286"/>
                <a:gd name="T39" fmla="*/ 0 h 176"/>
                <a:gd name="T40" fmla="*/ 1613 w 286"/>
                <a:gd name="T41" fmla="*/ 0 h 176"/>
                <a:gd name="T42" fmla="*/ 1624 w 286"/>
                <a:gd name="T43" fmla="*/ 0 h 176"/>
                <a:gd name="T44" fmla="*/ 1646 w 286"/>
                <a:gd name="T45" fmla="*/ 11 h 176"/>
                <a:gd name="T46" fmla="*/ 1702 w 286"/>
                <a:gd name="T47" fmla="*/ 55 h 176"/>
                <a:gd name="T48" fmla="*/ 1802 w 286"/>
                <a:gd name="T49" fmla="*/ 211 h 176"/>
                <a:gd name="T50" fmla="*/ 2002 w 286"/>
                <a:gd name="T51" fmla="*/ 654 h 176"/>
                <a:gd name="T52" fmla="*/ 2269 w 286"/>
                <a:gd name="T53" fmla="*/ 1307 h 176"/>
                <a:gd name="T54" fmla="*/ 2402 w 286"/>
                <a:gd name="T55" fmla="*/ 1562 h 176"/>
                <a:gd name="T56" fmla="*/ 2603 w 286"/>
                <a:gd name="T57" fmla="*/ 1795 h 176"/>
                <a:gd name="T58" fmla="*/ 2747 w 286"/>
                <a:gd name="T59" fmla="*/ 1872 h 176"/>
                <a:gd name="T60" fmla="*/ 2836 w 286"/>
                <a:gd name="T61" fmla="*/ 1906 h 176"/>
                <a:gd name="T62" fmla="*/ 2936 w 286"/>
                <a:gd name="T63" fmla="*/ 1928 h 176"/>
                <a:gd name="T64" fmla="*/ 3003 w 286"/>
                <a:gd name="T65" fmla="*/ 1939 h 176"/>
                <a:gd name="T66" fmla="*/ 3059 w 286"/>
                <a:gd name="T67" fmla="*/ 1950 h 176"/>
                <a:gd name="T68" fmla="*/ 3125 w 286"/>
                <a:gd name="T69" fmla="*/ 1950 h 1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6"/>
                <a:gd name="T106" fmla="*/ 0 h 176"/>
                <a:gd name="T107" fmla="*/ 286 w 286"/>
                <a:gd name="T108" fmla="*/ 176 h 1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6" h="176">
                  <a:moveTo>
                    <a:pt x="0" y="176"/>
                  </a:moveTo>
                  <a:lnTo>
                    <a:pt x="3" y="176"/>
                  </a:lnTo>
                  <a:lnTo>
                    <a:pt x="5" y="176"/>
                  </a:lnTo>
                  <a:lnTo>
                    <a:pt x="11" y="175"/>
                  </a:lnTo>
                  <a:lnTo>
                    <a:pt x="15" y="175"/>
                  </a:lnTo>
                  <a:lnTo>
                    <a:pt x="18" y="175"/>
                  </a:lnTo>
                  <a:lnTo>
                    <a:pt x="24" y="174"/>
                  </a:lnTo>
                  <a:lnTo>
                    <a:pt x="27" y="173"/>
                  </a:lnTo>
                  <a:lnTo>
                    <a:pt x="31" y="172"/>
                  </a:lnTo>
                  <a:lnTo>
                    <a:pt x="37" y="170"/>
                  </a:lnTo>
                  <a:lnTo>
                    <a:pt x="43" y="168"/>
                  </a:lnTo>
                  <a:lnTo>
                    <a:pt x="49" y="164"/>
                  </a:lnTo>
                  <a:lnTo>
                    <a:pt x="55" y="159"/>
                  </a:lnTo>
                  <a:lnTo>
                    <a:pt x="60" y="154"/>
                  </a:lnTo>
                  <a:lnTo>
                    <a:pt x="72" y="137"/>
                  </a:lnTo>
                  <a:lnTo>
                    <a:pt x="84" y="113"/>
                  </a:lnTo>
                  <a:lnTo>
                    <a:pt x="96" y="85"/>
                  </a:lnTo>
                  <a:lnTo>
                    <a:pt x="108" y="55"/>
                  </a:lnTo>
                  <a:lnTo>
                    <a:pt x="114" y="39"/>
                  </a:lnTo>
                  <a:lnTo>
                    <a:pt x="120" y="26"/>
                  </a:lnTo>
                  <a:lnTo>
                    <a:pt x="126" y="14"/>
                  </a:lnTo>
                  <a:lnTo>
                    <a:pt x="132" y="7"/>
                  </a:lnTo>
                  <a:lnTo>
                    <a:pt x="134" y="4"/>
                  </a:lnTo>
                  <a:lnTo>
                    <a:pt x="136" y="3"/>
                  </a:lnTo>
                  <a:lnTo>
                    <a:pt x="137" y="2"/>
                  </a:lnTo>
                  <a:lnTo>
                    <a:pt x="138" y="1"/>
                  </a:lnTo>
                  <a:lnTo>
                    <a:pt x="139" y="1"/>
                  </a:lnTo>
                  <a:lnTo>
                    <a:pt x="140" y="1"/>
                  </a:lnTo>
                  <a:lnTo>
                    <a:pt x="140" y="0"/>
                  </a:lnTo>
                  <a:lnTo>
                    <a:pt x="141" y="0"/>
                  </a:lnTo>
                  <a:lnTo>
                    <a:pt x="142" y="0"/>
                  </a:lnTo>
                  <a:lnTo>
                    <a:pt x="143" y="0"/>
                  </a:lnTo>
                  <a:lnTo>
                    <a:pt x="144" y="0"/>
                  </a:lnTo>
                  <a:lnTo>
                    <a:pt x="145" y="0"/>
                  </a:lnTo>
                  <a:lnTo>
                    <a:pt x="146" y="0"/>
                  </a:lnTo>
                  <a:lnTo>
                    <a:pt x="147" y="1"/>
                  </a:lnTo>
                  <a:lnTo>
                    <a:pt x="148" y="1"/>
                  </a:lnTo>
                  <a:lnTo>
                    <a:pt x="150" y="2"/>
                  </a:lnTo>
                  <a:lnTo>
                    <a:pt x="153" y="5"/>
                  </a:lnTo>
                  <a:lnTo>
                    <a:pt x="156" y="9"/>
                  </a:lnTo>
                  <a:lnTo>
                    <a:pt x="162" y="19"/>
                  </a:lnTo>
                  <a:lnTo>
                    <a:pt x="168" y="31"/>
                  </a:lnTo>
                  <a:lnTo>
                    <a:pt x="180" y="59"/>
                  </a:lnTo>
                  <a:lnTo>
                    <a:pt x="192" y="91"/>
                  </a:lnTo>
                  <a:lnTo>
                    <a:pt x="204" y="118"/>
                  </a:lnTo>
                  <a:lnTo>
                    <a:pt x="210" y="130"/>
                  </a:lnTo>
                  <a:lnTo>
                    <a:pt x="216" y="141"/>
                  </a:lnTo>
                  <a:lnTo>
                    <a:pt x="228" y="157"/>
                  </a:lnTo>
                  <a:lnTo>
                    <a:pt x="234" y="162"/>
                  </a:lnTo>
                  <a:lnTo>
                    <a:pt x="241" y="166"/>
                  </a:lnTo>
                  <a:lnTo>
                    <a:pt x="247" y="169"/>
                  </a:lnTo>
                  <a:lnTo>
                    <a:pt x="252" y="171"/>
                  </a:lnTo>
                  <a:lnTo>
                    <a:pt x="255" y="172"/>
                  </a:lnTo>
                  <a:lnTo>
                    <a:pt x="258" y="173"/>
                  </a:lnTo>
                  <a:lnTo>
                    <a:pt x="264" y="174"/>
                  </a:lnTo>
                  <a:lnTo>
                    <a:pt x="267" y="175"/>
                  </a:lnTo>
                  <a:lnTo>
                    <a:pt x="270" y="175"/>
                  </a:lnTo>
                  <a:lnTo>
                    <a:pt x="273" y="175"/>
                  </a:lnTo>
                  <a:lnTo>
                    <a:pt x="275" y="176"/>
                  </a:lnTo>
                  <a:lnTo>
                    <a:pt x="278" y="176"/>
                  </a:lnTo>
                  <a:lnTo>
                    <a:pt x="281" y="176"/>
                  </a:lnTo>
                  <a:lnTo>
                    <a:pt x="286" y="17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8" name="Line 13"/>
            <p:cNvSpPr>
              <a:spLocks noChangeShapeType="1"/>
            </p:cNvSpPr>
            <p:nvPr/>
          </p:nvSpPr>
          <p:spPr bwMode="auto">
            <a:xfrm flipV="1">
              <a:off x="2742" y="576"/>
              <a:ext cx="1" cy="19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Line 14"/>
            <p:cNvSpPr>
              <a:spLocks noChangeShapeType="1"/>
            </p:cNvSpPr>
            <p:nvPr/>
          </p:nvSpPr>
          <p:spPr bwMode="auto">
            <a:xfrm>
              <a:off x="1152" y="2526"/>
              <a:ext cx="31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6146" name="Object 15"/>
            <p:cNvGraphicFramePr>
              <a:graphicFrameLocks/>
            </p:cNvGraphicFramePr>
            <p:nvPr/>
          </p:nvGraphicFramePr>
          <p:xfrm>
            <a:off x="2710" y="2615"/>
            <a:ext cx="94" cy="137"/>
          </p:xfrm>
          <a:graphic>
            <a:graphicData uri="http://schemas.openxmlformats.org/presentationml/2006/ole">
              <mc:AlternateContent xmlns:mc="http://schemas.openxmlformats.org/markup-compatibility/2006">
                <mc:Choice xmlns:v="urn:schemas-microsoft-com:vml" Requires="v">
                  <p:oleObj spid="_x0000_s6177" name="Equation" r:id="rId4" imgW="177569" imgH="253670" progId="Equation.3">
                    <p:embed/>
                  </p:oleObj>
                </mc:Choice>
                <mc:Fallback>
                  <p:oleObj name="Equation" r:id="rId4" imgW="177569" imgH="25367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0" y="2615"/>
                          <a:ext cx="94"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16"/>
            <p:cNvGraphicFramePr>
              <a:graphicFrameLocks/>
            </p:cNvGraphicFramePr>
            <p:nvPr/>
          </p:nvGraphicFramePr>
          <p:xfrm>
            <a:off x="4296" y="2658"/>
            <a:ext cx="143" cy="243"/>
          </p:xfrm>
          <a:graphic>
            <a:graphicData uri="http://schemas.openxmlformats.org/presentationml/2006/ole">
              <mc:AlternateContent xmlns:mc="http://schemas.openxmlformats.org/markup-compatibility/2006">
                <mc:Choice xmlns:v="urn:schemas-microsoft-com:vml" Requires="v">
                  <p:oleObj spid="_x0000_s6178" name="Equation" r:id="rId6" imgW="88746" imgH="152136" progId="Equation.3">
                    <p:embed/>
                  </p:oleObj>
                </mc:Choice>
                <mc:Fallback>
                  <p:oleObj name="Equation" r:id="rId6" imgW="88746" imgH="152136"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6" y="2658"/>
                          <a:ext cx="143"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60" name="Line 17"/>
            <p:cNvSpPr>
              <a:spLocks noChangeShapeType="1"/>
            </p:cNvSpPr>
            <p:nvPr/>
          </p:nvSpPr>
          <p:spPr bwMode="auto">
            <a:xfrm flipH="1" flipV="1">
              <a:off x="3360" y="2592"/>
              <a:ext cx="96" cy="576"/>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48" name="Object 18"/>
            <p:cNvGraphicFramePr>
              <a:graphicFrameLocks noChangeAspect="1"/>
            </p:cNvGraphicFramePr>
            <p:nvPr/>
          </p:nvGraphicFramePr>
          <p:xfrm>
            <a:off x="3024" y="3168"/>
            <a:ext cx="1007" cy="362"/>
          </p:xfrm>
          <a:graphic>
            <a:graphicData uri="http://schemas.openxmlformats.org/presentationml/2006/ole">
              <mc:AlternateContent xmlns:mc="http://schemas.openxmlformats.org/markup-compatibility/2006">
                <mc:Choice xmlns:v="urn:schemas-microsoft-com:vml" Requires="v">
                  <p:oleObj spid="_x0000_s6179" name="Equation" r:id="rId8" imgW="634725" imgH="228501" progId="Equation.3">
                    <p:embed/>
                  </p:oleObj>
                </mc:Choice>
                <mc:Fallback>
                  <p:oleObj name="Equation" r:id="rId8" imgW="634725" imgH="22850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3168"/>
                          <a:ext cx="1007"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Tree>
    <p:extLst>
      <p:ext uri="{BB962C8B-B14F-4D97-AF65-F5344CB8AC3E}">
        <p14:creationId xmlns:p14="http://schemas.microsoft.com/office/powerpoint/2010/main" val="2883717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09600" y="500063"/>
            <a:ext cx="7962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ko-KR" altLang="en-US" sz="3200" b="1" dirty="0">
                <a:solidFill>
                  <a:srgbClr val="003366"/>
                </a:solidFill>
                <a:latin typeface="맑은 고딕" charset="0"/>
                <a:ea typeface="맑은 고딕" charset="0"/>
                <a:cs typeface="맑은 고딕" charset="0"/>
              </a:rPr>
              <a:t>목적</a:t>
            </a:r>
            <a:r>
              <a:rPr lang="en-US" altLang="ko-KR" sz="3200" b="1" dirty="0">
                <a:solidFill>
                  <a:srgbClr val="003366"/>
                </a:solidFill>
                <a:latin typeface="맑은 고딕" charset="0"/>
                <a:ea typeface="맑은 고딕" charset="0"/>
                <a:cs typeface="맑은 고딕" charset="0"/>
              </a:rPr>
              <a:t>(</a:t>
            </a:r>
            <a:r>
              <a:rPr lang="ko-KR" altLang="en-US" sz="3200" b="1" dirty="0">
                <a:solidFill>
                  <a:srgbClr val="003366"/>
                </a:solidFill>
                <a:latin typeface="맑은 고딕" charset="0"/>
                <a:ea typeface="맑은 고딕" charset="0"/>
                <a:cs typeface="맑은 고딕" charset="0"/>
              </a:rPr>
              <a:t>상황</a:t>
            </a:r>
            <a:r>
              <a:rPr lang="en-US" altLang="ko-KR" sz="3200" b="1" dirty="0">
                <a:solidFill>
                  <a:srgbClr val="003366"/>
                </a:solidFill>
                <a:latin typeface="맑은 고딕" charset="0"/>
                <a:ea typeface="맑은 고딕" charset="0"/>
                <a:cs typeface="맑은 고딕" charset="0"/>
              </a:rPr>
              <a:t>)</a:t>
            </a:r>
            <a:r>
              <a:rPr lang="ko-KR" altLang="en-US" sz="3200" b="1" dirty="0">
                <a:solidFill>
                  <a:srgbClr val="003366"/>
                </a:solidFill>
                <a:latin typeface="맑은 고딕" charset="0"/>
                <a:ea typeface="맑은 고딕" charset="0"/>
                <a:cs typeface="맑은 고딕" charset="0"/>
              </a:rPr>
              <a:t>에 따른 통계분석법의 적용</a:t>
            </a:r>
          </a:p>
        </p:txBody>
      </p:sp>
      <p:graphicFrame>
        <p:nvGraphicFramePr>
          <p:cNvPr id="5" name="표 4"/>
          <p:cNvGraphicFramePr>
            <a:graphicFrameLocks noGrp="1"/>
          </p:cNvGraphicFramePr>
          <p:nvPr/>
        </p:nvGraphicFramePr>
        <p:xfrm>
          <a:off x="571500" y="1428750"/>
          <a:ext cx="8143875" cy="4570414"/>
        </p:xfrm>
        <a:graphic>
          <a:graphicData uri="http://schemas.openxmlformats.org/drawingml/2006/table">
            <a:tbl>
              <a:tblPr/>
              <a:tblGrid>
                <a:gridCol w="1071563"/>
                <a:gridCol w="2071687"/>
                <a:gridCol w="2500313"/>
                <a:gridCol w="2500312"/>
              </a:tblGrid>
              <a:tr h="644525">
                <a:tc>
                  <a:txBody>
                    <a:bodyPr/>
                    <a:lstStyle/>
                    <a:p>
                      <a:pPr marL="0" marR="0" lvl="0" indent="0" algn="ctr" defTabSz="914400" rtl="0" eaLnBrk="0" fontAlgn="base" latinLnBrk="1" hangingPunct="0">
                        <a:lnSpc>
                          <a:spcPct val="130000"/>
                        </a:lnSpc>
                        <a:spcBef>
                          <a:spcPts val="175"/>
                        </a:spcBef>
                        <a:spcAft>
                          <a:spcPts val="163"/>
                        </a:spcAft>
                        <a:buClrTx/>
                        <a:buSzPct val="60000"/>
                        <a:buFont typeface="Wingdings" charset="0"/>
                        <a:buNone/>
                        <a:tabLst/>
                      </a:pP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분석 목적</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ts val="163"/>
                        </a:spcBef>
                        <a:spcAft>
                          <a:spcPct val="0"/>
                        </a:spcAft>
                        <a:buClrTx/>
                        <a:buSzPct val="60000"/>
                        <a:buFont typeface="Wingdings" charset="0"/>
                        <a:buNone/>
                        <a:tabLst/>
                      </a:pP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비척도</a:t>
                      </a:r>
                    </a:p>
                    <a:p>
                      <a:pPr marL="0" marR="0" lvl="0" indent="0" algn="ctr" defTabSz="914400" rtl="0" eaLnBrk="0" fontAlgn="base" latinLnBrk="1" hangingPunct="0">
                        <a:lnSpc>
                          <a:spcPct val="100000"/>
                        </a:lnSpc>
                        <a:spcBef>
                          <a:spcPts val="163"/>
                        </a:spcBef>
                        <a:spcAft>
                          <a:spcPts val="163"/>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연속자료</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 </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값</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ts val="163"/>
                        </a:spcBef>
                        <a:spcAft>
                          <a:spcPct val="0"/>
                        </a:spcAft>
                        <a:buClrTx/>
                        <a:buSzPct val="60000"/>
                        <a:buFont typeface="Wingdings" charset="0"/>
                        <a:buNone/>
                        <a:tabLst/>
                      </a:pP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명칭척도</a:t>
                      </a:r>
                    </a:p>
                    <a:p>
                      <a:pPr marL="0" marR="0" lvl="0" indent="0" algn="ctr" defTabSz="914400" rtl="0" eaLnBrk="0" fontAlgn="base" latinLnBrk="1" hangingPunct="0">
                        <a:lnSpc>
                          <a:spcPct val="100000"/>
                        </a:lnSpc>
                        <a:spcBef>
                          <a:spcPts val="163"/>
                        </a:spcBef>
                        <a:spcAft>
                          <a:spcPct val="0"/>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범주형 자료</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 </a:t>
                      </a:r>
                      <a:r>
                        <a:rPr kumimoji="1" lang="ko-KR" altLang="en-US" sz="1400" b="1" i="0" u="none" strike="noStrike" cap="none" normalizeH="0" baseline="0">
                          <a:ln>
                            <a:noFill/>
                          </a:ln>
                          <a:solidFill>
                            <a:srgbClr val="000000"/>
                          </a:solidFill>
                          <a:effectLst/>
                          <a:latin typeface="맑은 고딕" charset="0"/>
                          <a:ea typeface="맑은 고딕" charset="0"/>
                          <a:cs typeface="맑은 고딕" charset="0"/>
                        </a:rPr>
                        <a:t>율</a:t>
                      </a: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ts val="163"/>
                        </a:spcBef>
                        <a:spcAft>
                          <a:spcPct val="0"/>
                        </a:spcAft>
                        <a:buClrTx/>
                        <a:buSzPct val="60000"/>
                        <a:buFont typeface="Wingdings" charset="0"/>
                        <a:buNone/>
                        <a:tabLst/>
                      </a:pP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순위척도</a:t>
                      </a:r>
                    </a:p>
                    <a:p>
                      <a:pPr marL="0" marR="0" lvl="0" indent="0" algn="ctr" defTabSz="914400" rtl="0" eaLnBrk="0" fontAlgn="base" latinLnBrk="1" hangingPunct="0">
                        <a:lnSpc>
                          <a:spcPct val="100000"/>
                        </a:lnSpc>
                        <a:spcBef>
                          <a:spcPts val="163"/>
                        </a:spcBef>
                        <a:spcAft>
                          <a:spcPct val="0"/>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a:t>
                      </a:r>
                      <a:r>
                        <a:rPr kumimoji="1" lang="ko-KR" altLang="en-US" sz="1400" b="1" i="0" u="none" strike="noStrike" cap="none" normalizeH="0" baseline="0">
                          <a:ln>
                            <a:noFill/>
                          </a:ln>
                          <a:solidFill>
                            <a:srgbClr val="CC3300"/>
                          </a:solidFill>
                          <a:effectLst/>
                          <a:latin typeface="맑은 고딕" charset="0"/>
                          <a:ea typeface="맑은 고딕" charset="0"/>
                          <a:cs typeface="맑은 고딕" charset="0"/>
                        </a:rPr>
                        <a:t>비모수 검정법</a:t>
                      </a: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a:t>
                      </a:r>
                      <a:endParaRPr kumimoji="1" lang="en-US" altLang="ko-KR" sz="1400" b="0" i="0" u="none" strike="noStrike" cap="none" normalizeH="0" baseline="0">
                        <a:ln>
                          <a:noFill/>
                        </a:ln>
                        <a:solidFill>
                          <a:srgbClr val="000000"/>
                        </a:solidFill>
                        <a:effectLst/>
                        <a:latin typeface="맑은 고딕" charset="0"/>
                        <a:ea typeface="맑은 고딕" charset="0"/>
                        <a:cs typeface="맑은 고딕" charset="0"/>
                      </a:endParaRP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solidFill>
                      <a:srgbClr val="FF9900">
                        <a:alpha val="20000"/>
                      </a:srgbClr>
                    </a:solidFill>
                  </a:tcPr>
                </a:tc>
              </a:tr>
              <a:tr h="811213">
                <a:tc rowSpan="2">
                  <a:txBody>
                    <a:bodyPr/>
                    <a:lstStyle/>
                    <a:p>
                      <a:pPr marL="0" marR="0" lvl="0" indent="0" algn="ctr" defTabSz="914400" rtl="0" eaLnBrk="0" fontAlgn="base" latinLnBrk="1" hangingPunct="0">
                        <a:lnSpc>
                          <a:spcPct val="100000"/>
                        </a:lnSpc>
                        <a:spcBef>
                          <a:spcPts val="175"/>
                        </a:spcBef>
                        <a:spcAft>
                          <a:spcPts val="163"/>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2</a:t>
                      </a:r>
                      <a:r>
                        <a:rPr kumimoji="1" lang="ko-KR" altLang="en-US" sz="1400" b="1" i="0" u="none" strike="noStrike" cap="none" normalizeH="0" baseline="0">
                          <a:ln>
                            <a:noFill/>
                          </a:ln>
                          <a:solidFill>
                            <a:srgbClr val="000000"/>
                          </a:solidFill>
                          <a:effectLst/>
                          <a:latin typeface="맑은 고딕" charset="0"/>
                          <a:ea typeface="맑은 고딕" charset="0"/>
                          <a:cs typeface="맑은 고딕" charset="0"/>
                        </a:rPr>
                        <a:t>군</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간</a:t>
                      </a:r>
                    </a:p>
                    <a:p>
                      <a:pPr marL="0" marR="0" lvl="0" indent="0" algn="ctr" defTabSz="914400" rtl="0" eaLnBrk="0" fontAlgn="base" latinLnBrk="1" hangingPunct="0">
                        <a:lnSpc>
                          <a:spcPct val="100000"/>
                        </a:lnSpc>
                        <a:spcBef>
                          <a:spcPts val="175"/>
                        </a:spcBef>
                        <a:spcAft>
                          <a:spcPts val="163"/>
                        </a:spcAft>
                        <a:buClrTx/>
                        <a:buSzPct val="60000"/>
                        <a:buFont typeface="Wingdings" charset="0"/>
                        <a:buNone/>
                        <a:tabLst/>
                      </a:pP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비교</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t-test</a:t>
                      </a:r>
                    </a:p>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(Student t-test)</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χ2-test (</a:t>
                      </a: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Pearson</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a:t>
                      </a:r>
                    </a:p>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χ2-test with Yate's correction</a:t>
                      </a:r>
                    </a:p>
                    <a:p>
                      <a:pPr marL="0" marR="0" lvl="0" indent="0" algn="just" defTabSz="914400" rtl="0" eaLnBrk="0" fontAlgn="base" latinLnBrk="1" hangingPunct="0">
                        <a:lnSpc>
                          <a:spcPct val="130000"/>
                        </a:lnSpc>
                        <a:spcBef>
                          <a:spcPct val="0"/>
                        </a:spcBef>
                        <a:spcAft>
                          <a:spcPct val="0"/>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χ</a:t>
                      </a:r>
                      <a:r>
                        <a:rPr kumimoji="1" lang="en-US" altLang="ko-KR" sz="1400" b="0" i="0" u="none" strike="noStrike" cap="none" normalizeH="0" baseline="30000">
                          <a:ln>
                            <a:noFill/>
                          </a:ln>
                          <a:solidFill>
                            <a:srgbClr val="000000"/>
                          </a:solidFill>
                          <a:effectLst/>
                          <a:latin typeface="맑은 고딕" charset="0"/>
                          <a:ea typeface="맑은 고딕" charset="0"/>
                          <a:cs typeface="맑은 고딕" charset="0"/>
                        </a:rPr>
                        <a:t>2</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-test for </a:t>
                      </a: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trend</a:t>
                      </a:r>
                    </a:p>
                    <a:p>
                      <a:pPr marL="0" marR="0" lvl="0" indent="0" algn="just" defTabSz="914400" rtl="0" eaLnBrk="0" fontAlgn="base" latinLnBrk="1" hangingPunct="0">
                        <a:lnSpc>
                          <a:spcPct val="130000"/>
                        </a:lnSpc>
                        <a:spcBef>
                          <a:spcPct val="0"/>
                        </a:spcBef>
                        <a:spcAft>
                          <a:spcPct val="0"/>
                        </a:spcAft>
                        <a:buClrTx/>
                        <a:buSzPct val="60000"/>
                        <a:buFont typeface="Wingdings" charset="0"/>
                        <a:buNone/>
                        <a:tabLst/>
                      </a:pPr>
                      <a:r>
                        <a:rPr kumimoji="1" lang="en-US" altLang="ko-KR" sz="1200" b="0" i="0" u="none" strike="noStrike" cap="none" normalizeH="0" baseline="0">
                          <a:ln>
                            <a:noFill/>
                          </a:ln>
                          <a:solidFill>
                            <a:srgbClr val="000000"/>
                          </a:solidFill>
                          <a:effectLst/>
                          <a:latin typeface="맑은 고딕" charset="0"/>
                          <a:ea typeface="맑은 고딕" charset="0"/>
                          <a:cs typeface="맑은 고딕" charset="0"/>
                        </a:rPr>
                        <a:t>(</a:t>
                      </a:r>
                      <a:r>
                        <a:rPr kumimoji="1" lang="en-US" altLang="ko-KR" sz="1200" b="0" i="0" u="none" strike="noStrike" cap="none" normalizeH="0" baseline="0">
                          <a:ln>
                            <a:noFill/>
                          </a:ln>
                          <a:solidFill>
                            <a:srgbClr val="1C1C1C"/>
                          </a:solidFill>
                          <a:effectLst/>
                          <a:latin typeface="맑은 고딕" charset="0"/>
                          <a:ea typeface="맑은 고딕" charset="0"/>
                          <a:cs typeface="맑은 고딕" charset="0"/>
                        </a:rPr>
                        <a:t>Mantel-Haenszel</a:t>
                      </a:r>
                      <a:r>
                        <a:rPr kumimoji="1" lang="en-US" altLang="ko-KR" sz="1200" b="0" i="0" u="none" strike="noStrike" cap="none" normalizeH="0" baseline="0">
                          <a:ln>
                            <a:noFill/>
                          </a:ln>
                          <a:solidFill>
                            <a:srgbClr val="CC3300"/>
                          </a:solidFill>
                          <a:effectLst/>
                          <a:latin typeface="맑은 고딕" charset="0"/>
                          <a:ea typeface="맑은 고딕" charset="0"/>
                          <a:cs typeface="맑은 고딕" charset="0"/>
                        </a:rPr>
                        <a:t> </a:t>
                      </a:r>
                      <a:r>
                        <a:rPr kumimoji="1" lang="en-US" altLang="ko-KR" sz="1200" b="0" i="0" u="none" strike="noStrike" cap="none" normalizeH="0" baseline="0">
                          <a:ln>
                            <a:noFill/>
                          </a:ln>
                          <a:solidFill>
                            <a:srgbClr val="000000"/>
                          </a:solidFill>
                          <a:effectLst/>
                          <a:latin typeface="맑은 고딕" charset="0"/>
                          <a:ea typeface="맑은 고딕" charset="0"/>
                          <a:cs typeface="맑은 고딕" charset="0"/>
                        </a:rPr>
                        <a:t>χ</a:t>
                      </a:r>
                      <a:r>
                        <a:rPr kumimoji="1" lang="en-US" altLang="ko-KR" sz="1200" b="0" i="0" u="none" strike="noStrike" cap="none" normalizeH="0" baseline="30000">
                          <a:ln>
                            <a:noFill/>
                          </a:ln>
                          <a:solidFill>
                            <a:srgbClr val="000000"/>
                          </a:solidFill>
                          <a:effectLst/>
                          <a:latin typeface="맑은 고딕" charset="0"/>
                          <a:ea typeface="맑은 고딕" charset="0"/>
                          <a:cs typeface="맑은 고딕" charset="0"/>
                        </a:rPr>
                        <a:t>2</a:t>
                      </a:r>
                      <a:r>
                        <a:rPr kumimoji="1" lang="en-US" altLang="ko-KR" sz="1200" b="0" i="0" u="none" strike="noStrike" cap="none" normalizeH="0" baseline="0">
                          <a:ln>
                            <a:noFill/>
                          </a:ln>
                          <a:solidFill>
                            <a:srgbClr val="000000"/>
                          </a:solidFill>
                          <a:effectLst/>
                          <a:latin typeface="맑은 고딕" charset="0"/>
                          <a:ea typeface="맑은 고딕" charset="0"/>
                          <a:cs typeface="맑은 고딕" charset="0"/>
                        </a:rPr>
                        <a:t>-test)</a:t>
                      </a:r>
                    </a:p>
                    <a:p>
                      <a:pPr marL="0" marR="0" lvl="0" indent="0" algn="l" defTabSz="914400" rtl="0" eaLnBrk="0" fontAlgn="base" latinLnBrk="1" hangingPunct="0">
                        <a:lnSpc>
                          <a:spcPct val="130000"/>
                        </a:lnSpc>
                        <a:spcBef>
                          <a:spcPct val="0"/>
                        </a:spcBef>
                        <a:spcAft>
                          <a:spcPct val="0"/>
                        </a:spcAft>
                        <a:buClrTx/>
                        <a:buSzPct val="60000"/>
                        <a:buFont typeface="Wingdings" charset="0"/>
                        <a:buNone/>
                        <a:tabLst/>
                      </a:pPr>
                      <a:r>
                        <a:rPr kumimoji="1" lang="en-US" altLang="ko-KR" sz="1400" b="1" i="0" u="none" strike="noStrike" cap="none" normalizeH="0" baseline="0">
                          <a:ln>
                            <a:noFill/>
                          </a:ln>
                          <a:solidFill>
                            <a:srgbClr val="1C1C1C"/>
                          </a:solidFill>
                          <a:effectLst/>
                          <a:latin typeface="맑은 고딕" charset="0"/>
                          <a:ea typeface="맑은 고딕" charset="0"/>
                          <a:cs typeface="맑은 고딕" charset="0"/>
                        </a:rPr>
                        <a:t>Fisher's exact </a:t>
                      </a:r>
                      <a:r>
                        <a:rPr kumimoji="1" lang="en-US" altLang="ko-KR" sz="1400" b="0" i="0" u="none" strike="noStrike" cap="none" normalizeH="0" baseline="0">
                          <a:ln>
                            <a:noFill/>
                          </a:ln>
                          <a:solidFill>
                            <a:srgbClr val="1C1C1C"/>
                          </a:solidFill>
                          <a:effectLst/>
                          <a:latin typeface="맑은 고딕" charset="0"/>
                          <a:ea typeface="맑은 고딕" charset="0"/>
                          <a:cs typeface="맑은 고딕" charset="0"/>
                        </a:rPr>
                        <a:t>test </a:t>
                      </a:r>
                      <a:endParaRPr kumimoji="1" lang="en-US" altLang="ko-KR" sz="1400" b="0" i="0" u="none" strike="noStrike" cap="none" normalizeH="0" baseline="0">
                        <a:ln>
                          <a:noFill/>
                        </a:ln>
                        <a:solidFill>
                          <a:srgbClr val="000000"/>
                        </a:solidFill>
                        <a:effectLst/>
                        <a:latin typeface="맑은 고딕" charset="0"/>
                        <a:ea typeface="맑은 고딕" charset="0"/>
                        <a:cs typeface="맑은 고딕" charset="0"/>
                      </a:endParaRP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Mann-Whitney</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(U) test</a:t>
                      </a:r>
                    </a:p>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endParaRPr kumimoji="1" lang="ko-KR" altLang="en-US" sz="1400" b="0" i="0" u="none" strike="noStrike" cap="none" normalizeH="0" baseline="0">
                        <a:ln>
                          <a:noFill/>
                        </a:ln>
                        <a:solidFill>
                          <a:srgbClr val="000000"/>
                        </a:solidFill>
                        <a:effectLst/>
                        <a:latin typeface="맑은 고딕" charset="0"/>
                        <a:ea typeface="맑은 고딕" charset="0"/>
                        <a:cs typeface="맑은 고딕" charset="0"/>
                      </a:endParaRP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solidFill>
                      <a:srgbClr val="FF9900">
                        <a:alpha val="20000"/>
                      </a:srgbClr>
                    </a:solidFill>
                  </a:tcPr>
                </a:tc>
              </a:tr>
              <a:tr h="128588">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Kruskal-Wallis</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 test</a:t>
                      </a:r>
                    </a:p>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endParaRPr kumimoji="1" lang="en-US" altLang="ko-KR" sz="1400" b="0" i="0" u="none" strike="noStrike" cap="none" normalizeH="0" baseline="0">
                        <a:ln>
                          <a:noFill/>
                        </a:ln>
                        <a:solidFill>
                          <a:srgbClr val="000000"/>
                        </a:solidFill>
                        <a:effectLst/>
                        <a:latin typeface="맑은 고딕" charset="0"/>
                        <a:ea typeface="맑은 고딕" charset="0"/>
                        <a:cs typeface="맑은 고딕" charset="0"/>
                      </a:endParaRPr>
                    </a:p>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Friedman's Two way ANOVA</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solidFill>
                      <a:srgbClr val="FF9900">
                        <a:alpha val="20000"/>
                      </a:srgbClr>
                    </a:solidFill>
                  </a:tcPr>
                </a:tc>
              </a:tr>
              <a:tr h="1063625">
                <a:tc>
                  <a:txBody>
                    <a:bodyPr/>
                    <a:lstStyle/>
                    <a:p>
                      <a:pPr marL="0" marR="0" lvl="0" indent="0" algn="ctr" defTabSz="914400" rtl="0" eaLnBrk="0" fontAlgn="base" latinLnBrk="1" hangingPunct="0">
                        <a:lnSpc>
                          <a:spcPct val="100000"/>
                        </a:lnSpc>
                        <a:spcBef>
                          <a:spcPts val="175"/>
                        </a:spcBef>
                        <a:spcAft>
                          <a:spcPts val="163"/>
                        </a:spcAft>
                        <a:buClrTx/>
                        <a:buSzPct val="60000"/>
                        <a:buFont typeface="Wingdings" charset="0"/>
                        <a:buNone/>
                        <a:tabLst/>
                      </a:pPr>
                      <a:r>
                        <a:rPr kumimoji="1" lang="ko-KR" altLang="en-US" sz="1400" b="1" i="0" u="none" strike="noStrike" cap="none" normalizeH="0" baseline="0">
                          <a:ln>
                            <a:noFill/>
                          </a:ln>
                          <a:solidFill>
                            <a:srgbClr val="000000"/>
                          </a:solidFill>
                          <a:effectLst/>
                          <a:latin typeface="맑은 고딕" charset="0"/>
                          <a:ea typeface="맑은 고딕" charset="0"/>
                          <a:cs typeface="맑은 고딕" charset="0"/>
                        </a:rPr>
                        <a:t>≥</a:t>
                      </a: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3</a:t>
                      </a:r>
                      <a:r>
                        <a:rPr kumimoji="1" lang="ko-KR" altLang="en-US" sz="1400" b="1" i="0" u="none" strike="noStrike" cap="none" normalizeH="0" baseline="0">
                          <a:ln>
                            <a:noFill/>
                          </a:ln>
                          <a:solidFill>
                            <a:srgbClr val="000000"/>
                          </a:solidFill>
                          <a:effectLst/>
                          <a:latin typeface="맑은 고딕" charset="0"/>
                          <a:ea typeface="맑은 고딕" charset="0"/>
                          <a:cs typeface="맑은 고딕" charset="0"/>
                        </a:rPr>
                        <a:t>군</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간</a:t>
                      </a:r>
                    </a:p>
                    <a:p>
                      <a:pPr marL="0" marR="0" lvl="0" indent="0" algn="ctr" defTabSz="914400" rtl="0" eaLnBrk="0" fontAlgn="base" latinLnBrk="1" hangingPunct="0">
                        <a:lnSpc>
                          <a:spcPct val="100000"/>
                        </a:lnSpc>
                        <a:spcBef>
                          <a:spcPts val="175"/>
                        </a:spcBef>
                        <a:spcAft>
                          <a:spcPts val="163"/>
                        </a:spcAft>
                        <a:buClrTx/>
                        <a:buSzPct val="60000"/>
                        <a:buFont typeface="Wingdings" charset="0"/>
                        <a:buNone/>
                        <a:tabLst/>
                      </a:pP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비교</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One way ANOVA</a:t>
                      </a:r>
                    </a:p>
                    <a:p>
                      <a:pPr marL="0" marR="0" lvl="0" indent="0" algn="just" defTabSz="914400" rtl="0" eaLnBrk="0" fontAlgn="base" latinLnBrk="1" hangingPunct="0">
                        <a:lnSpc>
                          <a:spcPct val="100000"/>
                        </a:lnSpc>
                        <a:spcBef>
                          <a:spcPts val="175"/>
                        </a:spcBef>
                        <a:spcAft>
                          <a:spcPts val="163"/>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(F-test)</a:t>
                      </a:r>
                    </a:p>
                    <a:p>
                      <a:pPr marL="0" marR="0" lvl="0" indent="0" algn="just" defTabSz="914400" rtl="0" eaLnBrk="0" fontAlgn="base" latinLnBrk="1" hangingPunct="0">
                        <a:lnSpc>
                          <a:spcPct val="150000"/>
                        </a:lnSpc>
                        <a:spcBef>
                          <a:spcPts val="175"/>
                        </a:spcBef>
                        <a:spcAft>
                          <a:spcPts val="163"/>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Two way ANOVA</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r>
              <a:tr h="679450">
                <a:tc>
                  <a:txBody>
                    <a:bodyPr/>
                    <a:lstStyle/>
                    <a:p>
                      <a:pPr marL="0" marR="0" lvl="0" indent="0" algn="ctr" defTabSz="914400" rtl="0" eaLnBrk="0" fontAlgn="base" latinLnBrk="1" hangingPunct="0">
                        <a:lnSpc>
                          <a:spcPct val="100000"/>
                        </a:lnSpc>
                        <a:spcBef>
                          <a:spcPts val="175"/>
                        </a:spcBef>
                        <a:spcAft>
                          <a:spcPts val="163"/>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2</a:t>
                      </a:r>
                      <a:r>
                        <a:rPr kumimoji="1" lang="ko-KR" altLang="en-US" sz="1400" b="1" i="0" u="none" strike="noStrike" cap="none" normalizeH="0" baseline="0">
                          <a:ln>
                            <a:noFill/>
                          </a:ln>
                          <a:solidFill>
                            <a:srgbClr val="000000"/>
                          </a:solidFill>
                          <a:effectLst/>
                          <a:latin typeface="맑은 고딕" charset="0"/>
                          <a:ea typeface="맑은 고딕" charset="0"/>
                          <a:cs typeface="맑은 고딕" charset="0"/>
                        </a:rPr>
                        <a:t>군</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간 </a:t>
                      </a:r>
                      <a:r>
                        <a:rPr kumimoji="1" lang="en-US" altLang="ko-KR" sz="1400" b="1" i="0" u="none" strike="noStrike" cap="none" normalizeH="0" baseline="0">
                          <a:ln>
                            <a:noFill/>
                          </a:ln>
                          <a:solidFill>
                            <a:srgbClr val="CC3300"/>
                          </a:solidFill>
                          <a:effectLst/>
                          <a:latin typeface="맑은 고딕" charset="0"/>
                          <a:ea typeface="맑은 고딕" charset="0"/>
                          <a:cs typeface="맑은 고딕" charset="0"/>
                        </a:rPr>
                        <a:t>Pair</a:t>
                      </a:r>
                    </a:p>
                    <a:p>
                      <a:pPr marL="0" marR="0" lvl="0" indent="0" algn="ctr" defTabSz="914400" rtl="0" eaLnBrk="0" fontAlgn="base" latinLnBrk="1" hangingPunct="0">
                        <a:lnSpc>
                          <a:spcPct val="100000"/>
                        </a:lnSpc>
                        <a:spcBef>
                          <a:spcPts val="175"/>
                        </a:spcBef>
                        <a:spcAft>
                          <a:spcPts val="163"/>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짝</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쌍</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 </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비교</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1" i="0" u="none" strike="noStrike" cap="none" normalizeH="0" baseline="0">
                          <a:ln>
                            <a:noFill/>
                          </a:ln>
                          <a:solidFill>
                            <a:srgbClr val="CC3300"/>
                          </a:solidFill>
                          <a:effectLst/>
                          <a:latin typeface="맑은 고딕" charset="0"/>
                          <a:ea typeface="맑은 고딕" charset="0"/>
                          <a:cs typeface="맑은 고딕" charset="0"/>
                        </a:rPr>
                        <a:t>Paired</a:t>
                      </a: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 t-test</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30000"/>
                        </a:lnSpc>
                        <a:spcBef>
                          <a:spcPts val="175"/>
                        </a:spcBef>
                        <a:spcAft>
                          <a:spcPct val="0"/>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McNemar's</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 </a:t>
                      </a:r>
                      <a:r>
                        <a:rPr kumimoji="1" lang="el-GR" altLang="ko-KR" sz="1400" b="0" i="0" u="none" strike="noStrike" cap="none" normalizeH="0" baseline="0">
                          <a:ln>
                            <a:noFill/>
                          </a:ln>
                          <a:solidFill>
                            <a:srgbClr val="000000"/>
                          </a:solidFill>
                          <a:effectLst/>
                          <a:latin typeface="맑은 고딕" charset="0"/>
                          <a:ea typeface="맑은 고딕" charset="0"/>
                          <a:cs typeface="맑은 고딕" charset="0"/>
                        </a:rPr>
                        <a:t>χ2-</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test</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30000"/>
                        </a:lnSpc>
                        <a:spcBef>
                          <a:spcPts val="163"/>
                        </a:spcBef>
                        <a:spcAft>
                          <a:spcPts val="163"/>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Wilcoxon signed-rank </a:t>
                      </a: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test</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solidFill>
                      <a:srgbClr val="FF9900">
                        <a:alpha val="20000"/>
                      </a:srgbClr>
                    </a:solidFill>
                  </a:tcPr>
                </a:tc>
              </a:tr>
              <a:tr h="530225">
                <a:tc>
                  <a:txBody>
                    <a:bodyPr/>
                    <a:lstStyle/>
                    <a:p>
                      <a:pPr marL="0" marR="0" lvl="0" indent="0" algn="ctr" defTabSz="914400" rtl="0" eaLnBrk="0" fontAlgn="base" latinLnBrk="1" hangingPunct="0">
                        <a:lnSpc>
                          <a:spcPct val="100000"/>
                        </a:lnSpc>
                        <a:spcBef>
                          <a:spcPts val="175"/>
                        </a:spcBef>
                        <a:spcAft>
                          <a:spcPct val="0"/>
                        </a:spcAft>
                        <a:buClrTx/>
                        <a:buSzPct val="60000"/>
                        <a:buFont typeface="Wingdings" charset="0"/>
                        <a:buNone/>
                        <a:tabLst/>
                      </a:pPr>
                      <a:r>
                        <a:rPr kumimoji="1" lang="ko-KR" altLang="en-US" sz="1400" b="1" i="0" u="none" strike="noStrike" cap="none" normalizeH="0" baseline="0">
                          <a:ln>
                            <a:noFill/>
                          </a:ln>
                          <a:solidFill>
                            <a:srgbClr val="000000"/>
                          </a:solidFill>
                          <a:effectLst/>
                          <a:latin typeface="맑은 고딕" charset="0"/>
                          <a:ea typeface="맑은 고딕" charset="0"/>
                          <a:cs typeface="맑은 고딕" charset="0"/>
                        </a:rPr>
                        <a:t>상관</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분석</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0" i="0" u="none" strike="noStrike" cap="none" normalizeH="0" baseline="0">
                          <a:ln>
                            <a:noFill/>
                          </a:ln>
                          <a:solidFill>
                            <a:srgbClr val="000000"/>
                          </a:solidFill>
                          <a:effectLst/>
                          <a:latin typeface="맑은 고딕" charset="0"/>
                          <a:ea typeface="맑은 고딕" charset="0"/>
                          <a:cs typeface="맑은 고딕" charset="0"/>
                        </a:rPr>
                        <a:t>Pearson </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상관</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30000"/>
                        </a:lnSpc>
                        <a:spcBef>
                          <a:spcPts val="163"/>
                        </a:spcBef>
                        <a:spcAft>
                          <a:spcPct val="0"/>
                        </a:spcAft>
                        <a:buClrTx/>
                        <a:buSzPct val="60000"/>
                        <a:buFont typeface="Wingdings" charset="0"/>
                        <a:buNone/>
                        <a:tabLst/>
                      </a:pPr>
                      <a:endParaRPr kumimoji="1" lang="ko-KR" altLang="en-US" sz="1400" b="0" i="0" u="none" strike="noStrike" cap="none" normalizeH="0" baseline="0">
                        <a:ln>
                          <a:noFill/>
                        </a:ln>
                        <a:solidFill>
                          <a:srgbClr val="000000"/>
                        </a:solidFill>
                        <a:effectLst/>
                        <a:latin typeface="맑은 고딕" charset="0"/>
                        <a:ea typeface="맑은 고딕" charset="0"/>
                        <a:cs typeface="맑은 고딕" charset="0"/>
                      </a:endParaRP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30000"/>
                        </a:lnSpc>
                        <a:spcBef>
                          <a:spcPts val="175"/>
                        </a:spcBef>
                        <a:spcAft>
                          <a:spcPts val="163"/>
                        </a:spcAft>
                        <a:buClrTx/>
                        <a:buSzPct val="60000"/>
                        <a:buFont typeface="Wingdings" charset="0"/>
                        <a:buNone/>
                        <a:tabLst/>
                      </a:pPr>
                      <a:r>
                        <a:rPr kumimoji="1" lang="en-US" altLang="ko-KR" sz="1400" b="1" i="0" u="none" strike="noStrike" cap="none" normalizeH="0" baseline="0">
                          <a:ln>
                            <a:noFill/>
                          </a:ln>
                          <a:solidFill>
                            <a:srgbClr val="000000"/>
                          </a:solidFill>
                          <a:effectLst/>
                          <a:latin typeface="맑은 고딕" charset="0"/>
                          <a:ea typeface="맑은 고딕" charset="0"/>
                          <a:cs typeface="맑은 고딕" charset="0"/>
                        </a:rPr>
                        <a:t>Spearman </a:t>
                      </a: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순위상관</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solidFill>
                      <a:srgbClr val="FF9900">
                        <a:alpha val="20000"/>
                      </a:srgbClr>
                    </a:solidFill>
                  </a:tcPr>
                </a:tc>
              </a:tr>
              <a:tr h="712788">
                <a:tc>
                  <a:txBody>
                    <a:bodyPr/>
                    <a:lstStyle/>
                    <a:p>
                      <a:pPr marL="0" marR="0" lvl="0" indent="0" algn="ctr" defTabSz="914400" rtl="0" eaLnBrk="0" fontAlgn="base" latinLnBrk="1" hangingPunct="0">
                        <a:lnSpc>
                          <a:spcPct val="100000"/>
                        </a:lnSpc>
                        <a:spcBef>
                          <a:spcPts val="175"/>
                        </a:spcBef>
                        <a:spcAft>
                          <a:spcPts val="163"/>
                        </a:spcAft>
                        <a:buClrTx/>
                        <a:buSzPct val="60000"/>
                        <a:buFont typeface="Wingdings" charset="0"/>
                        <a:buNone/>
                        <a:tabLst/>
                      </a:pPr>
                      <a:r>
                        <a:rPr kumimoji="1" lang="ko-KR" altLang="en-US" sz="1400" b="1" i="0" u="none" strike="noStrike" cap="none" normalizeH="0" baseline="0">
                          <a:ln>
                            <a:noFill/>
                          </a:ln>
                          <a:solidFill>
                            <a:srgbClr val="000000"/>
                          </a:solidFill>
                          <a:effectLst/>
                          <a:latin typeface="맑은 고딕" charset="0"/>
                          <a:ea typeface="맑은 고딕" charset="0"/>
                          <a:cs typeface="맑은 고딕" charset="0"/>
                        </a:rPr>
                        <a:t>영향요인</a:t>
                      </a:r>
                    </a:p>
                    <a:p>
                      <a:pPr marL="0" marR="0" lvl="0" indent="0" algn="ctr" defTabSz="914400" rtl="0" eaLnBrk="0" fontAlgn="base" latinLnBrk="1" hangingPunct="0">
                        <a:lnSpc>
                          <a:spcPct val="100000"/>
                        </a:lnSpc>
                        <a:spcBef>
                          <a:spcPts val="175"/>
                        </a:spcBef>
                        <a:spcAft>
                          <a:spcPts val="163"/>
                        </a:spcAft>
                        <a:buClrTx/>
                        <a:buSzPct val="60000"/>
                        <a:buFont typeface="Wingdings" charset="0"/>
                        <a:buNone/>
                        <a:tabLst/>
                      </a:pP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분석</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00000"/>
                        </a:lnSpc>
                        <a:spcBef>
                          <a:spcPts val="175"/>
                        </a:spcBef>
                        <a:spcAft>
                          <a:spcPts val="163"/>
                        </a:spcAft>
                        <a:buClrTx/>
                        <a:buSzPct val="60000"/>
                        <a:buFont typeface="Wingdings" charset="0"/>
                        <a:buNone/>
                        <a:tabLst/>
                      </a:pP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선형회귀분석</a:t>
                      </a:r>
                    </a:p>
                    <a:p>
                      <a:pPr marL="0" marR="0" lvl="0" indent="0" algn="just" defTabSz="914400" rtl="0" eaLnBrk="0" fontAlgn="base" latinLnBrk="1" hangingPunct="0">
                        <a:lnSpc>
                          <a:spcPct val="100000"/>
                        </a:lnSpc>
                        <a:spcBef>
                          <a:spcPts val="175"/>
                        </a:spcBef>
                        <a:spcAft>
                          <a:spcPts val="163"/>
                        </a:spcAft>
                        <a:buClrTx/>
                        <a:buSzPct val="60000"/>
                        <a:buFont typeface="Wingdings" charset="0"/>
                        <a:buNone/>
                        <a:tabLst/>
                      </a:pPr>
                      <a:r>
                        <a:rPr kumimoji="1" lang="en-US" altLang="ko-KR" sz="1200" b="0" i="0" u="none" strike="noStrike" cap="none" normalizeH="0" baseline="0">
                          <a:ln>
                            <a:noFill/>
                          </a:ln>
                          <a:solidFill>
                            <a:srgbClr val="000000"/>
                          </a:solidFill>
                          <a:effectLst/>
                          <a:latin typeface="맑은 고딕" charset="0"/>
                          <a:ea typeface="맑은 고딕" charset="0"/>
                          <a:cs typeface="맑은 고딕" charset="0"/>
                        </a:rPr>
                        <a:t>(Multiple </a:t>
                      </a:r>
                      <a:r>
                        <a:rPr kumimoji="1" lang="en-US" altLang="ko-KR" sz="1200" b="1" i="0" u="none" strike="noStrike" cap="none" normalizeH="0" baseline="0">
                          <a:ln>
                            <a:noFill/>
                          </a:ln>
                          <a:solidFill>
                            <a:srgbClr val="000000"/>
                          </a:solidFill>
                          <a:effectLst/>
                          <a:latin typeface="맑은 고딕" charset="0"/>
                          <a:ea typeface="맑은 고딕" charset="0"/>
                          <a:cs typeface="맑은 고딕" charset="0"/>
                        </a:rPr>
                        <a:t>linear </a:t>
                      </a:r>
                      <a:r>
                        <a:rPr kumimoji="1" lang="en-US" altLang="ko-KR" sz="1200" b="0" i="0" u="none" strike="noStrike" cap="none" normalizeH="0" baseline="0">
                          <a:ln>
                            <a:noFill/>
                          </a:ln>
                          <a:solidFill>
                            <a:srgbClr val="000000"/>
                          </a:solidFill>
                          <a:effectLst/>
                          <a:latin typeface="맑은 고딕" charset="0"/>
                          <a:ea typeface="맑은 고딕" charset="0"/>
                          <a:cs typeface="맑은 고딕" charset="0"/>
                        </a:rPr>
                        <a:t>regression)</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00000"/>
                        </a:lnSpc>
                        <a:spcBef>
                          <a:spcPts val="163"/>
                        </a:spcBef>
                        <a:spcAft>
                          <a:spcPct val="0"/>
                        </a:spcAft>
                        <a:buClrTx/>
                        <a:buSzPct val="60000"/>
                        <a:buFont typeface="Wingdings" charset="0"/>
                        <a:buNone/>
                        <a:tabLst/>
                      </a:pPr>
                      <a:r>
                        <a:rPr kumimoji="1" lang="ko-KR" altLang="en-US" sz="1400" b="0" i="0" u="none" strike="noStrike" cap="none" normalizeH="0" baseline="0">
                          <a:ln>
                            <a:noFill/>
                          </a:ln>
                          <a:solidFill>
                            <a:srgbClr val="000000"/>
                          </a:solidFill>
                          <a:effectLst/>
                          <a:latin typeface="맑은 고딕" charset="0"/>
                          <a:ea typeface="맑은 고딕" charset="0"/>
                          <a:cs typeface="맑은 고딕" charset="0"/>
                        </a:rPr>
                        <a:t>로지스틱회귀분석</a:t>
                      </a:r>
                    </a:p>
                    <a:p>
                      <a:pPr marL="0" marR="0" lvl="0" indent="0" algn="just" defTabSz="914400" rtl="0" eaLnBrk="0" fontAlgn="base" latinLnBrk="1" hangingPunct="0">
                        <a:lnSpc>
                          <a:spcPct val="100000"/>
                        </a:lnSpc>
                        <a:spcBef>
                          <a:spcPts val="175"/>
                        </a:spcBef>
                        <a:spcAft>
                          <a:spcPts val="163"/>
                        </a:spcAft>
                        <a:buClrTx/>
                        <a:buSzPct val="60000"/>
                        <a:buFont typeface="Wingdings" charset="0"/>
                        <a:buNone/>
                        <a:tabLst/>
                      </a:pPr>
                      <a:r>
                        <a:rPr kumimoji="1" lang="en-US" altLang="ko-KR" sz="1200" b="0" i="0" u="none" strike="noStrike" cap="none" normalizeH="0" baseline="0">
                          <a:ln>
                            <a:noFill/>
                          </a:ln>
                          <a:solidFill>
                            <a:srgbClr val="000000"/>
                          </a:solidFill>
                          <a:effectLst/>
                          <a:latin typeface="맑은 고딕" charset="0"/>
                          <a:ea typeface="맑은 고딕" charset="0"/>
                          <a:cs typeface="맑은 고딕" charset="0"/>
                        </a:rPr>
                        <a:t>(Multiple </a:t>
                      </a:r>
                      <a:r>
                        <a:rPr kumimoji="1" lang="en-US" altLang="ko-KR" sz="1200" b="1" i="0" u="none" strike="noStrike" cap="none" normalizeH="0" baseline="0">
                          <a:ln>
                            <a:noFill/>
                          </a:ln>
                          <a:solidFill>
                            <a:srgbClr val="000000"/>
                          </a:solidFill>
                          <a:effectLst/>
                          <a:latin typeface="맑은 고딕" charset="0"/>
                          <a:ea typeface="맑은 고딕" charset="0"/>
                          <a:cs typeface="맑은 고딕" charset="0"/>
                        </a:rPr>
                        <a:t>logistic</a:t>
                      </a:r>
                      <a:r>
                        <a:rPr kumimoji="1" lang="en-US" altLang="ko-KR" sz="1200" b="0" i="0" u="none" strike="noStrike" cap="none" normalizeH="0" baseline="0">
                          <a:ln>
                            <a:noFill/>
                          </a:ln>
                          <a:solidFill>
                            <a:srgbClr val="000000"/>
                          </a:solidFill>
                          <a:effectLst/>
                          <a:latin typeface="맑은 고딕" charset="0"/>
                          <a:ea typeface="맑은 고딕" charset="0"/>
                          <a:cs typeface="맑은 고딕" charset="0"/>
                        </a:rPr>
                        <a:t> regression)</a:t>
                      </a: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1" hangingPunct="0">
                        <a:lnSpc>
                          <a:spcPct val="100000"/>
                        </a:lnSpc>
                        <a:spcBef>
                          <a:spcPts val="175"/>
                        </a:spcBef>
                        <a:spcAft>
                          <a:spcPts val="163"/>
                        </a:spcAft>
                        <a:buClrTx/>
                        <a:buSzPct val="60000"/>
                        <a:buFont typeface="Wingdings" charset="0"/>
                        <a:buNone/>
                        <a:tabLst/>
                      </a:pPr>
                      <a:endParaRPr kumimoji="1" lang="ko-KR" altLang="en-US" sz="1400" b="0" i="0" u="none" strike="noStrike" cap="none" normalizeH="0" baseline="0">
                        <a:ln>
                          <a:noFill/>
                        </a:ln>
                        <a:solidFill>
                          <a:srgbClr val="000000"/>
                        </a:solidFill>
                        <a:effectLst/>
                        <a:latin typeface="맑은 고딕" charset="0"/>
                        <a:ea typeface="맑은 고딕" charset="0"/>
                        <a:cs typeface="맑은 고딕" charset="0"/>
                      </a:endParaRPr>
                    </a:p>
                  </a:txBody>
                  <a:tcPr marL="44866" marR="44866" marT="12404" marB="12404" anchor="ctr" horzOverflow="overflow">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348" name="Rectangle 36"/>
          <p:cNvSpPr>
            <a:spLocks noChangeArrowheads="1"/>
          </p:cNvSpPr>
          <p:nvPr/>
        </p:nvSpPr>
        <p:spPr bwMode="auto">
          <a:xfrm>
            <a:off x="0" y="0"/>
            <a:ext cx="9144000" cy="457200"/>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eaLnBrk="0" hangingPunct="0"/>
            <a:endParaRPr lang="ko-KR"/>
          </a:p>
        </p:txBody>
      </p:sp>
    </p:spTree>
    <p:extLst>
      <p:ext uri="{BB962C8B-B14F-4D97-AF65-F5344CB8AC3E}">
        <p14:creationId xmlns:p14="http://schemas.microsoft.com/office/powerpoint/2010/main" val="11647048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sz="quarter"/>
          </p:nvPr>
        </p:nvSpPr>
        <p:spPr/>
        <p:txBody>
          <a:bodyPr/>
          <a:lstStyle/>
          <a:p>
            <a:r>
              <a:rPr lang="en-GB" sz="4000"/>
              <a:t>Comparison of more than 2 samples</a:t>
            </a:r>
            <a:endParaRPr lang="en-US" sz="4000"/>
          </a:p>
        </p:txBody>
      </p:sp>
      <p:pic>
        <p:nvPicPr>
          <p:cNvPr id="9224" name="Picture 8" descr="sample"/>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019175" y="1600200"/>
            <a:ext cx="2914650" cy="2185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9225" name="Picture 9" descr="sample2"/>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067175" y="1628775"/>
            <a:ext cx="2513013" cy="2117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9226" name="Picture 10" descr="sample3"/>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971550" y="3933825"/>
            <a:ext cx="2952750" cy="241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9227" name="Picture 11" descr="Fortune Teller 02"/>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4716463" y="4724400"/>
            <a:ext cx="1544637" cy="2133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9228" name="AutoShape 12"/>
          <p:cNvSpPr>
            <a:spLocks noChangeArrowheads="1"/>
          </p:cNvSpPr>
          <p:nvPr/>
        </p:nvSpPr>
        <p:spPr bwMode="auto">
          <a:xfrm>
            <a:off x="5940425" y="3500438"/>
            <a:ext cx="3203575" cy="2232025"/>
          </a:xfrm>
          <a:prstGeom prst="cloudCallout">
            <a:avLst>
              <a:gd name="adj1" fmla="val -45736"/>
              <a:gd name="adj2" fmla="val 43741"/>
            </a:avLst>
          </a:prstGeom>
          <a:solidFill>
            <a:srgbClr val="FFCC00"/>
          </a:solidFill>
          <a:ln w="15875">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GB"/>
              <a:t>Tell me the difference between these groups…</a:t>
            </a:r>
          </a:p>
          <a:p>
            <a:r>
              <a:rPr lang="en-GB"/>
              <a:t>Thank God I have </a:t>
            </a:r>
            <a:r>
              <a:rPr lang="en-GB" b="1"/>
              <a:t>ANOVA</a:t>
            </a:r>
            <a:endParaRPr lang="en-US" b="1"/>
          </a:p>
        </p:txBody>
      </p:sp>
    </p:spTree>
    <p:extLst>
      <p:ext uri="{BB962C8B-B14F-4D97-AF65-F5344CB8AC3E}">
        <p14:creationId xmlns:p14="http://schemas.microsoft.com/office/powerpoint/2010/main" val="12882786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68313" y="549275"/>
            <a:ext cx="7772400" cy="685800"/>
          </a:xfrm>
        </p:spPr>
        <p:txBody>
          <a:bodyPr>
            <a:normAutofit fontScale="90000"/>
          </a:bodyPr>
          <a:lstStyle/>
          <a:p>
            <a:pPr algn="l" eaLnBrk="1" hangingPunct="1"/>
            <a:r>
              <a:rPr lang="en-CA" sz="4000">
                <a:latin typeface="Times New Roman" charset="0"/>
              </a:rPr>
              <a:t>For small sample sizes:</a:t>
            </a:r>
          </a:p>
        </p:txBody>
      </p:sp>
      <p:graphicFrame>
        <p:nvGraphicFramePr>
          <p:cNvPr id="2050" name="Object 3"/>
          <p:cNvGraphicFramePr>
            <a:graphicFrameLocks noChangeAspect="1"/>
          </p:cNvGraphicFramePr>
          <p:nvPr/>
        </p:nvGraphicFramePr>
        <p:xfrm>
          <a:off x="2895600" y="2209800"/>
          <a:ext cx="2595563" cy="2133600"/>
        </p:xfrm>
        <a:graphic>
          <a:graphicData uri="http://schemas.openxmlformats.org/presentationml/2006/ole">
            <mc:AlternateContent xmlns:mc="http://schemas.openxmlformats.org/markup-compatibility/2006">
              <mc:Choice xmlns:v="urn:schemas-microsoft-com:vml" Requires="v">
                <p:oleObj spid="_x0000_s3085" name="Equation" r:id="rId4" imgW="647419" imgH="533169" progId="Equation.3">
                  <p:embed/>
                </p:oleObj>
              </mc:Choice>
              <mc:Fallback>
                <p:oleObj name="Equation" r:id="rId4" imgW="647419" imgH="5331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209800"/>
                        <a:ext cx="2595563"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457200" y="1447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4000">
                <a:solidFill>
                  <a:schemeClr val="tx2"/>
                </a:solidFill>
                <a:latin typeface="Times New Roman" charset="0"/>
              </a:rPr>
              <a:t>The sampling distribution of</a:t>
            </a:r>
          </a:p>
        </p:txBody>
      </p:sp>
      <p:sp>
        <p:nvSpPr>
          <p:cNvPr id="2053" name="Rectangle 5"/>
          <p:cNvSpPr>
            <a:spLocks noChangeArrowheads="1"/>
          </p:cNvSpPr>
          <p:nvPr/>
        </p:nvSpPr>
        <p:spPr bwMode="auto">
          <a:xfrm>
            <a:off x="609600" y="4953000"/>
            <a:ext cx="792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4000">
                <a:solidFill>
                  <a:schemeClr val="tx2"/>
                </a:solidFill>
                <a:latin typeface="Times New Roman" charset="0"/>
              </a:rPr>
              <a:t>is called </a:t>
            </a:r>
            <a:r>
              <a:rPr lang="ja-JP" altLang="en-CA" sz="4000" b="1">
                <a:solidFill>
                  <a:schemeClr val="tx2"/>
                </a:solidFill>
                <a:latin typeface="Times New Roman" charset="0"/>
              </a:rPr>
              <a:t>“</a:t>
            </a:r>
            <a:r>
              <a:rPr lang="en-CA" sz="4000" b="1">
                <a:solidFill>
                  <a:schemeClr val="tx2"/>
                </a:solidFill>
                <a:latin typeface="Times New Roman" charset="0"/>
              </a:rPr>
              <a:t>students</a:t>
            </a:r>
            <a:r>
              <a:rPr lang="ja-JP" altLang="en-CA" sz="4000" b="1">
                <a:solidFill>
                  <a:schemeClr val="tx2"/>
                </a:solidFill>
                <a:latin typeface="Times New Roman" charset="0"/>
              </a:rPr>
              <a:t>”</a:t>
            </a:r>
            <a:r>
              <a:rPr lang="en-CA" sz="4000" b="1">
                <a:solidFill>
                  <a:schemeClr val="tx2"/>
                </a:solidFill>
                <a:latin typeface="Times New Roman" charset="0"/>
              </a:rPr>
              <a:t> t distribution</a:t>
            </a:r>
            <a:r>
              <a:rPr lang="en-CA" sz="4000">
                <a:solidFill>
                  <a:schemeClr val="tx2"/>
                </a:solidFill>
                <a:latin typeface="Times New Roman" charset="0"/>
              </a:rPr>
              <a:t> with </a:t>
            </a:r>
            <a:r>
              <a:rPr lang="en-CA" sz="4000" i="1">
                <a:solidFill>
                  <a:schemeClr val="tx2"/>
                </a:solidFill>
                <a:latin typeface="Times New Roman" charset="0"/>
              </a:rPr>
              <a:t>n </a:t>
            </a:r>
            <a:r>
              <a:rPr lang="en-CA" sz="4000">
                <a:solidFill>
                  <a:schemeClr val="tx2"/>
                </a:solidFill>
                <a:latin typeface="Times New Roman" charset="0"/>
              </a:rPr>
              <a:t>–1 degrees of freedom</a:t>
            </a:r>
          </a:p>
        </p:txBody>
      </p:sp>
    </p:spTree>
    <p:extLst>
      <p:ext uri="{BB962C8B-B14F-4D97-AF65-F5344CB8AC3E}">
        <p14:creationId xmlns:p14="http://schemas.microsoft.com/office/powerpoint/2010/main" val="37468124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684213" y="1412875"/>
            <a:ext cx="7920037" cy="3744913"/>
          </a:xfrm>
        </p:spPr>
        <p:txBody>
          <a:bodyPr/>
          <a:lstStyle/>
          <a:p>
            <a:pPr marL="0" indent="0" eaLnBrk="1" hangingPunct="1">
              <a:buFontTx/>
              <a:buNone/>
            </a:pPr>
            <a:r>
              <a:rPr lang="en-US" dirty="0">
                <a:latin typeface="Times New Roman" charset="0"/>
              </a:rPr>
              <a:t>Critical values  for the t-distribution are provided in </a:t>
            </a:r>
            <a:r>
              <a:rPr lang="en-US" dirty="0">
                <a:latin typeface="Times New Roman" charset="0"/>
                <a:hlinkClick r:id="rId3" action="ppaction://hlinkfile"/>
              </a:rPr>
              <a:t>tables</a:t>
            </a:r>
            <a:r>
              <a:rPr lang="en-US" dirty="0">
                <a:latin typeface="Times New Roman" charset="0"/>
              </a:rPr>
              <a:t>. </a:t>
            </a:r>
          </a:p>
        </p:txBody>
      </p:sp>
    </p:spTree>
    <p:extLst>
      <p:ext uri="{BB962C8B-B14F-4D97-AF65-F5344CB8AC3E}">
        <p14:creationId xmlns:p14="http://schemas.microsoft.com/office/powerpoint/2010/main" val="35893418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20675"/>
            <a:ext cx="7343775" cy="622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 Box 3"/>
          <p:cNvSpPr txBox="1">
            <a:spLocks noChangeArrowheads="1"/>
          </p:cNvSpPr>
          <p:nvPr/>
        </p:nvSpPr>
        <p:spPr bwMode="auto">
          <a:xfrm>
            <a:off x="0" y="4149725"/>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CA" sz="2000">
                <a:latin typeface="Times New Roman" charset="0"/>
              </a:rPr>
              <a:t>Look up df</a:t>
            </a:r>
          </a:p>
        </p:txBody>
      </p:sp>
      <p:sp>
        <p:nvSpPr>
          <p:cNvPr id="54276" name="Line 4"/>
          <p:cNvSpPr>
            <a:spLocks noChangeShapeType="1"/>
          </p:cNvSpPr>
          <p:nvPr/>
        </p:nvSpPr>
        <p:spPr bwMode="auto">
          <a:xfrm>
            <a:off x="755650" y="4652963"/>
            <a:ext cx="1079500" cy="4318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77" name="Rectangle 5"/>
          <p:cNvSpPr>
            <a:spLocks noChangeArrowheads="1"/>
          </p:cNvSpPr>
          <p:nvPr/>
        </p:nvSpPr>
        <p:spPr bwMode="auto">
          <a:xfrm>
            <a:off x="1908175" y="4941888"/>
            <a:ext cx="6192838" cy="2873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78" name="Text Box 6"/>
          <p:cNvSpPr txBox="1">
            <a:spLocks noChangeArrowheads="1"/>
          </p:cNvSpPr>
          <p:nvPr/>
        </p:nvSpPr>
        <p:spPr bwMode="auto">
          <a:xfrm>
            <a:off x="6659563" y="2133600"/>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CA" sz="2000">
                <a:latin typeface="Times New Roman" charset="0"/>
              </a:rPr>
              <a:t>Look up </a:t>
            </a:r>
            <a:r>
              <a:rPr lang="en-CA" sz="2000" i="1">
                <a:latin typeface="Symbol" charset="0"/>
              </a:rPr>
              <a:t>a</a:t>
            </a:r>
          </a:p>
        </p:txBody>
      </p:sp>
      <p:sp>
        <p:nvSpPr>
          <p:cNvPr id="54279" name="Line 7"/>
          <p:cNvSpPr>
            <a:spLocks noChangeShapeType="1"/>
          </p:cNvSpPr>
          <p:nvPr/>
        </p:nvSpPr>
        <p:spPr bwMode="auto">
          <a:xfrm flipH="1">
            <a:off x="5867400" y="2492375"/>
            <a:ext cx="1009650" cy="865188"/>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0" name="Rectangle 8"/>
          <p:cNvSpPr>
            <a:spLocks noChangeArrowheads="1"/>
          </p:cNvSpPr>
          <p:nvPr/>
        </p:nvSpPr>
        <p:spPr bwMode="auto">
          <a:xfrm>
            <a:off x="5219700" y="3429000"/>
            <a:ext cx="1042988" cy="31670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4992361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60350"/>
            <a:ext cx="5321300"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 Box 3"/>
          <p:cNvSpPr txBox="1">
            <a:spLocks noChangeArrowheads="1"/>
          </p:cNvSpPr>
          <p:nvPr/>
        </p:nvSpPr>
        <p:spPr bwMode="auto">
          <a:xfrm>
            <a:off x="179388" y="2636838"/>
            <a:ext cx="2016125" cy="1930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CA" sz="2000">
                <a:latin typeface="Times New Roman" charset="0"/>
              </a:rPr>
              <a:t>Note: the values tabled for </a:t>
            </a:r>
            <a:r>
              <a:rPr lang="en-CA" sz="2000" i="1">
                <a:latin typeface="Times New Roman" charset="0"/>
              </a:rPr>
              <a:t>df </a:t>
            </a:r>
            <a:r>
              <a:rPr lang="en-CA" sz="2000">
                <a:latin typeface="Times New Roman" charset="0"/>
              </a:rPr>
              <a:t>= </a:t>
            </a:r>
            <a:r>
              <a:rPr lang="en-CA" sz="2000">
                <a:latin typeface="Times New Roman" charset="0"/>
                <a:cs typeface="Times New Roman" charset="0"/>
              </a:rPr>
              <a:t>∞ are the same values for the standard normal distribution, </a:t>
            </a:r>
            <a:r>
              <a:rPr lang="en-CA" sz="2000" i="1">
                <a:latin typeface="Times New Roman" charset="0"/>
                <a:cs typeface="Times New Roman" charset="0"/>
              </a:rPr>
              <a:t>z</a:t>
            </a:r>
            <a:r>
              <a:rPr lang="en-CA" sz="2000" i="1" baseline="-25000">
                <a:latin typeface="Symbol" charset="0"/>
                <a:cs typeface="Times New Roman" charset="0"/>
              </a:rPr>
              <a:t>a</a:t>
            </a:r>
            <a:endParaRPr lang="en-CA" sz="2000" i="1">
              <a:latin typeface="Times New Roman" charset="0"/>
              <a:cs typeface="Times New Roman" charset="0"/>
            </a:endParaRPr>
          </a:p>
        </p:txBody>
      </p:sp>
      <p:sp>
        <p:nvSpPr>
          <p:cNvPr id="55300" name="Line 4"/>
          <p:cNvSpPr>
            <a:spLocks noChangeShapeType="1"/>
          </p:cNvSpPr>
          <p:nvPr/>
        </p:nvSpPr>
        <p:spPr bwMode="auto">
          <a:xfrm>
            <a:off x="1187450" y="4581525"/>
            <a:ext cx="647700" cy="1223963"/>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1" name="Rectangle 5"/>
          <p:cNvSpPr>
            <a:spLocks noChangeArrowheads="1"/>
          </p:cNvSpPr>
          <p:nvPr/>
        </p:nvSpPr>
        <p:spPr bwMode="auto">
          <a:xfrm>
            <a:off x="1835150" y="6021388"/>
            <a:ext cx="5040313" cy="2873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02" name="Text Box 6"/>
          <p:cNvSpPr txBox="1">
            <a:spLocks noChangeArrowheads="1"/>
          </p:cNvSpPr>
          <p:nvPr/>
        </p:nvSpPr>
        <p:spPr bwMode="auto">
          <a:xfrm rot="-5400000">
            <a:off x="4171950" y="4548188"/>
            <a:ext cx="6588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CA" sz="3200">
                <a:latin typeface="Times New Roman" charset="0"/>
              </a:rPr>
              <a:t>…</a:t>
            </a:r>
          </a:p>
        </p:txBody>
      </p:sp>
    </p:spTree>
    <p:extLst>
      <p:ext uri="{BB962C8B-B14F-4D97-AF65-F5344CB8AC3E}">
        <p14:creationId xmlns:p14="http://schemas.microsoft.com/office/powerpoint/2010/main" val="23273582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09600" y="304800"/>
            <a:ext cx="7772400" cy="685800"/>
          </a:xfrm>
        </p:spPr>
        <p:txBody>
          <a:bodyPr>
            <a:normAutofit fontScale="90000"/>
          </a:bodyPr>
          <a:lstStyle/>
          <a:p>
            <a:pPr eaLnBrk="1" hangingPunct="1"/>
            <a:r>
              <a:rPr lang="en-CA" sz="4000">
                <a:latin typeface="Times New Roman" charset="0"/>
              </a:rPr>
              <a:t>Example</a:t>
            </a:r>
          </a:p>
        </p:txBody>
      </p:sp>
      <p:sp>
        <p:nvSpPr>
          <p:cNvPr id="7173" name="Rectangle 3"/>
          <p:cNvSpPr>
            <a:spLocks noGrp="1" noChangeArrowheads="1"/>
          </p:cNvSpPr>
          <p:nvPr>
            <p:ph type="body" idx="1"/>
          </p:nvPr>
        </p:nvSpPr>
        <p:spPr>
          <a:xfrm>
            <a:off x="609600" y="1295400"/>
            <a:ext cx="7772400" cy="5257800"/>
          </a:xfrm>
        </p:spPr>
        <p:txBody>
          <a:bodyPr/>
          <a:lstStyle/>
          <a:p>
            <a:pPr eaLnBrk="1" hangingPunct="1"/>
            <a:r>
              <a:rPr lang="en-CA">
                <a:latin typeface="Times New Roman" charset="0"/>
              </a:rPr>
              <a:t>Let </a:t>
            </a:r>
            <a:r>
              <a:rPr lang="en-CA" i="1">
                <a:latin typeface="Times New Roman" charset="0"/>
              </a:rPr>
              <a:t>x</a:t>
            </a:r>
            <a:r>
              <a:rPr lang="en-CA" baseline="-25000">
                <a:latin typeface="Times New Roman" charset="0"/>
              </a:rPr>
              <a:t>1</a:t>
            </a:r>
            <a:r>
              <a:rPr lang="en-CA">
                <a:latin typeface="Times New Roman" charset="0"/>
              </a:rPr>
              <a:t>, </a:t>
            </a:r>
            <a:r>
              <a:rPr lang="en-CA" i="1">
                <a:latin typeface="Times New Roman" charset="0"/>
              </a:rPr>
              <a:t>x</a:t>
            </a:r>
            <a:r>
              <a:rPr lang="en-CA" baseline="-25000">
                <a:latin typeface="Times New Roman" charset="0"/>
              </a:rPr>
              <a:t>2</a:t>
            </a:r>
            <a:r>
              <a:rPr lang="en-CA">
                <a:latin typeface="Times New Roman" charset="0"/>
              </a:rPr>
              <a:t>, </a:t>
            </a:r>
            <a:r>
              <a:rPr lang="en-CA" i="1">
                <a:latin typeface="Times New Roman" charset="0"/>
              </a:rPr>
              <a:t>x</a:t>
            </a:r>
            <a:r>
              <a:rPr lang="en-CA" baseline="-25000">
                <a:latin typeface="Times New Roman" charset="0"/>
              </a:rPr>
              <a:t>3</a:t>
            </a:r>
            <a:r>
              <a:rPr lang="en-CA">
                <a:latin typeface="Times New Roman" charset="0"/>
              </a:rPr>
              <a:t> , </a:t>
            </a:r>
            <a:r>
              <a:rPr lang="en-CA" i="1">
                <a:latin typeface="Times New Roman" charset="0"/>
              </a:rPr>
              <a:t>x</a:t>
            </a:r>
            <a:r>
              <a:rPr lang="en-CA" baseline="-25000">
                <a:latin typeface="Times New Roman" charset="0"/>
              </a:rPr>
              <a:t>4</a:t>
            </a:r>
            <a:r>
              <a:rPr lang="en-CA">
                <a:latin typeface="Times New Roman" charset="0"/>
              </a:rPr>
              <a:t>, </a:t>
            </a:r>
            <a:r>
              <a:rPr lang="en-CA" i="1">
                <a:latin typeface="Times New Roman" charset="0"/>
              </a:rPr>
              <a:t>x</a:t>
            </a:r>
            <a:r>
              <a:rPr lang="en-CA" baseline="-25000">
                <a:latin typeface="Times New Roman" charset="0"/>
              </a:rPr>
              <a:t>5</a:t>
            </a:r>
            <a:r>
              <a:rPr lang="en-CA">
                <a:latin typeface="Times New Roman" charset="0"/>
              </a:rPr>
              <a:t>, </a:t>
            </a:r>
            <a:r>
              <a:rPr lang="en-CA" i="1">
                <a:latin typeface="Times New Roman" charset="0"/>
              </a:rPr>
              <a:t>x</a:t>
            </a:r>
            <a:r>
              <a:rPr lang="en-CA" baseline="-25000">
                <a:latin typeface="Times New Roman" charset="0"/>
              </a:rPr>
              <a:t>6</a:t>
            </a:r>
            <a:r>
              <a:rPr lang="en-CA">
                <a:latin typeface="Times New Roman" charset="0"/>
              </a:rPr>
              <a:t> denote </a:t>
            </a:r>
            <a:r>
              <a:rPr lang="en-CA" b="1">
                <a:latin typeface="Times New Roman" charset="0"/>
              </a:rPr>
              <a:t>weight loss</a:t>
            </a:r>
            <a:r>
              <a:rPr lang="en-CA">
                <a:latin typeface="Times New Roman" charset="0"/>
              </a:rPr>
              <a:t> from a </a:t>
            </a:r>
            <a:r>
              <a:rPr lang="en-CA" b="1">
                <a:latin typeface="Times New Roman" charset="0"/>
              </a:rPr>
              <a:t>new diet</a:t>
            </a:r>
            <a:r>
              <a:rPr lang="en-CA">
                <a:latin typeface="Times New Roman" charset="0"/>
              </a:rPr>
              <a:t> for </a:t>
            </a:r>
            <a:r>
              <a:rPr lang="en-CA" i="1">
                <a:latin typeface="Times New Roman" charset="0"/>
              </a:rPr>
              <a:t>n</a:t>
            </a:r>
            <a:r>
              <a:rPr lang="en-CA">
                <a:latin typeface="Times New Roman" charset="0"/>
              </a:rPr>
              <a:t> = 6 cases.</a:t>
            </a:r>
          </a:p>
          <a:p>
            <a:pPr eaLnBrk="1" hangingPunct="1"/>
            <a:r>
              <a:rPr lang="en-CA">
                <a:latin typeface="Times New Roman" charset="0"/>
              </a:rPr>
              <a:t>Assume that </a:t>
            </a:r>
            <a:r>
              <a:rPr lang="en-CA" i="1">
                <a:latin typeface="Times New Roman" charset="0"/>
              </a:rPr>
              <a:t>x</a:t>
            </a:r>
            <a:r>
              <a:rPr lang="en-CA" baseline="-25000">
                <a:latin typeface="Times New Roman" charset="0"/>
              </a:rPr>
              <a:t>1</a:t>
            </a:r>
            <a:r>
              <a:rPr lang="en-CA">
                <a:latin typeface="Times New Roman" charset="0"/>
              </a:rPr>
              <a:t>, </a:t>
            </a:r>
            <a:r>
              <a:rPr lang="en-CA" i="1">
                <a:latin typeface="Times New Roman" charset="0"/>
              </a:rPr>
              <a:t>x</a:t>
            </a:r>
            <a:r>
              <a:rPr lang="en-CA" baseline="-25000">
                <a:latin typeface="Times New Roman" charset="0"/>
              </a:rPr>
              <a:t>2</a:t>
            </a:r>
            <a:r>
              <a:rPr lang="en-CA">
                <a:latin typeface="Times New Roman" charset="0"/>
              </a:rPr>
              <a:t>, </a:t>
            </a:r>
            <a:r>
              <a:rPr lang="en-CA" i="1">
                <a:latin typeface="Times New Roman" charset="0"/>
              </a:rPr>
              <a:t>x</a:t>
            </a:r>
            <a:r>
              <a:rPr lang="en-CA" baseline="-25000">
                <a:latin typeface="Times New Roman" charset="0"/>
              </a:rPr>
              <a:t>3</a:t>
            </a:r>
            <a:r>
              <a:rPr lang="en-CA">
                <a:latin typeface="Times New Roman" charset="0"/>
              </a:rPr>
              <a:t> , </a:t>
            </a:r>
            <a:r>
              <a:rPr lang="en-CA" i="1">
                <a:latin typeface="Times New Roman" charset="0"/>
              </a:rPr>
              <a:t>x</a:t>
            </a:r>
            <a:r>
              <a:rPr lang="en-CA" baseline="-25000">
                <a:latin typeface="Times New Roman" charset="0"/>
              </a:rPr>
              <a:t>4</a:t>
            </a:r>
            <a:r>
              <a:rPr lang="en-CA">
                <a:latin typeface="Times New Roman" charset="0"/>
              </a:rPr>
              <a:t>, </a:t>
            </a:r>
            <a:r>
              <a:rPr lang="en-CA" i="1">
                <a:latin typeface="Times New Roman" charset="0"/>
              </a:rPr>
              <a:t>x</a:t>
            </a:r>
            <a:r>
              <a:rPr lang="en-CA" baseline="-25000">
                <a:latin typeface="Times New Roman" charset="0"/>
              </a:rPr>
              <a:t>5</a:t>
            </a:r>
            <a:r>
              <a:rPr lang="en-CA">
                <a:latin typeface="Times New Roman" charset="0"/>
              </a:rPr>
              <a:t>, </a:t>
            </a:r>
            <a:r>
              <a:rPr lang="en-CA" i="1">
                <a:latin typeface="Times New Roman" charset="0"/>
              </a:rPr>
              <a:t>x</a:t>
            </a:r>
            <a:r>
              <a:rPr lang="en-CA" baseline="-25000">
                <a:latin typeface="Times New Roman" charset="0"/>
              </a:rPr>
              <a:t>6</a:t>
            </a:r>
            <a:r>
              <a:rPr lang="en-CA">
                <a:latin typeface="Times New Roman" charset="0"/>
              </a:rPr>
              <a:t> is a sample from a normal population with mean </a:t>
            </a:r>
            <a:r>
              <a:rPr lang="en-CA" i="1">
                <a:latin typeface="Symbol" charset="0"/>
              </a:rPr>
              <a:t>m</a:t>
            </a:r>
            <a:r>
              <a:rPr lang="en-CA">
                <a:latin typeface="Times New Roman" charset="0"/>
              </a:rPr>
              <a:t> and standard deviation </a:t>
            </a:r>
            <a:r>
              <a:rPr lang="en-CA" i="1">
                <a:latin typeface="Symbol" charset="0"/>
              </a:rPr>
              <a:t>s</a:t>
            </a:r>
            <a:r>
              <a:rPr lang="en-CA" i="1">
                <a:latin typeface="Times New Roman" charset="0"/>
              </a:rPr>
              <a:t>. </a:t>
            </a:r>
            <a:r>
              <a:rPr lang="en-CA">
                <a:latin typeface="Times New Roman" charset="0"/>
              </a:rPr>
              <a:t>Both </a:t>
            </a:r>
            <a:r>
              <a:rPr lang="en-CA" i="1">
                <a:latin typeface="Symbol" charset="0"/>
              </a:rPr>
              <a:t>m</a:t>
            </a:r>
            <a:r>
              <a:rPr lang="en-CA">
                <a:latin typeface="Times New Roman" charset="0"/>
              </a:rPr>
              <a:t> and </a:t>
            </a:r>
            <a:r>
              <a:rPr lang="en-CA" i="1">
                <a:latin typeface="Symbol" charset="0"/>
              </a:rPr>
              <a:t>s</a:t>
            </a:r>
            <a:r>
              <a:rPr lang="en-CA">
                <a:latin typeface="Times New Roman" charset="0"/>
              </a:rPr>
              <a:t> are unknown.</a:t>
            </a:r>
          </a:p>
          <a:p>
            <a:pPr eaLnBrk="1" hangingPunct="1"/>
            <a:r>
              <a:rPr lang="en-CA">
                <a:latin typeface="Times New Roman" charset="0"/>
              </a:rPr>
              <a:t>we want to test:</a:t>
            </a:r>
          </a:p>
        </p:txBody>
      </p:sp>
      <p:graphicFrame>
        <p:nvGraphicFramePr>
          <p:cNvPr id="7170" name="Object 4"/>
          <p:cNvGraphicFramePr>
            <a:graphicFrameLocks noChangeAspect="1"/>
          </p:cNvGraphicFramePr>
          <p:nvPr/>
        </p:nvGraphicFramePr>
        <p:xfrm>
          <a:off x="2971800" y="5638800"/>
          <a:ext cx="1690688" cy="541338"/>
        </p:xfrm>
        <a:graphic>
          <a:graphicData uri="http://schemas.openxmlformats.org/presentationml/2006/ole">
            <mc:AlternateContent xmlns:mc="http://schemas.openxmlformats.org/markup-compatibility/2006">
              <mc:Choice xmlns:v="urn:schemas-microsoft-com:vml" Requires="v">
                <p:oleObj spid="_x0000_s7191" name="Equation" r:id="rId4" imgW="672808" imgH="215806" progId="Equation.3">
                  <p:embed/>
                </p:oleObj>
              </mc:Choice>
              <mc:Fallback>
                <p:oleObj name="Equation" r:id="rId4" imgW="67280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638800"/>
                        <a:ext cx="1690688"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ChangeAspect="1"/>
          </p:cNvGraphicFramePr>
          <p:nvPr/>
        </p:nvGraphicFramePr>
        <p:xfrm>
          <a:off x="2930525" y="5029200"/>
          <a:ext cx="1625600" cy="573088"/>
        </p:xfrm>
        <a:graphic>
          <a:graphicData uri="http://schemas.openxmlformats.org/presentationml/2006/ole">
            <mc:AlternateContent xmlns:mc="http://schemas.openxmlformats.org/markup-compatibility/2006">
              <mc:Choice xmlns:v="urn:schemas-microsoft-com:vml" Requires="v">
                <p:oleObj spid="_x0000_s7192" name="Equation" r:id="rId6" imgW="647700" imgH="228600" progId="Equation.3">
                  <p:embed/>
                </p:oleObj>
              </mc:Choice>
              <mc:Fallback>
                <p:oleObj name="Equation" r:id="rId6" imgW="6477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0525" y="5029200"/>
                        <a:ext cx="16256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Text Box 6"/>
          <p:cNvSpPr txBox="1">
            <a:spLocks noChangeArrowheads="1"/>
          </p:cNvSpPr>
          <p:nvPr/>
        </p:nvSpPr>
        <p:spPr bwMode="auto">
          <a:xfrm>
            <a:off x="1295400" y="55626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CA" sz="2800">
                <a:latin typeface="Times New Roman" charset="0"/>
              </a:rPr>
              <a:t>versus</a:t>
            </a:r>
          </a:p>
        </p:txBody>
      </p:sp>
      <p:sp>
        <p:nvSpPr>
          <p:cNvPr id="7175" name="Text Box 7"/>
          <p:cNvSpPr txBox="1">
            <a:spLocks noChangeArrowheads="1"/>
          </p:cNvSpPr>
          <p:nvPr/>
        </p:nvSpPr>
        <p:spPr bwMode="auto">
          <a:xfrm>
            <a:off x="4953000" y="50292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CA" sz="2800">
                <a:latin typeface="Times New Roman" charset="0"/>
              </a:rPr>
              <a:t>New diet is not effective</a:t>
            </a:r>
          </a:p>
        </p:txBody>
      </p:sp>
      <p:sp>
        <p:nvSpPr>
          <p:cNvPr id="7176" name="Text Box 8"/>
          <p:cNvSpPr txBox="1">
            <a:spLocks noChangeArrowheads="1"/>
          </p:cNvSpPr>
          <p:nvPr/>
        </p:nvSpPr>
        <p:spPr bwMode="auto">
          <a:xfrm>
            <a:off x="5029200" y="56388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CA" sz="2800">
                <a:latin typeface="Times New Roman" charset="0"/>
              </a:rPr>
              <a:t>New diet is effective</a:t>
            </a:r>
          </a:p>
        </p:txBody>
      </p:sp>
    </p:spTree>
    <p:extLst>
      <p:ext uri="{BB962C8B-B14F-4D97-AF65-F5344CB8AC3E}">
        <p14:creationId xmlns:p14="http://schemas.microsoft.com/office/powerpoint/2010/main" val="11550844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457200" y="427038"/>
            <a:ext cx="8229600" cy="685800"/>
          </a:xfrm>
        </p:spPr>
        <p:txBody>
          <a:bodyPr>
            <a:normAutofit fontScale="90000"/>
          </a:bodyPr>
          <a:lstStyle/>
          <a:p>
            <a:pPr algn="l" eaLnBrk="1" hangingPunct="1"/>
            <a:r>
              <a:rPr lang="en-CA" sz="4000">
                <a:latin typeface="Times New Roman" charset="0"/>
              </a:rPr>
              <a:t>The Test Statistic</a:t>
            </a:r>
          </a:p>
        </p:txBody>
      </p:sp>
      <p:graphicFrame>
        <p:nvGraphicFramePr>
          <p:cNvPr id="8194" name="Object 3"/>
          <p:cNvGraphicFramePr>
            <a:graphicFrameLocks noChangeAspect="1"/>
          </p:cNvGraphicFramePr>
          <p:nvPr/>
        </p:nvGraphicFramePr>
        <p:xfrm>
          <a:off x="2819400" y="1600200"/>
          <a:ext cx="2595563" cy="2133600"/>
        </p:xfrm>
        <a:graphic>
          <a:graphicData uri="http://schemas.openxmlformats.org/presentationml/2006/ole">
            <mc:AlternateContent xmlns:mc="http://schemas.openxmlformats.org/markup-compatibility/2006">
              <mc:Choice xmlns:v="urn:schemas-microsoft-com:vml" Requires="v">
                <p:oleObj spid="_x0000_s8215" name="Equation" r:id="rId4" imgW="647419" imgH="533169" progId="Equation.3">
                  <p:embed/>
                </p:oleObj>
              </mc:Choice>
              <mc:Fallback>
                <p:oleObj name="Equation" r:id="rId4" imgW="647419" imgH="5331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600200"/>
                        <a:ext cx="2595563"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7" name="Rectangle 4"/>
          <p:cNvSpPr>
            <a:spLocks noChangeArrowheads="1"/>
          </p:cNvSpPr>
          <p:nvPr/>
        </p:nvSpPr>
        <p:spPr bwMode="auto">
          <a:xfrm>
            <a:off x="838200" y="4267200"/>
            <a:ext cx="434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4000">
                <a:solidFill>
                  <a:schemeClr val="tx2"/>
                </a:solidFill>
                <a:latin typeface="Times New Roman" charset="0"/>
              </a:rPr>
              <a:t>The Critical region:</a:t>
            </a:r>
          </a:p>
        </p:txBody>
      </p:sp>
      <p:graphicFrame>
        <p:nvGraphicFramePr>
          <p:cNvPr id="8195" name="Object 5"/>
          <p:cNvGraphicFramePr>
            <a:graphicFrameLocks noChangeAspect="1"/>
          </p:cNvGraphicFramePr>
          <p:nvPr/>
        </p:nvGraphicFramePr>
        <p:xfrm>
          <a:off x="4572000" y="5257800"/>
          <a:ext cx="1244600" cy="800100"/>
        </p:xfrm>
        <a:graphic>
          <a:graphicData uri="http://schemas.openxmlformats.org/presentationml/2006/ole">
            <mc:AlternateContent xmlns:mc="http://schemas.openxmlformats.org/markup-compatibility/2006">
              <mc:Choice xmlns:v="urn:schemas-microsoft-com:vml" Requires="v">
                <p:oleObj spid="_x0000_s8216" name="Equation" r:id="rId6" imgW="355446" imgH="228501" progId="Equation.3">
                  <p:embed/>
                </p:oleObj>
              </mc:Choice>
              <mc:Fallback>
                <p:oleObj name="Equation" r:id="rId6" imgW="355446"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257800"/>
                        <a:ext cx="12446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Rectangle 6"/>
          <p:cNvSpPr>
            <a:spLocks noChangeArrowheads="1"/>
          </p:cNvSpPr>
          <p:nvPr/>
        </p:nvSpPr>
        <p:spPr bwMode="auto">
          <a:xfrm>
            <a:off x="2590800" y="525780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3200">
                <a:solidFill>
                  <a:schemeClr val="tx2"/>
                </a:solidFill>
                <a:latin typeface="Times New Roman" charset="0"/>
              </a:rPr>
              <a:t>Reject if</a:t>
            </a:r>
          </a:p>
        </p:txBody>
      </p:sp>
    </p:spTree>
    <p:extLst>
      <p:ext uri="{BB962C8B-B14F-4D97-AF65-F5344CB8AC3E}">
        <p14:creationId xmlns:p14="http://schemas.microsoft.com/office/powerpoint/2010/main" val="8269247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427038"/>
            <a:ext cx="8229600" cy="685800"/>
          </a:xfrm>
        </p:spPr>
        <p:txBody>
          <a:bodyPr>
            <a:normAutofit fontScale="90000"/>
          </a:bodyPr>
          <a:lstStyle/>
          <a:p>
            <a:pPr algn="l" eaLnBrk="1" hangingPunct="1"/>
            <a:r>
              <a:rPr lang="en-CA" sz="4000">
                <a:latin typeface="Times New Roman" charset="0"/>
              </a:rPr>
              <a:t>The Data</a:t>
            </a:r>
          </a:p>
        </p:txBody>
      </p:sp>
      <p:sp>
        <p:nvSpPr>
          <p:cNvPr id="9221" name="Rectangle 3"/>
          <p:cNvSpPr>
            <a:spLocks noChangeArrowheads="1"/>
          </p:cNvSpPr>
          <p:nvPr/>
        </p:nvSpPr>
        <p:spPr bwMode="auto">
          <a:xfrm>
            <a:off x="533400" y="35052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4000">
                <a:solidFill>
                  <a:schemeClr val="tx2"/>
                </a:solidFill>
                <a:latin typeface="Times New Roman" charset="0"/>
              </a:rPr>
              <a:t>The summary statistics:</a:t>
            </a:r>
          </a:p>
        </p:txBody>
      </p:sp>
      <p:graphicFrame>
        <p:nvGraphicFramePr>
          <p:cNvPr id="9218" name="Object 4"/>
          <p:cNvGraphicFramePr>
            <a:graphicFrameLocks noChangeAspect="1"/>
          </p:cNvGraphicFramePr>
          <p:nvPr/>
        </p:nvGraphicFramePr>
        <p:xfrm>
          <a:off x="1219200" y="4495800"/>
          <a:ext cx="6667500" cy="622300"/>
        </p:xfrm>
        <a:graphic>
          <a:graphicData uri="http://schemas.openxmlformats.org/presentationml/2006/ole">
            <mc:AlternateContent xmlns:mc="http://schemas.openxmlformats.org/markup-compatibility/2006">
              <mc:Choice xmlns:v="urn:schemas-microsoft-com:vml" Requires="v">
                <p:oleObj spid="_x0000_s9239" name="Equation" r:id="rId4" imgW="1904174" imgH="177723" progId="Equation.3">
                  <p:embed/>
                </p:oleObj>
              </mc:Choice>
              <mc:Fallback>
                <p:oleObj name="Equation" r:id="rId4" imgW="1904174" imgH="17772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495800"/>
                        <a:ext cx="66675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5"/>
          <p:cNvGraphicFramePr>
            <a:graphicFrameLocks noChangeAspect="1"/>
          </p:cNvGraphicFramePr>
          <p:nvPr/>
        </p:nvGraphicFramePr>
        <p:xfrm>
          <a:off x="685800" y="2133600"/>
          <a:ext cx="7902575" cy="1028700"/>
        </p:xfrm>
        <a:graphic>
          <a:graphicData uri="http://schemas.openxmlformats.org/presentationml/2006/ole">
            <mc:AlternateContent xmlns:mc="http://schemas.openxmlformats.org/markup-compatibility/2006">
              <mc:Choice xmlns:v="urn:schemas-microsoft-com:vml" Requires="v">
                <p:oleObj spid="_x0000_s9240" name="Worksheet" r:id="rId6" imgW="4685340" imgH="610142" progId="Excel.Sheet.8">
                  <p:embed/>
                </p:oleObj>
              </mc:Choice>
              <mc:Fallback>
                <p:oleObj name="Worksheet" r:id="rId6" imgW="4685340" imgH="610142"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133600"/>
                        <a:ext cx="79025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0309412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427038"/>
            <a:ext cx="8229600" cy="685800"/>
          </a:xfrm>
        </p:spPr>
        <p:txBody>
          <a:bodyPr>
            <a:normAutofit fontScale="90000"/>
          </a:bodyPr>
          <a:lstStyle/>
          <a:p>
            <a:pPr algn="l" eaLnBrk="1" hangingPunct="1"/>
            <a:r>
              <a:rPr lang="en-CA" sz="4000">
                <a:latin typeface="Times New Roman" charset="0"/>
              </a:rPr>
              <a:t>The Test Statistic</a:t>
            </a:r>
          </a:p>
        </p:txBody>
      </p:sp>
      <p:graphicFrame>
        <p:nvGraphicFramePr>
          <p:cNvPr id="10242" name="Object 3"/>
          <p:cNvGraphicFramePr>
            <a:graphicFrameLocks noChangeAspect="1"/>
          </p:cNvGraphicFramePr>
          <p:nvPr/>
        </p:nvGraphicFramePr>
        <p:xfrm>
          <a:off x="1600200" y="1905000"/>
          <a:ext cx="5408613" cy="1428750"/>
        </p:xfrm>
        <a:graphic>
          <a:graphicData uri="http://schemas.openxmlformats.org/presentationml/2006/ole">
            <mc:AlternateContent xmlns:mc="http://schemas.openxmlformats.org/markup-compatibility/2006">
              <mc:Choice xmlns:v="urn:schemas-microsoft-com:vml" Requires="v">
                <p:oleObj spid="_x0000_s10263" name="Equation" r:id="rId4" imgW="2159000" imgH="571500" progId="Equation.3">
                  <p:embed/>
                </p:oleObj>
              </mc:Choice>
              <mc:Fallback>
                <p:oleObj name="Equation" r:id="rId4" imgW="2159000" imgH="571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905000"/>
                        <a:ext cx="5408613"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Rectangle 4"/>
          <p:cNvSpPr>
            <a:spLocks noChangeArrowheads="1"/>
          </p:cNvSpPr>
          <p:nvPr/>
        </p:nvSpPr>
        <p:spPr bwMode="auto">
          <a:xfrm>
            <a:off x="533400" y="3581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4000">
                <a:solidFill>
                  <a:schemeClr val="tx2"/>
                </a:solidFill>
                <a:latin typeface="Times New Roman" charset="0"/>
              </a:rPr>
              <a:t>The Critical Region (using </a:t>
            </a:r>
            <a:r>
              <a:rPr lang="en-CA" sz="4000" i="1">
                <a:solidFill>
                  <a:schemeClr val="tx2"/>
                </a:solidFill>
                <a:latin typeface="Symbol" charset="0"/>
              </a:rPr>
              <a:t>a</a:t>
            </a:r>
            <a:r>
              <a:rPr lang="en-CA" sz="4000" i="1">
                <a:solidFill>
                  <a:schemeClr val="tx2"/>
                </a:solidFill>
                <a:latin typeface="Times New Roman" charset="0"/>
              </a:rPr>
              <a:t> </a:t>
            </a:r>
            <a:r>
              <a:rPr lang="en-CA" sz="4000">
                <a:solidFill>
                  <a:schemeClr val="tx2"/>
                </a:solidFill>
                <a:latin typeface="Times New Roman" charset="0"/>
              </a:rPr>
              <a:t>= 0.05)</a:t>
            </a:r>
          </a:p>
        </p:txBody>
      </p:sp>
      <p:graphicFrame>
        <p:nvGraphicFramePr>
          <p:cNvPr id="10243" name="Object 5"/>
          <p:cNvGraphicFramePr>
            <a:graphicFrameLocks noChangeAspect="1"/>
          </p:cNvGraphicFramePr>
          <p:nvPr/>
        </p:nvGraphicFramePr>
        <p:xfrm>
          <a:off x="2667000" y="4648200"/>
          <a:ext cx="5289550" cy="800100"/>
        </p:xfrm>
        <a:graphic>
          <a:graphicData uri="http://schemas.openxmlformats.org/presentationml/2006/ole">
            <mc:AlternateContent xmlns:mc="http://schemas.openxmlformats.org/markup-compatibility/2006">
              <mc:Choice xmlns:v="urn:schemas-microsoft-com:vml" Requires="v">
                <p:oleObj spid="_x0000_s10264" name="Equation" r:id="rId6" imgW="1511300" imgH="228600" progId="Equation.3">
                  <p:embed/>
                </p:oleObj>
              </mc:Choice>
              <mc:Fallback>
                <p:oleObj name="Equation" r:id="rId6" imgW="15113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4648200"/>
                        <a:ext cx="528955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Rectangle 6"/>
          <p:cNvSpPr>
            <a:spLocks noChangeArrowheads="1"/>
          </p:cNvSpPr>
          <p:nvPr/>
        </p:nvSpPr>
        <p:spPr bwMode="auto">
          <a:xfrm>
            <a:off x="838200" y="464820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3200">
                <a:solidFill>
                  <a:schemeClr val="tx2"/>
                </a:solidFill>
                <a:latin typeface="Times New Roman" charset="0"/>
              </a:rPr>
              <a:t>Reject if</a:t>
            </a:r>
          </a:p>
        </p:txBody>
      </p:sp>
      <p:sp>
        <p:nvSpPr>
          <p:cNvPr id="10247" name="Rectangle 7"/>
          <p:cNvSpPr>
            <a:spLocks noChangeArrowheads="1"/>
          </p:cNvSpPr>
          <p:nvPr/>
        </p:nvSpPr>
        <p:spPr bwMode="auto">
          <a:xfrm>
            <a:off x="457200" y="5638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4000" b="1" u="sng">
                <a:solidFill>
                  <a:schemeClr val="tx2"/>
                </a:solidFill>
                <a:latin typeface="Times New Roman" charset="0"/>
              </a:rPr>
              <a:t>Conclusion:</a:t>
            </a:r>
            <a:r>
              <a:rPr lang="en-CA" sz="4000">
                <a:solidFill>
                  <a:schemeClr val="tx2"/>
                </a:solidFill>
                <a:latin typeface="Times New Roman" charset="0"/>
              </a:rPr>
              <a:t> Accept </a:t>
            </a:r>
            <a:r>
              <a:rPr lang="en-CA" sz="4000" i="1">
                <a:solidFill>
                  <a:schemeClr val="tx2"/>
                </a:solidFill>
                <a:latin typeface="Times New Roman" charset="0"/>
              </a:rPr>
              <a:t>H</a:t>
            </a:r>
            <a:r>
              <a:rPr lang="en-CA" sz="4100" i="1" baseline="-25000">
                <a:solidFill>
                  <a:schemeClr val="tx2"/>
                </a:solidFill>
                <a:latin typeface="Times New Roman" charset="0"/>
              </a:rPr>
              <a:t>0</a:t>
            </a:r>
            <a:r>
              <a:rPr lang="en-CA" sz="4000">
                <a:solidFill>
                  <a:schemeClr val="tx2"/>
                </a:solidFill>
                <a:latin typeface="Times New Roman" charset="0"/>
              </a:rPr>
              <a:t>:</a:t>
            </a:r>
          </a:p>
        </p:txBody>
      </p:sp>
    </p:spTree>
    <p:extLst>
      <p:ext uri="{BB962C8B-B14F-4D97-AF65-F5344CB8AC3E}">
        <p14:creationId xmlns:p14="http://schemas.microsoft.com/office/powerpoint/2010/main" val="70369302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685800" y="2286000"/>
            <a:ext cx="7772400" cy="1143000"/>
          </a:xfrm>
        </p:spPr>
        <p:txBody>
          <a:bodyPr/>
          <a:lstStyle/>
          <a:p>
            <a:pPr eaLnBrk="1" hangingPunct="1"/>
            <a:r>
              <a:rPr lang="en-US" sz="6000" b="1">
                <a:latin typeface="Times New Roman" charset="0"/>
              </a:rPr>
              <a:t>Confidence Intervals</a:t>
            </a:r>
            <a:endParaRPr lang="en-CA" sz="6000" b="1">
              <a:latin typeface="Times New Roman" charset="0"/>
            </a:endParaRPr>
          </a:p>
        </p:txBody>
      </p:sp>
    </p:spTree>
    <p:extLst>
      <p:ext uri="{BB962C8B-B14F-4D97-AF65-F5344CB8AC3E}">
        <p14:creationId xmlns:p14="http://schemas.microsoft.com/office/powerpoint/2010/main" val="16878697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제목 1"/>
          <p:cNvSpPr>
            <a:spLocks noGrp="1"/>
          </p:cNvSpPr>
          <p:nvPr>
            <p:ph type="title"/>
          </p:nvPr>
        </p:nvSpPr>
        <p:spPr/>
        <p:txBody>
          <a:bodyPr/>
          <a:lstStyle/>
          <a:p>
            <a:pPr eaLnBrk="1" hangingPunct="1"/>
            <a:r>
              <a:rPr lang="ko-KR" altLang="en-US">
                <a:latin typeface="Calibri" charset="0"/>
                <a:ea typeface="맑은 고딕" charset="0"/>
                <a:cs typeface="맑은 고딕" charset="0"/>
              </a:rPr>
              <a:t>가설검정의 개념</a:t>
            </a:r>
          </a:p>
        </p:txBody>
      </p:sp>
      <p:sp>
        <p:nvSpPr>
          <p:cNvPr id="35843" name="내용 개체 틀 2"/>
          <p:cNvSpPr>
            <a:spLocks noGrp="1"/>
          </p:cNvSpPr>
          <p:nvPr>
            <p:ph idx="1"/>
          </p:nvPr>
        </p:nvSpPr>
        <p:spPr/>
        <p:txBody>
          <a:bodyPr rtlCol="0">
            <a:normAutofit fontScale="92500" lnSpcReduction="10000"/>
          </a:bodyPr>
          <a:lstStyle/>
          <a:p>
            <a:pPr eaLnBrk="1" fontAlgn="auto" hangingPunct="1">
              <a:lnSpc>
                <a:spcPct val="150000"/>
              </a:lnSpc>
              <a:spcAft>
                <a:spcPts val="0"/>
              </a:spcAft>
              <a:buFont typeface="Arial"/>
              <a:buChar char="•"/>
              <a:defRPr/>
            </a:pPr>
            <a:r>
              <a:rPr lang="ko-KR" altLang="en-US" smtClean="0">
                <a:solidFill>
                  <a:srgbClr val="C00000"/>
                </a:solidFill>
                <a:ea typeface="+mn-ea"/>
                <a:cs typeface="+mn-cs"/>
              </a:rPr>
              <a:t>모집단의 분포 혹은 모수의 참값에 관한 가설</a:t>
            </a:r>
            <a:endParaRPr lang="en-US" altLang="ko-KR" smtClean="0">
              <a:solidFill>
                <a:srgbClr val="C00000"/>
              </a:solidFill>
              <a:ea typeface="+mn-ea"/>
              <a:cs typeface="+mn-cs"/>
            </a:endParaRPr>
          </a:p>
          <a:p>
            <a:pPr eaLnBrk="1" fontAlgn="auto" hangingPunct="1">
              <a:lnSpc>
                <a:spcPct val="150000"/>
              </a:lnSpc>
              <a:spcAft>
                <a:spcPts val="0"/>
              </a:spcAft>
              <a:buFont typeface="Tahoma" pitchFamily="34" charset="0"/>
              <a:buAutoNum type="arabicParenR"/>
              <a:defRPr/>
            </a:pPr>
            <a:r>
              <a:rPr lang="ko-KR" altLang="en-US" smtClean="0">
                <a:ea typeface="+mn-ea"/>
                <a:cs typeface="+mn-cs"/>
              </a:rPr>
              <a:t>가설 </a:t>
            </a:r>
            <a:r>
              <a:rPr lang="en-US" altLang="ko-KR" smtClean="0">
                <a:ea typeface="+mn-ea"/>
                <a:cs typeface="+mn-cs"/>
              </a:rPr>
              <a:t>1 : </a:t>
            </a:r>
            <a:r>
              <a:rPr lang="ko-KR" altLang="en-US" smtClean="0">
                <a:ea typeface="+mn-ea"/>
                <a:cs typeface="+mn-cs"/>
              </a:rPr>
              <a:t>우리 대학 학생의 키는 정규분포를 따른다</a:t>
            </a:r>
            <a:r>
              <a:rPr lang="en-US" altLang="ko-KR" smtClean="0">
                <a:ea typeface="+mn-ea"/>
                <a:cs typeface="+mn-cs"/>
              </a:rPr>
              <a:t>.</a:t>
            </a:r>
          </a:p>
          <a:p>
            <a:pPr eaLnBrk="1" fontAlgn="auto" hangingPunct="1">
              <a:lnSpc>
                <a:spcPct val="150000"/>
              </a:lnSpc>
              <a:spcAft>
                <a:spcPts val="0"/>
              </a:spcAft>
              <a:buFont typeface="Tahoma" pitchFamily="34" charset="0"/>
              <a:buAutoNum type="arabicParenR"/>
              <a:defRPr/>
            </a:pPr>
            <a:r>
              <a:rPr lang="ko-KR" altLang="en-US" smtClean="0">
                <a:ea typeface="+mn-ea"/>
                <a:cs typeface="+mn-cs"/>
              </a:rPr>
              <a:t>가설 </a:t>
            </a:r>
            <a:r>
              <a:rPr lang="en-US" altLang="ko-KR" smtClean="0">
                <a:ea typeface="+mn-ea"/>
                <a:cs typeface="+mn-cs"/>
              </a:rPr>
              <a:t>2 : </a:t>
            </a:r>
            <a:r>
              <a:rPr lang="ko-KR" altLang="en-US" smtClean="0">
                <a:ea typeface="+mn-ea"/>
                <a:cs typeface="+mn-cs"/>
              </a:rPr>
              <a:t>우리 대학 졸업생의 </a:t>
            </a:r>
            <a:r>
              <a:rPr lang="en-US" altLang="ko-KR" smtClean="0">
                <a:ea typeface="+mn-ea"/>
                <a:cs typeface="+mn-cs"/>
              </a:rPr>
              <a:t>5</a:t>
            </a:r>
            <a:r>
              <a:rPr lang="ko-KR" altLang="en-US" smtClean="0">
                <a:ea typeface="+mn-ea"/>
                <a:cs typeface="+mn-cs"/>
              </a:rPr>
              <a:t>년 후 평균연봉은</a:t>
            </a:r>
            <a:endParaRPr lang="en-US" altLang="ko-KR" smtClean="0">
              <a:ea typeface="+mn-ea"/>
              <a:cs typeface="+mn-cs"/>
            </a:endParaRPr>
          </a:p>
          <a:p>
            <a:pPr eaLnBrk="1" fontAlgn="auto" hangingPunct="1">
              <a:lnSpc>
                <a:spcPct val="150000"/>
              </a:lnSpc>
              <a:spcAft>
                <a:spcPts val="0"/>
              </a:spcAft>
              <a:buFont typeface="Wingdings" pitchFamily="2" charset="2"/>
              <a:buNone/>
              <a:defRPr/>
            </a:pPr>
            <a:r>
              <a:rPr lang="en-US" altLang="ko-KR" smtClean="0">
                <a:ea typeface="+mn-ea"/>
                <a:cs typeface="+mn-cs"/>
              </a:rPr>
              <a:t>			3500</a:t>
            </a:r>
            <a:r>
              <a:rPr lang="ko-KR" altLang="en-US" smtClean="0">
                <a:ea typeface="+mn-ea"/>
                <a:cs typeface="+mn-cs"/>
              </a:rPr>
              <a:t>만원을 넘는다</a:t>
            </a:r>
            <a:r>
              <a:rPr lang="en-US" altLang="ko-KR" smtClean="0">
                <a:ea typeface="+mn-ea"/>
                <a:cs typeface="+mn-cs"/>
              </a:rPr>
              <a:t>.</a:t>
            </a:r>
          </a:p>
          <a:p>
            <a:pPr eaLnBrk="1" fontAlgn="auto" hangingPunct="1">
              <a:lnSpc>
                <a:spcPct val="150000"/>
              </a:lnSpc>
              <a:spcAft>
                <a:spcPts val="0"/>
              </a:spcAft>
              <a:buFont typeface="Tahoma" pitchFamily="34" charset="0"/>
              <a:buAutoNum type="arabicParenR" startAt="3"/>
              <a:defRPr/>
            </a:pPr>
            <a:r>
              <a:rPr lang="ko-KR" altLang="en-US" smtClean="0">
                <a:ea typeface="+mn-ea"/>
                <a:cs typeface="+mn-cs"/>
              </a:rPr>
              <a:t>가설 </a:t>
            </a:r>
            <a:r>
              <a:rPr lang="en-US" altLang="ko-KR" smtClean="0">
                <a:ea typeface="+mn-ea"/>
                <a:cs typeface="+mn-cs"/>
              </a:rPr>
              <a:t>3 : </a:t>
            </a:r>
            <a:r>
              <a:rPr lang="ko-KR" altLang="en-US" smtClean="0">
                <a:ea typeface="+mn-ea"/>
                <a:cs typeface="+mn-cs"/>
              </a:rPr>
              <a:t>부산의 유권자 중 민주노동당 후보에 대한 </a:t>
            </a:r>
            <a:endParaRPr lang="en-US" altLang="ko-KR" smtClean="0">
              <a:ea typeface="+mn-ea"/>
              <a:cs typeface="+mn-cs"/>
            </a:endParaRPr>
          </a:p>
          <a:p>
            <a:pPr eaLnBrk="1" fontAlgn="auto" hangingPunct="1">
              <a:lnSpc>
                <a:spcPct val="150000"/>
              </a:lnSpc>
              <a:spcAft>
                <a:spcPts val="0"/>
              </a:spcAft>
              <a:buFont typeface="Wingdings" pitchFamily="2" charset="2"/>
              <a:buNone/>
              <a:defRPr/>
            </a:pPr>
            <a:r>
              <a:rPr lang="en-US" altLang="ko-KR" smtClean="0">
                <a:ea typeface="+mn-ea"/>
                <a:cs typeface="+mn-cs"/>
              </a:rPr>
              <a:t>			</a:t>
            </a:r>
            <a:r>
              <a:rPr lang="ko-KR" altLang="en-US" smtClean="0">
                <a:ea typeface="+mn-ea"/>
                <a:cs typeface="+mn-cs"/>
              </a:rPr>
              <a:t>지지도는 </a:t>
            </a:r>
            <a:r>
              <a:rPr lang="en-US" altLang="ko-KR" smtClean="0">
                <a:ea typeface="+mn-ea"/>
                <a:cs typeface="+mn-cs"/>
              </a:rPr>
              <a:t>5%</a:t>
            </a:r>
            <a:r>
              <a:rPr lang="ko-KR" altLang="en-US" smtClean="0">
                <a:ea typeface="+mn-ea"/>
                <a:cs typeface="+mn-cs"/>
              </a:rPr>
              <a:t>를 넘지 않는다</a:t>
            </a:r>
            <a:r>
              <a:rPr lang="en-US" altLang="ko-KR" smtClean="0">
                <a:ea typeface="+mn-ea"/>
                <a:cs typeface="+mn-cs"/>
              </a:rPr>
              <a:t>.</a:t>
            </a:r>
          </a:p>
        </p:txBody>
      </p:sp>
    </p:spTree>
    <p:extLst>
      <p:ext uri="{BB962C8B-B14F-4D97-AF65-F5344CB8AC3E}">
        <p14:creationId xmlns:p14="http://schemas.microsoft.com/office/powerpoint/2010/main" val="35449537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body" idx="1"/>
          </p:nvPr>
        </p:nvSpPr>
        <p:spPr>
          <a:xfrm>
            <a:off x="381000" y="228600"/>
            <a:ext cx="8153400" cy="1295400"/>
          </a:xfrm>
        </p:spPr>
        <p:txBody>
          <a:bodyPr/>
          <a:lstStyle/>
          <a:p>
            <a:pPr marL="0" indent="0" eaLnBrk="1" hangingPunct="1">
              <a:lnSpc>
                <a:spcPct val="90000"/>
              </a:lnSpc>
              <a:buFontTx/>
              <a:buNone/>
            </a:pPr>
            <a:r>
              <a:rPr lang="en-US" sz="2800" b="1" u="sng">
                <a:latin typeface="Times New Roman" charset="0"/>
              </a:rPr>
              <a:t>Confidence Intervals for the mean of a Normal Population, </a:t>
            </a:r>
            <a:r>
              <a:rPr lang="en-US" sz="2800" b="1" u="sng">
                <a:latin typeface="Symbol" charset="0"/>
              </a:rPr>
              <a:t>m</a:t>
            </a:r>
            <a:r>
              <a:rPr lang="en-US" sz="2800" b="1" u="sng">
                <a:latin typeface="Times New Roman" charset="0"/>
              </a:rPr>
              <a:t>, using the Standard Normal distribution</a:t>
            </a:r>
          </a:p>
        </p:txBody>
      </p:sp>
      <p:graphicFrame>
        <p:nvGraphicFramePr>
          <p:cNvPr id="11266" name="Object 3"/>
          <p:cNvGraphicFramePr>
            <a:graphicFrameLocks noChangeAspect="1"/>
          </p:cNvGraphicFramePr>
          <p:nvPr/>
        </p:nvGraphicFramePr>
        <p:xfrm>
          <a:off x="2819400" y="1371600"/>
          <a:ext cx="2670175" cy="1468438"/>
        </p:xfrm>
        <a:graphic>
          <a:graphicData uri="http://schemas.openxmlformats.org/presentationml/2006/ole">
            <mc:AlternateContent xmlns:mc="http://schemas.openxmlformats.org/markup-compatibility/2006">
              <mc:Choice xmlns:v="urn:schemas-microsoft-com:vml" Requires="v">
                <p:oleObj spid="_x0000_s11287" name="Equation" r:id="rId4" imgW="749300" imgH="419100" progId="Equation.3">
                  <p:embed/>
                </p:oleObj>
              </mc:Choice>
              <mc:Fallback>
                <p:oleObj name="Equation" r:id="rId4" imgW="7493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371600"/>
                        <a:ext cx="2670175" cy="146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Rectangle 4"/>
          <p:cNvSpPr>
            <a:spLocks noChangeArrowheads="1"/>
          </p:cNvSpPr>
          <p:nvPr/>
        </p:nvSpPr>
        <p:spPr bwMode="auto">
          <a:xfrm>
            <a:off x="304800" y="37338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20000"/>
              </a:spcBef>
            </a:pPr>
            <a:r>
              <a:rPr lang="en-US" sz="2800" b="1" u="sng">
                <a:latin typeface="Times New Roman" charset="0"/>
              </a:rPr>
              <a:t>Confidence Intervals for the mean of a Normal Population, </a:t>
            </a:r>
            <a:r>
              <a:rPr lang="en-US" sz="2800" b="1" u="sng">
                <a:latin typeface="Symbol" charset="0"/>
              </a:rPr>
              <a:t>m</a:t>
            </a:r>
            <a:r>
              <a:rPr lang="en-US" sz="2800" b="1" u="sng">
                <a:latin typeface="Times New Roman" charset="0"/>
              </a:rPr>
              <a:t>, using the t distribution</a:t>
            </a:r>
          </a:p>
        </p:txBody>
      </p:sp>
      <p:graphicFrame>
        <p:nvGraphicFramePr>
          <p:cNvPr id="11267" name="Object 5"/>
          <p:cNvGraphicFramePr>
            <a:graphicFrameLocks noChangeAspect="1"/>
          </p:cNvGraphicFramePr>
          <p:nvPr/>
        </p:nvGraphicFramePr>
        <p:xfrm>
          <a:off x="2787650" y="4876800"/>
          <a:ext cx="2579688" cy="1468438"/>
        </p:xfrm>
        <a:graphic>
          <a:graphicData uri="http://schemas.openxmlformats.org/presentationml/2006/ole">
            <mc:AlternateContent xmlns:mc="http://schemas.openxmlformats.org/markup-compatibility/2006">
              <mc:Choice xmlns:v="urn:schemas-microsoft-com:vml" Requires="v">
                <p:oleObj spid="_x0000_s11288" name="Equation" r:id="rId6" imgW="723586" imgH="418918" progId="Equation.3">
                  <p:embed/>
                </p:oleObj>
              </mc:Choice>
              <mc:Fallback>
                <p:oleObj name="Equation" r:id="rId6" imgW="723586" imgH="41891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7650" y="4876800"/>
                        <a:ext cx="2579688" cy="146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7674515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09600" y="304800"/>
            <a:ext cx="7772400" cy="685800"/>
          </a:xfrm>
        </p:spPr>
        <p:txBody>
          <a:bodyPr>
            <a:normAutofit fontScale="90000"/>
          </a:bodyPr>
          <a:lstStyle/>
          <a:p>
            <a:pPr eaLnBrk="1" hangingPunct="1"/>
            <a:r>
              <a:rPr lang="en-CA" sz="4000">
                <a:latin typeface="Times New Roman" charset="0"/>
              </a:rPr>
              <a:t>Example</a:t>
            </a:r>
          </a:p>
        </p:txBody>
      </p:sp>
      <p:sp>
        <p:nvSpPr>
          <p:cNvPr id="13317" name="Rectangle 3"/>
          <p:cNvSpPr>
            <a:spLocks noGrp="1" noChangeArrowheads="1"/>
          </p:cNvSpPr>
          <p:nvPr>
            <p:ph type="body" idx="1"/>
          </p:nvPr>
        </p:nvSpPr>
        <p:spPr>
          <a:xfrm>
            <a:off x="609600" y="1295400"/>
            <a:ext cx="7772400" cy="5257800"/>
          </a:xfrm>
        </p:spPr>
        <p:txBody>
          <a:bodyPr/>
          <a:lstStyle/>
          <a:p>
            <a:pPr eaLnBrk="1" hangingPunct="1"/>
            <a:r>
              <a:rPr lang="en-CA">
                <a:latin typeface="Times New Roman" charset="0"/>
              </a:rPr>
              <a:t>Let </a:t>
            </a:r>
            <a:r>
              <a:rPr lang="en-CA" i="1">
                <a:latin typeface="Times New Roman" charset="0"/>
              </a:rPr>
              <a:t>x</a:t>
            </a:r>
            <a:r>
              <a:rPr lang="en-CA" baseline="-25000">
                <a:latin typeface="Times New Roman" charset="0"/>
              </a:rPr>
              <a:t>1</a:t>
            </a:r>
            <a:r>
              <a:rPr lang="en-CA">
                <a:latin typeface="Times New Roman" charset="0"/>
              </a:rPr>
              <a:t>, </a:t>
            </a:r>
            <a:r>
              <a:rPr lang="en-CA" i="1">
                <a:latin typeface="Times New Roman" charset="0"/>
              </a:rPr>
              <a:t>x</a:t>
            </a:r>
            <a:r>
              <a:rPr lang="en-CA" baseline="-25000">
                <a:latin typeface="Times New Roman" charset="0"/>
              </a:rPr>
              <a:t>2</a:t>
            </a:r>
            <a:r>
              <a:rPr lang="en-CA">
                <a:latin typeface="Times New Roman" charset="0"/>
              </a:rPr>
              <a:t>, </a:t>
            </a:r>
            <a:r>
              <a:rPr lang="en-CA" i="1">
                <a:latin typeface="Times New Roman" charset="0"/>
              </a:rPr>
              <a:t>x</a:t>
            </a:r>
            <a:r>
              <a:rPr lang="en-CA" baseline="-25000">
                <a:latin typeface="Times New Roman" charset="0"/>
              </a:rPr>
              <a:t>3</a:t>
            </a:r>
            <a:r>
              <a:rPr lang="en-CA">
                <a:latin typeface="Times New Roman" charset="0"/>
              </a:rPr>
              <a:t> , </a:t>
            </a:r>
            <a:r>
              <a:rPr lang="en-CA" i="1">
                <a:latin typeface="Times New Roman" charset="0"/>
              </a:rPr>
              <a:t>x</a:t>
            </a:r>
            <a:r>
              <a:rPr lang="en-CA" baseline="-25000">
                <a:latin typeface="Times New Roman" charset="0"/>
              </a:rPr>
              <a:t>4</a:t>
            </a:r>
            <a:r>
              <a:rPr lang="en-CA">
                <a:latin typeface="Times New Roman" charset="0"/>
              </a:rPr>
              <a:t>, </a:t>
            </a:r>
            <a:r>
              <a:rPr lang="en-CA" i="1">
                <a:latin typeface="Times New Roman" charset="0"/>
              </a:rPr>
              <a:t>x</a:t>
            </a:r>
            <a:r>
              <a:rPr lang="en-CA" baseline="-25000">
                <a:latin typeface="Times New Roman" charset="0"/>
              </a:rPr>
              <a:t>5</a:t>
            </a:r>
            <a:r>
              <a:rPr lang="en-CA">
                <a:latin typeface="Times New Roman" charset="0"/>
              </a:rPr>
              <a:t>, </a:t>
            </a:r>
            <a:r>
              <a:rPr lang="en-CA" i="1">
                <a:latin typeface="Times New Roman" charset="0"/>
              </a:rPr>
              <a:t>x</a:t>
            </a:r>
            <a:r>
              <a:rPr lang="en-CA" baseline="-25000">
                <a:latin typeface="Times New Roman" charset="0"/>
              </a:rPr>
              <a:t>6</a:t>
            </a:r>
            <a:r>
              <a:rPr lang="en-CA">
                <a:latin typeface="Times New Roman" charset="0"/>
              </a:rPr>
              <a:t> denote </a:t>
            </a:r>
            <a:r>
              <a:rPr lang="en-CA" b="1">
                <a:latin typeface="Times New Roman" charset="0"/>
              </a:rPr>
              <a:t>weight loss</a:t>
            </a:r>
            <a:r>
              <a:rPr lang="en-CA">
                <a:latin typeface="Times New Roman" charset="0"/>
              </a:rPr>
              <a:t> from a </a:t>
            </a:r>
            <a:r>
              <a:rPr lang="en-CA" b="1">
                <a:latin typeface="Times New Roman" charset="0"/>
              </a:rPr>
              <a:t>new diet</a:t>
            </a:r>
            <a:r>
              <a:rPr lang="en-CA">
                <a:latin typeface="Times New Roman" charset="0"/>
              </a:rPr>
              <a:t> for </a:t>
            </a:r>
            <a:r>
              <a:rPr lang="en-CA" i="1">
                <a:latin typeface="Times New Roman" charset="0"/>
              </a:rPr>
              <a:t>n</a:t>
            </a:r>
            <a:r>
              <a:rPr lang="en-CA">
                <a:latin typeface="Times New Roman" charset="0"/>
              </a:rPr>
              <a:t> = 6 cases.</a:t>
            </a:r>
          </a:p>
        </p:txBody>
      </p:sp>
      <p:sp>
        <p:nvSpPr>
          <p:cNvPr id="13318" name="Rectangle 4"/>
          <p:cNvSpPr>
            <a:spLocks noChangeArrowheads="1"/>
          </p:cNvSpPr>
          <p:nvPr/>
        </p:nvSpPr>
        <p:spPr bwMode="auto">
          <a:xfrm>
            <a:off x="762000" y="25019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3200">
                <a:solidFill>
                  <a:schemeClr val="tx2"/>
                </a:solidFill>
                <a:latin typeface="Times New Roman" charset="0"/>
              </a:rPr>
              <a:t>The Data:</a:t>
            </a:r>
          </a:p>
        </p:txBody>
      </p:sp>
      <p:sp>
        <p:nvSpPr>
          <p:cNvPr id="13319" name="Rectangle 5"/>
          <p:cNvSpPr>
            <a:spLocks noChangeArrowheads="1"/>
          </p:cNvSpPr>
          <p:nvPr/>
        </p:nvSpPr>
        <p:spPr bwMode="auto">
          <a:xfrm>
            <a:off x="457200" y="4495800"/>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2800">
                <a:solidFill>
                  <a:schemeClr val="tx2"/>
                </a:solidFill>
                <a:latin typeface="Times New Roman" charset="0"/>
              </a:rPr>
              <a:t>The summary statistics:</a:t>
            </a:r>
          </a:p>
        </p:txBody>
      </p:sp>
      <p:graphicFrame>
        <p:nvGraphicFramePr>
          <p:cNvPr id="13314" name="Object 6"/>
          <p:cNvGraphicFramePr>
            <a:graphicFrameLocks noChangeAspect="1"/>
          </p:cNvGraphicFramePr>
          <p:nvPr/>
        </p:nvGraphicFramePr>
        <p:xfrm>
          <a:off x="1219200" y="5410200"/>
          <a:ext cx="6667500" cy="622300"/>
        </p:xfrm>
        <a:graphic>
          <a:graphicData uri="http://schemas.openxmlformats.org/presentationml/2006/ole">
            <mc:AlternateContent xmlns:mc="http://schemas.openxmlformats.org/markup-compatibility/2006">
              <mc:Choice xmlns:v="urn:schemas-microsoft-com:vml" Requires="v">
                <p:oleObj spid="_x0000_s13335" name="Equation" r:id="rId4" imgW="1904174" imgH="177723" progId="Equation.3">
                  <p:embed/>
                </p:oleObj>
              </mc:Choice>
              <mc:Fallback>
                <p:oleObj name="Equation" r:id="rId4" imgW="1904174" imgH="17772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410200"/>
                        <a:ext cx="66675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7"/>
          <p:cNvGraphicFramePr>
            <a:graphicFrameLocks noChangeAspect="1"/>
          </p:cNvGraphicFramePr>
          <p:nvPr/>
        </p:nvGraphicFramePr>
        <p:xfrm>
          <a:off x="685800" y="3200400"/>
          <a:ext cx="7902575" cy="1028700"/>
        </p:xfrm>
        <a:graphic>
          <a:graphicData uri="http://schemas.openxmlformats.org/presentationml/2006/ole">
            <mc:AlternateContent xmlns:mc="http://schemas.openxmlformats.org/markup-compatibility/2006">
              <mc:Choice xmlns:v="urn:schemas-microsoft-com:vml" Requires="v">
                <p:oleObj spid="_x0000_s13336" name="Worksheet" r:id="rId6" imgW="4685340" imgH="610142" progId="Excel.Sheet.8">
                  <p:embed/>
                </p:oleObj>
              </mc:Choice>
              <mc:Fallback>
                <p:oleObj name="Worksheet" r:id="rId6" imgW="4685340" imgH="610142"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200400"/>
                        <a:ext cx="79025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03556325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427038"/>
            <a:ext cx="8229600" cy="685800"/>
          </a:xfrm>
        </p:spPr>
        <p:txBody>
          <a:bodyPr>
            <a:normAutofit fontScale="90000"/>
          </a:bodyPr>
          <a:lstStyle/>
          <a:p>
            <a:pPr algn="l" eaLnBrk="1" hangingPunct="1"/>
            <a:r>
              <a:rPr lang="en-CA" sz="4000">
                <a:latin typeface="Times New Roman" charset="0"/>
              </a:rPr>
              <a:t>The Data</a:t>
            </a:r>
          </a:p>
        </p:txBody>
      </p:sp>
      <p:sp>
        <p:nvSpPr>
          <p:cNvPr id="12293" name="Rectangle 3"/>
          <p:cNvSpPr>
            <a:spLocks noChangeArrowheads="1"/>
          </p:cNvSpPr>
          <p:nvPr/>
        </p:nvSpPr>
        <p:spPr bwMode="auto">
          <a:xfrm>
            <a:off x="533400" y="35052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CA" sz="4000">
                <a:solidFill>
                  <a:schemeClr val="tx2"/>
                </a:solidFill>
                <a:latin typeface="Times New Roman" charset="0"/>
              </a:rPr>
              <a:t>The summary statistics:</a:t>
            </a:r>
          </a:p>
        </p:txBody>
      </p:sp>
      <p:graphicFrame>
        <p:nvGraphicFramePr>
          <p:cNvPr id="12290" name="Object 4"/>
          <p:cNvGraphicFramePr>
            <a:graphicFrameLocks noChangeAspect="1"/>
          </p:cNvGraphicFramePr>
          <p:nvPr/>
        </p:nvGraphicFramePr>
        <p:xfrm>
          <a:off x="1219200" y="4495800"/>
          <a:ext cx="6667500" cy="622300"/>
        </p:xfrm>
        <a:graphic>
          <a:graphicData uri="http://schemas.openxmlformats.org/presentationml/2006/ole">
            <mc:AlternateContent xmlns:mc="http://schemas.openxmlformats.org/markup-compatibility/2006">
              <mc:Choice xmlns:v="urn:schemas-microsoft-com:vml" Requires="v">
                <p:oleObj spid="_x0000_s12311" name="Equation" r:id="rId4" imgW="1904174" imgH="177723" progId="Equation.3">
                  <p:embed/>
                </p:oleObj>
              </mc:Choice>
              <mc:Fallback>
                <p:oleObj name="Equation" r:id="rId4" imgW="1904174" imgH="17772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495800"/>
                        <a:ext cx="66675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5"/>
          <p:cNvGraphicFramePr>
            <a:graphicFrameLocks noChangeAspect="1"/>
          </p:cNvGraphicFramePr>
          <p:nvPr/>
        </p:nvGraphicFramePr>
        <p:xfrm>
          <a:off x="685800" y="2133600"/>
          <a:ext cx="7902575" cy="1028700"/>
        </p:xfrm>
        <a:graphic>
          <a:graphicData uri="http://schemas.openxmlformats.org/presentationml/2006/ole">
            <mc:AlternateContent xmlns:mc="http://schemas.openxmlformats.org/markup-compatibility/2006">
              <mc:Choice xmlns:v="urn:schemas-microsoft-com:vml" Requires="v">
                <p:oleObj spid="_x0000_s12312" name="Worksheet" r:id="rId6" imgW="4685340" imgH="610142" progId="Excel.Sheet.8">
                  <p:embed/>
                </p:oleObj>
              </mc:Choice>
              <mc:Fallback>
                <p:oleObj name="Worksheet" r:id="rId6" imgW="4685340" imgH="610142"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133600"/>
                        <a:ext cx="79025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38732976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2" name="Rectangle 2"/>
          <p:cNvSpPr>
            <a:spLocks noGrp="1" noChangeArrowheads="1"/>
          </p:cNvSpPr>
          <p:nvPr>
            <p:ph type="body" idx="1"/>
          </p:nvPr>
        </p:nvSpPr>
        <p:spPr>
          <a:xfrm>
            <a:off x="381000" y="685800"/>
            <a:ext cx="8153400" cy="838200"/>
          </a:xfrm>
        </p:spPr>
        <p:txBody>
          <a:bodyPr/>
          <a:lstStyle/>
          <a:p>
            <a:pPr marL="0" indent="0" eaLnBrk="1" hangingPunct="1">
              <a:buFontTx/>
              <a:buNone/>
            </a:pPr>
            <a:r>
              <a:rPr lang="en-US" b="1" u="sng">
                <a:latin typeface="Times New Roman" charset="0"/>
              </a:rPr>
              <a:t>Confidence Intervals</a:t>
            </a:r>
            <a:r>
              <a:rPr lang="en-US">
                <a:latin typeface="Times New Roman" charset="0"/>
              </a:rPr>
              <a:t> (use </a:t>
            </a:r>
            <a:r>
              <a:rPr lang="en-US" i="1">
                <a:latin typeface="Symbol" charset="0"/>
              </a:rPr>
              <a:t>a</a:t>
            </a:r>
            <a:r>
              <a:rPr lang="en-US" i="1">
                <a:latin typeface="Times New Roman" charset="0"/>
              </a:rPr>
              <a:t> </a:t>
            </a:r>
            <a:r>
              <a:rPr lang="en-US">
                <a:latin typeface="Times New Roman" charset="0"/>
              </a:rPr>
              <a:t>= 0.05)</a:t>
            </a:r>
            <a:endParaRPr lang="en-CA">
              <a:latin typeface="Times New Roman" charset="0"/>
            </a:endParaRPr>
          </a:p>
        </p:txBody>
      </p:sp>
      <p:graphicFrame>
        <p:nvGraphicFramePr>
          <p:cNvPr id="14338" name="Object 3"/>
          <p:cNvGraphicFramePr>
            <a:graphicFrameLocks noChangeAspect="1"/>
          </p:cNvGraphicFramePr>
          <p:nvPr/>
        </p:nvGraphicFramePr>
        <p:xfrm>
          <a:off x="2371725" y="1447800"/>
          <a:ext cx="2714625" cy="1468438"/>
        </p:xfrm>
        <a:graphic>
          <a:graphicData uri="http://schemas.openxmlformats.org/presentationml/2006/ole">
            <mc:AlternateContent xmlns:mc="http://schemas.openxmlformats.org/markup-compatibility/2006">
              <mc:Choice xmlns:v="urn:schemas-microsoft-com:vml" Requires="v">
                <p:oleObj spid="_x0000_s14379" name="Equation" r:id="rId4" imgW="761669" imgH="418918" progId="Equation.3">
                  <p:embed/>
                </p:oleObj>
              </mc:Choice>
              <mc:Fallback>
                <p:oleObj name="Equation" r:id="rId4" imgW="761669"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725" y="1447800"/>
                        <a:ext cx="2714625" cy="146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4"/>
          <p:cNvGraphicFramePr>
            <a:graphicFrameLocks noChangeAspect="1"/>
          </p:cNvGraphicFramePr>
          <p:nvPr/>
        </p:nvGraphicFramePr>
        <p:xfrm>
          <a:off x="2133600" y="3200400"/>
          <a:ext cx="4757738" cy="1152525"/>
        </p:xfrm>
        <a:graphic>
          <a:graphicData uri="http://schemas.openxmlformats.org/presentationml/2006/ole">
            <mc:AlternateContent xmlns:mc="http://schemas.openxmlformats.org/markup-compatibility/2006">
              <mc:Choice xmlns:v="urn:schemas-microsoft-com:vml" Requires="v">
                <p:oleObj spid="_x0000_s14380" name="Equation" r:id="rId6" imgW="1701800" imgH="419100" progId="Equation.3">
                  <p:embed/>
                </p:oleObj>
              </mc:Choice>
              <mc:Fallback>
                <p:oleObj name="Equation" r:id="rId6" imgW="17018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200400"/>
                        <a:ext cx="4757738"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5"/>
          <p:cNvGraphicFramePr>
            <a:graphicFrameLocks noChangeAspect="1"/>
          </p:cNvGraphicFramePr>
          <p:nvPr/>
        </p:nvGraphicFramePr>
        <p:xfrm>
          <a:off x="2667000" y="4572000"/>
          <a:ext cx="2805113" cy="488950"/>
        </p:xfrm>
        <a:graphic>
          <a:graphicData uri="http://schemas.openxmlformats.org/presentationml/2006/ole">
            <mc:AlternateContent xmlns:mc="http://schemas.openxmlformats.org/markup-compatibility/2006">
              <mc:Choice xmlns:v="urn:schemas-microsoft-com:vml" Requires="v">
                <p:oleObj spid="_x0000_s14381" name="Equation" r:id="rId8" imgW="1002865" imgH="177723" progId="Equation.3">
                  <p:embed/>
                </p:oleObj>
              </mc:Choice>
              <mc:Fallback>
                <p:oleObj name="Equation" r:id="rId8" imgW="1002865" imgH="17772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4572000"/>
                        <a:ext cx="280511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6"/>
          <p:cNvGraphicFramePr>
            <a:graphicFrameLocks noChangeAspect="1"/>
          </p:cNvGraphicFramePr>
          <p:nvPr/>
        </p:nvGraphicFramePr>
        <p:xfrm>
          <a:off x="2590800" y="5486400"/>
          <a:ext cx="2662238" cy="488950"/>
        </p:xfrm>
        <a:graphic>
          <a:graphicData uri="http://schemas.openxmlformats.org/presentationml/2006/ole">
            <mc:AlternateContent xmlns:mc="http://schemas.openxmlformats.org/markup-compatibility/2006">
              <mc:Choice xmlns:v="urn:schemas-microsoft-com:vml" Requires="v">
                <p:oleObj spid="_x0000_s14382" name="Equation" r:id="rId10" imgW="952087" imgH="177723" progId="Equation.3">
                  <p:embed/>
                </p:oleObj>
              </mc:Choice>
              <mc:Fallback>
                <p:oleObj name="Equation" r:id="rId10" imgW="952087" imgH="17772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5486400"/>
                        <a:ext cx="26622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55425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제목 1"/>
          <p:cNvSpPr>
            <a:spLocks noGrp="1"/>
          </p:cNvSpPr>
          <p:nvPr>
            <p:ph type="title"/>
          </p:nvPr>
        </p:nvSpPr>
        <p:spPr/>
        <p:txBody>
          <a:bodyPr/>
          <a:lstStyle/>
          <a:p>
            <a:pPr eaLnBrk="1" hangingPunct="1"/>
            <a:r>
              <a:rPr lang="ko-KR" altLang="el-GR">
                <a:latin typeface="Calibri" charset="0"/>
                <a:ea typeface="맑은 고딕" charset="0"/>
                <a:cs typeface="맑은 고딕" charset="0"/>
              </a:rPr>
              <a:t>통계적</a:t>
            </a:r>
            <a:r>
              <a:rPr lang="ko-KR" altLang="en-US">
                <a:latin typeface="Calibri" charset="0"/>
                <a:ea typeface="맑은 고딕" charset="0"/>
                <a:cs typeface="맑은 고딕" charset="0"/>
              </a:rPr>
              <a:t> </a:t>
            </a:r>
            <a:r>
              <a:rPr lang="ko-KR" altLang="el-GR">
                <a:latin typeface="Calibri" charset="0"/>
                <a:ea typeface="맑은 고딕" charset="0"/>
                <a:cs typeface="맑은 고딕" charset="0"/>
              </a:rPr>
              <a:t>가설검정의 순서</a:t>
            </a:r>
            <a:endParaRPr lang="ko-KR" altLang="en-US">
              <a:latin typeface="Calibri" charset="0"/>
              <a:ea typeface="맑은 고딕" charset="0"/>
              <a:cs typeface="맑은 고딕" charset="0"/>
            </a:endParaRPr>
          </a:p>
        </p:txBody>
      </p:sp>
      <p:graphicFrame>
        <p:nvGraphicFramePr>
          <p:cNvPr id="4" name="다이어그램 3"/>
          <p:cNvGraphicFramePr/>
          <p:nvPr/>
        </p:nvGraphicFramePr>
        <p:xfrm>
          <a:off x="1524000" y="1266804"/>
          <a:ext cx="6096000" cy="5133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3904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제목 1"/>
          <p:cNvSpPr>
            <a:spLocks noGrp="1"/>
          </p:cNvSpPr>
          <p:nvPr>
            <p:ph type="title"/>
          </p:nvPr>
        </p:nvSpPr>
        <p:spPr/>
        <p:txBody>
          <a:bodyPr/>
          <a:lstStyle/>
          <a:p>
            <a:pPr eaLnBrk="1" hangingPunct="1"/>
            <a:r>
              <a:rPr lang="ko-KR" altLang="el-GR">
                <a:latin typeface="Calibri" charset="0"/>
                <a:ea typeface="맑은 고딕" charset="0"/>
                <a:cs typeface="맑은 고딕" charset="0"/>
              </a:rPr>
              <a:t>통계적</a:t>
            </a:r>
            <a:r>
              <a:rPr lang="ko-KR" altLang="en-US">
                <a:latin typeface="Calibri" charset="0"/>
                <a:ea typeface="맑은 고딕" charset="0"/>
                <a:cs typeface="맑은 고딕" charset="0"/>
              </a:rPr>
              <a:t> </a:t>
            </a:r>
            <a:r>
              <a:rPr lang="ko-KR" altLang="el-GR">
                <a:latin typeface="Calibri" charset="0"/>
                <a:ea typeface="맑은 고딕" charset="0"/>
                <a:cs typeface="맑은 고딕" charset="0"/>
              </a:rPr>
              <a:t>가설의 설정</a:t>
            </a:r>
            <a:endParaRPr lang="ko-KR" altLang="en-US">
              <a:latin typeface="Calibri" charset="0"/>
              <a:ea typeface="맑은 고딕" charset="0"/>
              <a:cs typeface="맑은 고딕" charset="0"/>
            </a:endParaRPr>
          </a:p>
        </p:txBody>
      </p:sp>
      <p:sp>
        <p:nvSpPr>
          <p:cNvPr id="37891" name="내용 개체 틀 2"/>
          <p:cNvSpPr>
            <a:spLocks noGrp="1"/>
          </p:cNvSpPr>
          <p:nvPr>
            <p:ph idx="1"/>
          </p:nvPr>
        </p:nvSpPr>
        <p:spPr/>
        <p:txBody>
          <a:bodyPr rtlCol="0">
            <a:normAutofit fontScale="92500" lnSpcReduction="10000"/>
          </a:bodyPr>
          <a:lstStyle/>
          <a:p>
            <a:pPr eaLnBrk="1" fontAlgn="auto" hangingPunct="1">
              <a:lnSpc>
                <a:spcPct val="150000"/>
              </a:lnSpc>
              <a:spcAft>
                <a:spcPts val="0"/>
              </a:spcAft>
              <a:buFont typeface="Arial"/>
              <a:buChar char="•"/>
              <a:defRPr/>
            </a:pPr>
            <a:r>
              <a:rPr lang="ko-KR" altLang="en-US" smtClean="0">
                <a:ea typeface="+mn-ea"/>
                <a:cs typeface="+mn-cs"/>
              </a:rPr>
              <a:t>귀무가설</a:t>
            </a:r>
            <a:r>
              <a:rPr lang="en-US" altLang="ko-KR" smtClean="0">
                <a:ea typeface="+mn-ea"/>
                <a:cs typeface="+mn-cs"/>
              </a:rPr>
              <a:t>(null hypothesis ) </a:t>
            </a:r>
            <a:r>
              <a:rPr lang="ko-KR" altLang="en-US" smtClean="0">
                <a:ea typeface="+mn-ea"/>
                <a:cs typeface="+mn-cs"/>
              </a:rPr>
              <a:t>및 대립가설</a:t>
            </a:r>
            <a:r>
              <a:rPr lang="en-US" altLang="ko-KR" smtClean="0">
                <a:ea typeface="+mn-ea"/>
                <a:cs typeface="+mn-cs"/>
              </a:rPr>
              <a:t>(alternative  hypothesis)</a:t>
            </a:r>
            <a:r>
              <a:rPr lang="ko-KR" altLang="en-US" smtClean="0">
                <a:ea typeface="+mn-ea"/>
                <a:cs typeface="+mn-cs"/>
              </a:rPr>
              <a:t>이 존재한다</a:t>
            </a:r>
            <a:r>
              <a:rPr lang="en-US" altLang="ko-KR" smtClean="0">
                <a:ea typeface="+mn-ea"/>
                <a:cs typeface="+mn-cs"/>
              </a:rPr>
              <a:t>. </a:t>
            </a:r>
          </a:p>
          <a:p>
            <a:pPr eaLnBrk="1" fontAlgn="auto" hangingPunct="1">
              <a:lnSpc>
                <a:spcPct val="150000"/>
              </a:lnSpc>
              <a:spcAft>
                <a:spcPts val="0"/>
              </a:spcAft>
              <a:buFont typeface="Arial"/>
              <a:buChar char="•"/>
              <a:defRPr/>
            </a:pPr>
            <a:endParaRPr lang="en-US" altLang="ko-KR" sz="800" smtClean="0">
              <a:ea typeface="+mn-ea"/>
              <a:cs typeface="+mn-cs"/>
            </a:endParaRPr>
          </a:p>
          <a:p>
            <a:pPr eaLnBrk="1" fontAlgn="auto" hangingPunct="1">
              <a:lnSpc>
                <a:spcPct val="150000"/>
              </a:lnSpc>
              <a:spcAft>
                <a:spcPts val="0"/>
              </a:spcAft>
              <a:buFont typeface="Arial"/>
              <a:buChar char="•"/>
              <a:defRPr/>
            </a:pPr>
            <a:r>
              <a:rPr lang="ko-KR" altLang="en-US" smtClean="0">
                <a:ea typeface="+mn-ea"/>
                <a:cs typeface="+mn-cs"/>
              </a:rPr>
              <a:t>귀무가설은 </a:t>
            </a:r>
            <a:r>
              <a:rPr lang="en-US" altLang="ko-KR" i="1" smtClean="0">
                <a:ea typeface="+mn-ea"/>
                <a:cs typeface="+mn-cs"/>
              </a:rPr>
              <a:t>H</a:t>
            </a:r>
            <a:r>
              <a:rPr lang="en-US" altLang="ko-KR" i="1" baseline="-25000" smtClean="0">
                <a:ea typeface="+mn-ea"/>
                <a:cs typeface="+mn-cs"/>
              </a:rPr>
              <a:t>0</a:t>
            </a:r>
            <a:r>
              <a:rPr lang="ko-KR" altLang="en-US" smtClean="0">
                <a:ea typeface="+mn-ea"/>
                <a:cs typeface="+mn-cs"/>
              </a:rPr>
              <a:t>로 나타내고 대립가설은 </a:t>
            </a:r>
            <a:r>
              <a:rPr lang="en-US" altLang="ko-KR" i="1" smtClean="0">
                <a:ea typeface="+mn-ea"/>
                <a:cs typeface="+mn-cs"/>
              </a:rPr>
              <a:t>H</a:t>
            </a:r>
            <a:r>
              <a:rPr lang="en-US" altLang="ko-KR" i="1" baseline="-25000" smtClean="0">
                <a:ea typeface="+mn-ea"/>
                <a:cs typeface="+mn-cs"/>
              </a:rPr>
              <a:t>1</a:t>
            </a:r>
            <a:r>
              <a:rPr lang="ko-KR" altLang="en-US" smtClean="0">
                <a:ea typeface="+mn-ea"/>
                <a:cs typeface="+mn-cs"/>
              </a:rPr>
              <a:t>으로 나타낸다</a:t>
            </a:r>
            <a:r>
              <a:rPr lang="en-US" altLang="ko-KR" smtClean="0">
                <a:ea typeface="+mn-ea"/>
                <a:cs typeface="+mn-cs"/>
              </a:rPr>
              <a:t>.</a:t>
            </a:r>
          </a:p>
          <a:p>
            <a:pPr eaLnBrk="1" fontAlgn="auto" hangingPunct="1">
              <a:lnSpc>
                <a:spcPct val="150000"/>
              </a:lnSpc>
              <a:spcAft>
                <a:spcPts val="0"/>
              </a:spcAft>
              <a:buFont typeface="Arial"/>
              <a:buChar char="•"/>
              <a:defRPr/>
            </a:pPr>
            <a:endParaRPr lang="en-US" altLang="ko-KR" sz="800" smtClean="0">
              <a:ea typeface="+mn-ea"/>
              <a:cs typeface="+mn-cs"/>
            </a:endParaRPr>
          </a:p>
          <a:p>
            <a:pPr lvl="1" eaLnBrk="1" fontAlgn="auto" hangingPunct="1">
              <a:lnSpc>
                <a:spcPct val="150000"/>
              </a:lnSpc>
              <a:spcAft>
                <a:spcPts val="0"/>
              </a:spcAft>
              <a:buFont typeface="Arial"/>
              <a:buChar char="–"/>
              <a:defRPr/>
            </a:pPr>
            <a:r>
              <a:rPr lang="en-US" altLang="ko-KR" i="1" smtClean="0">
                <a:solidFill>
                  <a:srgbClr val="FF0000"/>
                </a:solidFill>
                <a:ea typeface="+mn-ea"/>
              </a:rPr>
              <a:t>H</a:t>
            </a:r>
            <a:r>
              <a:rPr lang="en-US" altLang="ko-KR" i="1" baseline="-25000" smtClean="0">
                <a:solidFill>
                  <a:srgbClr val="FF0000"/>
                </a:solidFill>
                <a:ea typeface="+mn-ea"/>
              </a:rPr>
              <a:t>0 </a:t>
            </a:r>
            <a:r>
              <a:rPr lang="en-US" altLang="ko-KR" smtClean="0">
                <a:solidFill>
                  <a:srgbClr val="FF0000"/>
                </a:solidFill>
                <a:ea typeface="+mn-ea"/>
              </a:rPr>
              <a:t>: null hypothesis</a:t>
            </a:r>
          </a:p>
          <a:p>
            <a:pPr lvl="1" eaLnBrk="1" fontAlgn="auto" hangingPunct="1">
              <a:lnSpc>
                <a:spcPct val="150000"/>
              </a:lnSpc>
              <a:spcAft>
                <a:spcPts val="0"/>
              </a:spcAft>
              <a:buFont typeface="Arial"/>
              <a:buChar char="–"/>
              <a:defRPr/>
            </a:pPr>
            <a:r>
              <a:rPr lang="en-US" altLang="ko-KR" i="1" smtClean="0">
                <a:solidFill>
                  <a:srgbClr val="FF0000"/>
                </a:solidFill>
                <a:ea typeface="+mn-ea"/>
              </a:rPr>
              <a:t>H</a:t>
            </a:r>
            <a:r>
              <a:rPr lang="en-US" altLang="ko-KR" i="1" baseline="-25000" smtClean="0">
                <a:solidFill>
                  <a:srgbClr val="FF0000"/>
                </a:solidFill>
                <a:ea typeface="+mn-ea"/>
              </a:rPr>
              <a:t>1 </a:t>
            </a:r>
            <a:r>
              <a:rPr lang="en-US" altLang="ko-KR" smtClean="0">
                <a:solidFill>
                  <a:srgbClr val="FF0000"/>
                </a:solidFill>
                <a:ea typeface="+mn-ea"/>
              </a:rPr>
              <a:t>: alternative hypothesis</a:t>
            </a:r>
            <a:endParaRPr lang="ko-KR" altLang="en-US" smtClean="0">
              <a:solidFill>
                <a:srgbClr val="FF0000"/>
              </a:solidFill>
              <a:ea typeface="+mn-ea"/>
            </a:endParaRPr>
          </a:p>
        </p:txBody>
      </p:sp>
    </p:spTree>
    <p:extLst>
      <p:ext uri="{BB962C8B-B14F-4D97-AF65-F5344CB8AC3E}">
        <p14:creationId xmlns:p14="http://schemas.microsoft.com/office/powerpoint/2010/main" val="27187319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제목 1"/>
          <p:cNvSpPr>
            <a:spLocks noGrp="1"/>
          </p:cNvSpPr>
          <p:nvPr>
            <p:ph type="title"/>
          </p:nvPr>
        </p:nvSpPr>
        <p:spPr/>
        <p:txBody>
          <a:bodyPr/>
          <a:lstStyle/>
          <a:p>
            <a:pPr eaLnBrk="1" hangingPunct="1"/>
            <a:r>
              <a:rPr lang="ko-KR" altLang="en-US">
                <a:latin typeface="Calibri" charset="0"/>
                <a:ea typeface="맑은 고딕" charset="0"/>
                <a:cs typeface="맑은 고딕" charset="0"/>
              </a:rPr>
              <a:t>검정의 오류</a:t>
            </a:r>
          </a:p>
        </p:txBody>
      </p:sp>
      <p:graphicFrame>
        <p:nvGraphicFramePr>
          <p:cNvPr id="4" name="Group 3"/>
          <p:cNvGraphicFramePr>
            <a:graphicFrameLocks/>
          </p:cNvGraphicFramePr>
          <p:nvPr/>
        </p:nvGraphicFramePr>
        <p:xfrm>
          <a:off x="1030288" y="1354138"/>
          <a:ext cx="7081837" cy="4149726"/>
        </p:xfrm>
        <a:graphic>
          <a:graphicData uri="http://schemas.openxmlformats.org/drawingml/2006/table">
            <a:tbl>
              <a:tblPr/>
              <a:tblGrid>
                <a:gridCol w="2512802"/>
                <a:gridCol w="2284517"/>
                <a:gridCol w="2284518"/>
              </a:tblGrid>
              <a:tr h="1161850">
                <a:tc>
                  <a:txBody>
                    <a:bodyPr/>
                    <a:lstStyle/>
                    <a:p>
                      <a:pPr marL="0" marR="0" lvl="0" indent="0" algn="l"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dirty="0" smtClean="0">
                          <a:ln>
                            <a:noFill/>
                          </a:ln>
                          <a:solidFill>
                            <a:schemeClr val="tx1"/>
                          </a:solidFill>
                          <a:effectLst/>
                          <a:latin typeface="맑은 고딕" pitchFamily="50" charset="-127"/>
                          <a:ea typeface="맑은 고딕" pitchFamily="50" charset="-127"/>
                        </a:rPr>
                        <a:t>         실제현상</a:t>
                      </a:r>
                    </a:p>
                    <a:p>
                      <a:pPr marL="0" marR="0" lvl="0" indent="0" algn="l"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dirty="0" smtClean="0">
                          <a:ln>
                            <a:noFill/>
                          </a:ln>
                          <a:solidFill>
                            <a:schemeClr val="tx1"/>
                          </a:solidFill>
                          <a:effectLst/>
                          <a:latin typeface="맑은 고딕" pitchFamily="50" charset="-127"/>
                          <a:ea typeface="맑은 고딕" pitchFamily="50" charset="-127"/>
                        </a:rPr>
                        <a:t>검정결과</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dirty="0" err="1" smtClean="0">
                          <a:ln>
                            <a:noFill/>
                          </a:ln>
                          <a:solidFill>
                            <a:schemeClr val="tx1"/>
                          </a:solidFill>
                          <a:effectLst/>
                          <a:latin typeface="맑은 고딕" pitchFamily="50" charset="-127"/>
                          <a:ea typeface="맑은 고딕" pitchFamily="50" charset="-127"/>
                        </a:rPr>
                        <a:t>귀무가설</a:t>
                      </a:r>
                      <a:r>
                        <a:rPr kumimoji="1" lang="ko-KR" altLang="en-US" sz="2400" b="0" i="0" u="none" strike="noStrike" cap="none" normalizeH="0" baseline="0" dirty="0" smtClean="0">
                          <a:ln>
                            <a:noFill/>
                          </a:ln>
                          <a:solidFill>
                            <a:schemeClr val="tx1"/>
                          </a:solidFill>
                          <a:effectLst/>
                          <a:latin typeface="맑은 고딕" pitchFamily="50" charset="-127"/>
                          <a:ea typeface="맑은 고딕" pitchFamily="50" charset="-127"/>
                        </a:rPr>
                        <a:t> </a:t>
                      </a:r>
                    </a:p>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dirty="0" smtClean="0">
                          <a:ln>
                            <a:noFill/>
                          </a:ln>
                          <a:solidFill>
                            <a:schemeClr val="tx1"/>
                          </a:solidFill>
                          <a:effectLst/>
                          <a:latin typeface="맑은 고딕" pitchFamily="50" charset="-127"/>
                          <a:ea typeface="맑은 고딕" pitchFamily="50" charset="-127"/>
                        </a:rPr>
                        <a:t>지지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smtClean="0">
                          <a:ln>
                            <a:noFill/>
                          </a:ln>
                          <a:solidFill>
                            <a:schemeClr val="tx1"/>
                          </a:solidFill>
                          <a:effectLst/>
                          <a:latin typeface="맑은 고딕" pitchFamily="50" charset="-127"/>
                          <a:ea typeface="맑은 고딕" pitchFamily="50" charset="-127"/>
                        </a:rPr>
                        <a:t>대립가설 </a:t>
                      </a:r>
                    </a:p>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smtClean="0">
                          <a:ln>
                            <a:noFill/>
                          </a:ln>
                          <a:solidFill>
                            <a:schemeClr val="tx1"/>
                          </a:solidFill>
                          <a:effectLst/>
                          <a:latin typeface="맑은 고딕" pitchFamily="50" charset="-127"/>
                          <a:ea typeface="맑은 고딕" pitchFamily="50" charset="-127"/>
                        </a:rPr>
                        <a:t>지지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4853">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dirty="0" err="1" smtClean="0">
                          <a:ln>
                            <a:noFill/>
                          </a:ln>
                          <a:solidFill>
                            <a:schemeClr val="tx1"/>
                          </a:solidFill>
                          <a:effectLst/>
                          <a:latin typeface="맑은 고딕" pitchFamily="50" charset="-127"/>
                          <a:ea typeface="맑은 고딕" pitchFamily="50" charset="-127"/>
                        </a:rPr>
                        <a:t>귀무가설</a:t>
                      </a:r>
                      <a:endParaRPr kumimoji="1" lang="ko-KR" altLang="en-US" sz="2400" b="0" i="0" u="none" strike="noStrike" cap="none" normalizeH="0" baseline="0" dirty="0" smtClean="0">
                        <a:ln>
                          <a:noFill/>
                        </a:ln>
                        <a:solidFill>
                          <a:schemeClr val="tx1"/>
                        </a:solidFill>
                        <a:effectLst/>
                        <a:latin typeface="맑은 고딕" pitchFamily="50" charset="-127"/>
                        <a:ea typeface="맑은 고딕" pitchFamily="50" charset="-127"/>
                      </a:endParaRPr>
                    </a:p>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dirty="0" smtClean="0">
                          <a:ln>
                            <a:noFill/>
                          </a:ln>
                          <a:solidFill>
                            <a:schemeClr val="tx1"/>
                          </a:solidFill>
                          <a:effectLst/>
                          <a:latin typeface="맑은 고딕" pitchFamily="50" charset="-127"/>
                          <a:ea typeface="맑은 고딕" pitchFamily="50" charset="-127"/>
                        </a:rPr>
                        <a:t> 채택</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dirty="0" smtClean="0">
                          <a:ln>
                            <a:noFill/>
                          </a:ln>
                          <a:solidFill>
                            <a:schemeClr val="tx1"/>
                          </a:solidFill>
                          <a:effectLst/>
                          <a:latin typeface="맑은 고딕" pitchFamily="50" charset="-127"/>
                          <a:ea typeface="맑은 고딕" pitchFamily="50" charset="-127"/>
                        </a:rPr>
                        <a:t>옳은 결정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smtClean="0">
                          <a:ln>
                            <a:noFill/>
                          </a:ln>
                          <a:solidFill>
                            <a:schemeClr val="tx1"/>
                          </a:solidFill>
                          <a:effectLst/>
                          <a:latin typeface="맑은 고딕" pitchFamily="50" charset="-127"/>
                          <a:ea typeface="맑은 고딕" pitchFamily="50" charset="-127"/>
                        </a:rPr>
                        <a:t>제</a:t>
                      </a:r>
                      <a:r>
                        <a:rPr kumimoji="1" lang="en-US" altLang="ko-KR" sz="2400" b="0" i="0" u="none" strike="noStrike" cap="none" normalizeH="0" baseline="0" smtClean="0">
                          <a:ln>
                            <a:noFill/>
                          </a:ln>
                          <a:solidFill>
                            <a:schemeClr val="tx1"/>
                          </a:solidFill>
                          <a:effectLst/>
                          <a:latin typeface="맑은 고딕" pitchFamily="50" charset="-127"/>
                          <a:ea typeface="맑은 고딕" pitchFamily="50" charset="-127"/>
                        </a:rPr>
                        <a:t>2</a:t>
                      </a:r>
                      <a:r>
                        <a:rPr kumimoji="1" lang="ko-KR" altLang="en-US" sz="2400" b="0" i="0" u="none" strike="noStrike" cap="none" normalizeH="0" baseline="0" smtClean="0">
                          <a:ln>
                            <a:noFill/>
                          </a:ln>
                          <a:solidFill>
                            <a:schemeClr val="tx1"/>
                          </a:solidFill>
                          <a:effectLst/>
                          <a:latin typeface="맑은 고딕" pitchFamily="50" charset="-127"/>
                          <a:ea typeface="맑은 고딕" pitchFamily="50" charset="-127"/>
                        </a:rPr>
                        <a:t>종 오류</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3023">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smtClean="0">
                          <a:ln>
                            <a:noFill/>
                          </a:ln>
                          <a:solidFill>
                            <a:schemeClr val="tx1"/>
                          </a:solidFill>
                          <a:effectLst/>
                          <a:latin typeface="맑은 고딕" pitchFamily="50" charset="-127"/>
                          <a:ea typeface="맑은 고딕" pitchFamily="50" charset="-127"/>
                        </a:rPr>
                        <a:t>대립가설</a:t>
                      </a:r>
                    </a:p>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smtClean="0">
                          <a:ln>
                            <a:noFill/>
                          </a:ln>
                          <a:solidFill>
                            <a:schemeClr val="tx1"/>
                          </a:solidFill>
                          <a:effectLst/>
                          <a:latin typeface="맑은 고딕" pitchFamily="50" charset="-127"/>
                          <a:ea typeface="맑은 고딕" pitchFamily="50" charset="-127"/>
                        </a:rPr>
                        <a:t> 채택</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smtClean="0">
                          <a:ln>
                            <a:noFill/>
                          </a:ln>
                          <a:solidFill>
                            <a:schemeClr val="tx1"/>
                          </a:solidFill>
                          <a:effectLst/>
                          <a:latin typeface="맑은 고딕" pitchFamily="50" charset="-127"/>
                          <a:ea typeface="맑은 고딕" pitchFamily="50" charset="-127"/>
                        </a:rPr>
                        <a:t>제</a:t>
                      </a:r>
                      <a:r>
                        <a:rPr kumimoji="1" lang="en-US" altLang="ko-KR" sz="2400" b="0" i="0" u="none" strike="noStrike" cap="none" normalizeH="0" baseline="0" smtClean="0">
                          <a:ln>
                            <a:noFill/>
                          </a:ln>
                          <a:solidFill>
                            <a:schemeClr val="tx1"/>
                          </a:solidFill>
                          <a:effectLst/>
                          <a:latin typeface="맑은 고딕" pitchFamily="50" charset="-127"/>
                          <a:ea typeface="맑은 고딕" pitchFamily="50" charset="-127"/>
                        </a:rPr>
                        <a:t>1</a:t>
                      </a:r>
                      <a:r>
                        <a:rPr kumimoji="1" lang="ko-KR" altLang="en-US" sz="2400" b="0" i="0" u="none" strike="noStrike" cap="none" normalizeH="0" baseline="0" smtClean="0">
                          <a:ln>
                            <a:noFill/>
                          </a:ln>
                          <a:solidFill>
                            <a:schemeClr val="tx1"/>
                          </a:solidFill>
                          <a:effectLst/>
                          <a:latin typeface="맑은 고딕" pitchFamily="50" charset="-127"/>
                          <a:ea typeface="맑은 고딕" pitchFamily="50" charset="-127"/>
                        </a:rPr>
                        <a:t>종 오류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r>
                        <a:rPr kumimoji="1" lang="ko-KR" altLang="en-US" sz="2400" b="0" i="0" u="none" strike="noStrike" cap="none" normalizeH="0" baseline="0" dirty="0" smtClean="0">
                          <a:ln>
                            <a:noFill/>
                          </a:ln>
                          <a:solidFill>
                            <a:schemeClr val="tx1"/>
                          </a:solidFill>
                          <a:effectLst/>
                          <a:latin typeface="맑은 고딕" pitchFamily="50" charset="-127"/>
                          <a:ea typeface="맑은 고딕" pitchFamily="50" charset="-127"/>
                        </a:rPr>
                        <a:t>옳은 결정</a:t>
                      </a:r>
                    </a:p>
                    <a:p>
                      <a:pPr marL="0" marR="0" lvl="0" indent="0" algn="ctr" defTabSz="914400" rtl="0" eaLnBrk="1" fontAlgn="base" latinLnBrk="1" hangingPunct="1">
                        <a:lnSpc>
                          <a:spcPct val="100000"/>
                        </a:lnSpc>
                        <a:spcBef>
                          <a:spcPct val="20000"/>
                        </a:spcBef>
                        <a:spcAft>
                          <a:spcPct val="0"/>
                        </a:spcAft>
                        <a:buClr>
                          <a:schemeClr val="hlink"/>
                        </a:buClr>
                        <a:buSzPct val="110000"/>
                        <a:buFont typeface="Wingdings" pitchFamily="2" charset="2"/>
                        <a:buNone/>
                        <a:tabLst/>
                      </a:pPr>
                      <a:endParaRPr kumimoji="1" lang="ko-KR" altLang="en-US" sz="2400" b="0" i="0" u="none" strike="noStrike" cap="none" normalizeH="0" baseline="0" dirty="0" smtClean="0">
                        <a:ln>
                          <a:noFill/>
                        </a:ln>
                        <a:solidFill>
                          <a:schemeClr val="tx1"/>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100224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Content Placeholder 3" descr="Screen Shot 2016-07-15 at 10.16.22 PM.png"/>
          <p:cNvPicPr>
            <a:picLocks noGrp="1" noChangeAspect="1"/>
          </p:cNvPicPr>
          <p:nvPr>
            <p:ph idx="1"/>
          </p:nvPr>
        </p:nvPicPr>
        <p:blipFill>
          <a:blip r:embed="rId2">
            <a:extLst>
              <a:ext uri="{28A0092B-C50C-407E-A947-70E740481C1C}">
                <a14:useLocalDpi xmlns:a14="http://schemas.microsoft.com/office/drawing/2010/main" val="0"/>
              </a:ext>
            </a:extLst>
          </a:blip>
          <a:srcRect l="-23592" r="-23592"/>
          <a:stretch>
            <a:fillRect/>
          </a:stretch>
        </p:blipFill>
        <p:spPr>
          <a:xfrm>
            <a:off x="88900" y="203200"/>
            <a:ext cx="8915400" cy="6477000"/>
          </a:xfrm>
        </p:spPr>
      </p:pic>
    </p:spTree>
    <p:extLst>
      <p:ext uri="{BB962C8B-B14F-4D97-AF65-F5344CB8AC3E}">
        <p14:creationId xmlns:p14="http://schemas.microsoft.com/office/powerpoint/2010/main" val="1015877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smtClean="0"/>
              <a:t>T-test</a:t>
            </a:r>
            <a:endParaRPr lang="en-US" sz="9600" dirty="0"/>
          </a:p>
        </p:txBody>
      </p:sp>
    </p:spTree>
    <p:extLst>
      <p:ext uri="{BB962C8B-B14F-4D97-AF65-F5344CB8AC3E}">
        <p14:creationId xmlns:p14="http://schemas.microsoft.com/office/powerpoint/2010/main" val="31122862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52" name="Group 16"/>
          <p:cNvGrpSpPr>
            <a:grpSpLocks noChangeAspect="1"/>
          </p:cNvGrpSpPr>
          <p:nvPr/>
        </p:nvGrpSpPr>
        <p:grpSpPr bwMode="auto">
          <a:xfrm>
            <a:off x="5613400" y="1600200"/>
            <a:ext cx="2106613" cy="2185988"/>
            <a:chOff x="3536" y="1008"/>
            <a:chExt cx="1327" cy="1377"/>
          </a:xfrm>
        </p:grpSpPr>
        <p:sp>
          <p:nvSpPr>
            <p:cNvPr id="14351" name="AutoShape 15"/>
            <p:cNvSpPr>
              <a:spLocks noChangeAspect="1" noChangeArrowheads="1" noTextEdit="1"/>
            </p:cNvSpPr>
            <p:nvPr/>
          </p:nvSpPr>
          <p:spPr bwMode="auto">
            <a:xfrm>
              <a:off x="3536" y="1008"/>
              <a:ext cx="1327"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3" name="Rectangle 17"/>
            <p:cNvSpPr>
              <a:spLocks noChangeArrowheads="1"/>
            </p:cNvSpPr>
            <p:nvPr/>
          </p:nvSpPr>
          <p:spPr bwMode="auto">
            <a:xfrm>
              <a:off x="3536" y="1008"/>
              <a:ext cx="1327" cy="1377"/>
            </a:xfrm>
            <a:prstGeom prst="rect">
              <a:avLst/>
            </a:prstGeom>
            <a:solidFill>
              <a:srgbClr val="FFFFFF"/>
            </a:solidFill>
            <a:ln w="4763" cap="sq">
              <a:solidFill>
                <a:srgbClr val="FFFFFF"/>
              </a:solidFill>
              <a:miter lim="800000"/>
              <a:headEnd/>
              <a:tailEnd/>
            </a:ln>
          </p:spPr>
          <p:txBody>
            <a:bodyPr/>
            <a:lstStyle/>
            <a:p>
              <a:endParaRPr lang="en-US"/>
            </a:p>
          </p:txBody>
        </p:sp>
        <p:sp>
          <p:nvSpPr>
            <p:cNvPr id="14354" name="Rectangle 18"/>
            <p:cNvSpPr>
              <a:spLocks noChangeArrowheads="1"/>
            </p:cNvSpPr>
            <p:nvPr/>
          </p:nvSpPr>
          <p:spPr bwMode="auto">
            <a:xfrm>
              <a:off x="3687" y="1042"/>
              <a:ext cx="844" cy="1179"/>
            </a:xfrm>
            <a:prstGeom prst="rect">
              <a:avLst/>
            </a:prstGeom>
            <a:solidFill>
              <a:srgbClr val="F0F0F0"/>
            </a:solidFill>
            <a:ln w="3175">
              <a:solidFill>
                <a:srgbClr val="000000"/>
              </a:solidFill>
              <a:miter lim="800000"/>
              <a:headEnd/>
              <a:tailEnd/>
            </a:ln>
          </p:spPr>
          <p:txBody>
            <a:bodyPr/>
            <a:lstStyle/>
            <a:p>
              <a:endParaRPr lang="en-US"/>
            </a:p>
          </p:txBody>
        </p:sp>
        <p:sp>
          <p:nvSpPr>
            <p:cNvPr id="14355" name="Line 19"/>
            <p:cNvSpPr>
              <a:spLocks noChangeShapeType="1"/>
            </p:cNvSpPr>
            <p:nvPr/>
          </p:nvSpPr>
          <p:spPr bwMode="auto">
            <a:xfrm>
              <a:off x="3687" y="2221"/>
              <a:ext cx="844"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20"/>
            <p:cNvSpPr>
              <a:spLocks noChangeShapeType="1"/>
            </p:cNvSpPr>
            <p:nvPr/>
          </p:nvSpPr>
          <p:spPr bwMode="auto">
            <a:xfrm>
              <a:off x="3891" y="2221"/>
              <a:ext cx="0" cy="19"/>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57" name="Rectangle 21"/>
            <p:cNvSpPr>
              <a:spLocks noChangeArrowheads="1"/>
            </p:cNvSpPr>
            <p:nvPr/>
          </p:nvSpPr>
          <p:spPr bwMode="auto">
            <a:xfrm>
              <a:off x="4221" y="2250"/>
              <a:ext cx="243"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right hemisphere</a:t>
              </a:r>
              <a:endParaRPr lang="en-US"/>
            </a:p>
          </p:txBody>
        </p:sp>
        <p:sp>
          <p:nvSpPr>
            <p:cNvPr id="14358" name="Rectangle 22"/>
            <p:cNvSpPr>
              <a:spLocks noChangeArrowheads="1"/>
            </p:cNvSpPr>
            <p:nvPr/>
          </p:nvSpPr>
          <p:spPr bwMode="auto">
            <a:xfrm>
              <a:off x="3787" y="2250"/>
              <a:ext cx="235"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Left hemisphere</a:t>
              </a:r>
              <a:endParaRPr lang="en-US"/>
            </a:p>
          </p:txBody>
        </p:sp>
        <p:sp>
          <p:nvSpPr>
            <p:cNvPr id="14359" name="Line 23"/>
            <p:cNvSpPr>
              <a:spLocks noChangeShapeType="1"/>
            </p:cNvSpPr>
            <p:nvPr/>
          </p:nvSpPr>
          <p:spPr bwMode="auto">
            <a:xfrm>
              <a:off x="4328" y="2221"/>
              <a:ext cx="0" cy="19"/>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0" name="Rectangle 24"/>
            <p:cNvSpPr>
              <a:spLocks noChangeArrowheads="1"/>
            </p:cNvSpPr>
            <p:nvPr/>
          </p:nvSpPr>
          <p:spPr bwMode="auto">
            <a:xfrm>
              <a:off x="4012" y="2299"/>
              <a:ext cx="207"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500" b="1">
                  <a:solidFill>
                    <a:srgbClr val="000000"/>
                  </a:solidFill>
                </a:rPr>
                <a:t>lesion site</a:t>
              </a:r>
              <a:endParaRPr lang="en-US"/>
            </a:p>
          </p:txBody>
        </p:sp>
        <p:sp>
          <p:nvSpPr>
            <p:cNvPr id="14361" name="Line 25"/>
            <p:cNvSpPr>
              <a:spLocks noChangeShapeType="1"/>
            </p:cNvSpPr>
            <p:nvPr/>
          </p:nvSpPr>
          <p:spPr bwMode="auto">
            <a:xfrm flipV="1">
              <a:off x="3687" y="1042"/>
              <a:ext cx="0" cy="1179"/>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2" name="Line 26"/>
            <p:cNvSpPr>
              <a:spLocks noChangeShapeType="1"/>
            </p:cNvSpPr>
            <p:nvPr/>
          </p:nvSpPr>
          <p:spPr bwMode="auto">
            <a:xfrm flipH="1">
              <a:off x="3668" y="2029"/>
              <a:ext cx="19"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3" name="Line 27"/>
            <p:cNvSpPr>
              <a:spLocks noChangeShapeType="1"/>
            </p:cNvSpPr>
            <p:nvPr/>
          </p:nvSpPr>
          <p:spPr bwMode="auto">
            <a:xfrm flipH="1">
              <a:off x="3668" y="1764"/>
              <a:ext cx="19"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4" name="Line 28"/>
            <p:cNvSpPr>
              <a:spLocks noChangeShapeType="1"/>
            </p:cNvSpPr>
            <p:nvPr/>
          </p:nvSpPr>
          <p:spPr bwMode="auto">
            <a:xfrm flipH="1">
              <a:off x="3668" y="1499"/>
              <a:ext cx="19"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5" name="Rectangle 29"/>
            <p:cNvSpPr>
              <a:spLocks noChangeArrowheads="1"/>
            </p:cNvSpPr>
            <p:nvPr/>
          </p:nvSpPr>
          <p:spPr bwMode="auto">
            <a:xfrm>
              <a:off x="3631" y="1219"/>
              <a:ext cx="48"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12</a:t>
              </a:r>
              <a:endParaRPr lang="en-US"/>
            </a:p>
          </p:txBody>
        </p:sp>
        <p:sp>
          <p:nvSpPr>
            <p:cNvPr id="14366" name="Rectangle 30"/>
            <p:cNvSpPr>
              <a:spLocks noChangeArrowheads="1"/>
            </p:cNvSpPr>
            <p:nvPr/>
          </p:nvSpPr>
          <p:spPr bwMode="auto">
            <a:xfrm>
              <a:off x="3631" y="1484"/>
              <a:ext cx="48"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10</a:t>
              </a:r>
              <a:endParaRPr lang="en-US"/>
            </a:p>
          </p:txBody>
        </p:sp>
        <p:sp>
          <p:nvSpPr>
            <p:cNvPr id="14367" name="Rectangle 31"/>
            <p:cNvSpPr>
              <a:spLocks noChangeArrowheads="1"/>
            </p:cNvSpPr>
            <p:nvPr/>
          </p:nvSpPr>
          <p:spPr bwMode="auto">
            <a:xfrm>
              <a:off x="3647" y="1749"/>
              <a:ext cx="3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8</a:t>
              </a:r>
              <a:endParaRPr lang="en-US"/>
            </a:p>
          </p:txBody>
        </p:sp>
        <p:sp>
          <p:nvSpPr>
            <p:cNvPr id="14368" name="Rectangle 32"/>
            <p:cNvSpPr>
              <a:spLocks noChangeArrowheads="1"/>
            </p:cNvSpPr>
            <p:nvPr/>
          </p:nvSpPr>
          <p:spPr bwMode="auto">
            <a:xfrm>
              <a:off x="3647" y="2015"/>
              <a:ext cx="31"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00">
                  <a:solidFill>
                    <a:srgbClr val="000000"/>
                  </a:solidFill>
                </a:rPr>
                <a:t>6</a:t>
              </a:r>
              <a:endParaRPr lang="en-US"/>
            </a:p>
          </p:txBody>
        </p:sp>
        <p:sp>
          <p:nvSpPr>
            <p:cNvPr id="14369" name="Line 33"/>
            <p:cNvSpPr>
              <a:spLocks noChangeShapeType="1"/>
            </p:cNvSpPr>
            <p:nvPr/>
          </p:nvSpPr>
          <p:spPr bwMode="auto">
            <a:xfrm flipH="1">
              <a:off x="3668" y="1234"/>
              <a:ext cx="19" cy="0"/>
            </a:xfrm>
            <a:prstGeom prst="line">
              <a:avLst/>
            </a:prstGeom>
            <a:noFill/>
            <a:ln w="476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70" name="Rectangle 34"/>
            <p:cNvSpPr>
              <a:spLocks noChangeArrowheads="1"/>
            </p:cNvSpPr>
            <p:nvPr/>
          </p:nvSpPr>
          <p:spPr bwMode="auto">
            <a:xfrm rot="16200000">
              <a:off x="3527" y="1596"/>
              <a:ext cx="145"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500" b="1">
                  <a:solidFill>
                    <a:srgbClr val="000000"/>
                  </a:solidFill>
                </a:rPr>
                <a:t>95% CI</a:t>
              </a:r>
              <a:endParaRPr lang="en-US"/>
            </a:p>
          </p:txBody>
        </p:sp>
        <p:sp>
          <p:nvSpPr>
            <p:cNvPr id="14371" name="Freeform 35"/>
            <p:cNvSpPr>
              <a:spLocks/>
            </p:cNvSpPr>
            <p:nvPr/>
          </p:nvSpPr>
          <p:spPr bwMode="auto">
            <a:xfrm>
              <a:off x="3810" y="1798"/>
              <a:ext cx="0" cy="250"/>
            </a:xfrm>
            <a:custGeom>
              <a:avLst/>
              <a:gdLst>
                <a:gd name="T0" fmla="*/ 1814 h 1814"/>
                <a:gd name="T1" fmla="*/ 0 h 1814"/>
                <a:gd name="T2" fmla="*/ 1814 h 1814"/>
              </a:gdLst>
              <a:ahLst/>
              <a:cxnLst>
                <a:cxn ang="0">
                  <a:pos x="0" y="T0"/>
                </a:cxn>
                <a:cxn ang="0">
                  <a:pos x="0" y="T1"/>
                </a:cxn>
                <a:cxn ang="0">
                  <a:pos x="0" y="T2"/>
                </a:cxn>
              </a:cxnLst>
              <a:rect l="0" t="0" r="r" b="b"/>
              <a:pathLst>
                <a:path h="1814">
                  <a:moveTo>
                    <a:pt x="0" y="1814"/>
                  </a:moveTo>
                  <a:lnTo>
                    <a:pt x="0" y="0"/>
                  </a:lnTo>
                  <a:lnTo>
                    <a:pt x="0" y="1814"/>
                  </a:lnTo>
                  <a:close/>
                </a:path>
              </a:pathLst>
            </a:custGeom>
            <a:solidFill>
              <a:srgbClr val="3E58AC"/>
            </a:solidFill>
            <a:ln w="4763" cap="sq">
              <a:solidFill>
                <a:srgbClr val="3E58AC"/>
              </a:solidFill>
              <a:prstDash val="solid"/>
              <a:miter lim="800000"/>
              <a:headEnd/>
              <a:tailEnd/>
            </a:ln>
          </p:spPr>
          <p:txBody>
            <a:bodyPr/>
            <a:lstStyle/>
            <a:p>
              <a:endParaRPr lang="en-US"/>
            </a:p>
          </p:txBody>
        </p:sp>
        <p:sp>
          <p:nvSpPr>
            <p:cNvPr id="14372" name="Freeform 36"/>
            <p:cNvSpPr>
              <a:spLocks/>
            </p:cNvSpPr>
            <p:nvPr/>
          </p:nvSpPr>
          <p:spPr bwMode="auto">
            <a:xfrm>
              <a:off x="3790" y="1798"/>
              <a:ext cx="40" cy="250"/>
            </a:xfrm>
            <a:custGeom>
              <a:avLst/>
              <a:gdLst>
                <a:gd name="T0" fmla="*/ 0 w 304"/>
                <a:gd name="T1" fmla="*/ 1814 h 1814"/>
                <a:gd name="T2" fmla="*/ 152 w 304"/>
                <a:gd name="T3" fmla="*/ 1814 h 1814"/>
                <a:gd name="T4" fmla="*/ 152 w 304"/>
                <a:gd name="T5" fmla="*/ 0 h 1814"/>
                <a:gd name="T6" fmla="*/ 0 w 304"/>
                <a:gd name="T7" fmla="*/ 0 h 1814"/>
                <a:gd name="T8" fmla="*/ 304 w 304"/>
                <a:gd name="T9" fmla="*/ 0 h 1814"/>
                <a:gd name="T10" fmla="*/ 152 w 304"/>
                <a:gd name="T11" fmla="*/ 0 h 1814"/>
                <a:gd name="T12" fmla="*/ 152 w 304"/>
                <a:gd name="T13" fmla="*/ 1814 h 1814"/>
                <a:gd name="T14" fmla="*/ 304 w 304"/>
                <a:gd name="T15" fmla="*/ 1814 h 1814"/>
                <a:gd name="T16" fmla="*/ 0 w 304"/>
                <a:gd name="T17" fmla="*/ 1814 h 1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814">
                  <a:moveTo>
                    <a:pt x="0" y="1814"/>
                  </a:moveTo>
                  <a:lnTo>
                    <a:pt x="152" y="1814"/>
                  </a:lnTo>
                  <a:lnTo>
                    <a:pt x="152" y="0"/>
                  </a:lnTo>
                  <a:lnTo>
                    <a:pt x="0" y="0"/>
                  </a:lnTo>
                  <a:lnTo>
                    <a:pt x="304" y="0"/>
                  </a:lnTo>
                  <a:lnTo>
                    <a:pt x="152" y="0"/>
                  </a:lnTo>
                  <a:lnTo>
                    <a:pt x="152" y="1814"/>
                  </a:lnTo>
                  <a:lnTo>
                    <a:pt x="304" y="1814"/>
                  </a:lnTo>
                  <a:lnTo>
                    <a:pt x="0" y="1814"/>
                  </a:lnTo>
                </a:path>
              </a:pathLst>
            </a:custGeom>
            <a:noFill/>
            <a:ln w="4763" cap="flat">
              <a:solidFill>
                <a:srgbClr val="3E58A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3" name="Freeform 37"/>
            <p:cNvSpPr>
              <a:spLocks/>
            </p:cNvSpPr>
            <p:nvPr/>
          </p:nvSpPr>
          <p:spPr bwMode="auto">
            <a:xfrm>
              <a:off x="4247" y="1125"/>
              <a:ext cx="0" cy="244"/>
            </a:xfrm>
            <a:custGeom>
              <a:avLst/>
              <a:gdLst>
                <a:gd name="T0" fmla="*/ 1772 h 1772"/>
                <a:gd name="T1" fmla="*/ 0 h 1772"/>
                <a:gd name="T2" fmla="*/ 1772 h 1772"/>
              </a:gdLst>
              <a:ahLst/>
              <a:cxnLst>
                <a:cxn ang="0">
                  <a:pos x="0" y="T0"/>
                </a:cxn>
                <a:cxn ang="0">
                  <a:pos x="0" y="T1"/>
                </a:cxn>
                <a:cxn ang="0">
                  <a:pos x="0" y="T2"/>
                </a:cxn>
              </a:cxnLst>
              <a:rect l="0" t="0" r="r" b="b"/>
              <a:pathLst>
                <a:path h="1772">
                  <a:moveTo>
                    <a:pt x="0" y="1772"/>
                  </a:moveTo>
                  <a:lnTo>
                    <a:pt x="0" y="0"/>
                  </a:lnTo>
                  <a:lnTo>
                    <a:pt x="0" y="1772"/>
                  </a:lnTo>
                  <a:close/>
                </a:path>
              </a:pathLst>
            </a:custGeom>
            <a:solidFill>
              <a:srgbClr val="3E58AC"/>
            </a:solidFill>
            <a:ln w="4763" cap="flat">
              <a:solidFill>
                <a:srgbClr val="3E58AC"/>
              </a:solidFill>
              <a:prstDash val="solid"/>
              <a:miter lim="800000"/>
              <a:headEnd/>
              <a:tailEnd/>
            </a:ln>
          </p:spPr>
          <p:txBody>
            <a:bodyPr/>
            <a:lstStyle/>
            <a:p>
              <a:endParaRPr lang="en-US"/>
            </a:p>
          </p:txBody>
        </p:sp>
        <p:sp>
          <p:nvSpPr>
            <p:cNvPr id="14374" name="Freeform 38"/>
            <p:cNvSpPr>
              <a:spLocks/>
            </p:cNvSpPr>
            <p:nvPr/>
          </p:nvSpPr>
          <p:spPr bwMode="auto">
            <a:xfrm>
              <a:off x="4227" y="1125"/>
              <a:ext cx="40" cy="244"/>
            </a:xfrm>
            <a:custGeom>
              <a:avLst/>
              <a:gdLst>
                <a:gd name="T0" fmla="*/ 0 w 304"/>
                <a:gd name="T1" fmla="*/ 1772 h 1772"/>
                <a:gd name="T2" fmla="*/ 152 w 304"/>
                <a:gd name="T3" fmla="*/ 1772 h 1772"/>
                <a:gd name="T4" fmla="*/ 152 w 304"/>
                <a:gd name="T5" fmla="*/ 0 h 1772"/>
                <a:gd name="T6" fmla="*/ 0 w 304"/>
                <a:gd name="T7" fmla="*/ 0 h 1772"/>
                <a:gd name="T8" fmla="*/ 304 w 304"/>
                <a:gd name="T9" fmla="*/ 0 h 1772"/>
                <a:gd name="T10" fmla="*/ 152 w 304"/>
                <a:gd name="T11" fmla="*/ 0 h 1772"/>
                <a:gd name="T12" fmla="*/ 152 w 304"/>
                <a:gd name="T13" fmla="*/ 1772 h 1772"/>
                <a:gd name="T14" fmla="*/ 304 w 304"/>
                <a:gd name="T15" fmla="*/ 1772 h 1772"/>
                <a:gd name="T16" fmla="*/ 0 w 304"/>
                <a:gd name="T17" fmla="*/ 1772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772">
                  <a:moveTo>
                    <a:pt x="0" y="1772"/>
                  </a:moveTo>
                  <a:lnTo>
                    <a:pt x="152" y="1772"/>
                  </a:lnTo>
                  <a:lnTo>
                    <a:pt x="152" y="0"/>
                  </a:lnTo>
                  <a:lnTo>
                    <a:pt x="0" y="0"/>
                  </a:lnTo>
                  <a:lnTo>
                    <a:pt x="304" y="0"/>
                  </a:lnTo>
                  <a:lnTo>
                    <a:pt x="152" y="0"/>
                  </a:lnTo>
                  <a:lnTo>
                    <a:pt x="152" y="1772"/>
                  </a:lnTo>
                  <a:lnTo>
                    <a:pt x="304" y="1772"/>
                  </a:lnTo>
                  <a:lnTo>
                    <a:pt x="0" y="1772"/>
                  </a:lnTo>
                </a:path>
              </a:pathLst>
            </a:custGeom>
            <a:noFill/>
            <a:ln w="4763" cap="flat">
              <a:solidFill>
                <a:srgbClr val="3E58A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5" name="Freeform 39"/>
            <p:cNvSpPr>
              <a:spLocks/>
            </p:cNvSpPr>
            <p:nvPr/>
          </p:nvSpPr>
          <p:spPr bwMode="auto">
            <a:xfrm>
              <a:off x="3971" y="1796"/>
              <a:ext cx="0" cy="227"/>
            </a:xfrm>
            <a:custGeom>
              <a:avLst/>
              <a:gdLst>
                <a:gd name="T0" fmla="*/ 1649 h 1649"/>
                <a:gd name="T1" fmla="*/ 0 h 1649"/>
                <a:gd name="T2" fmla="*/ 1649 h 1649"/>
              </a:gdLst>
              <a:ahLst/>
              <a:cxnLst>
                <a:cxn ang="0">
                  <a:pos x="0" y="T0"/>
                </a:cxn>
                <a:cxn ang="0">
                  <a:pos x="0" y="T1"/>
                </a:cxn>
                <a:cxn ang="0">
                  <a:pos x="0" y="T2"/>
                </a:cxn>
              </a:cxnLst>
              <a:rect l="0" t="0" r="r" b="b"/>
              <a:pathLst>
                <a:path h="1649">
                  <a:moveTo>
                    <a:pt x="0" y="1649"/>
                  </a:moveTo>
                  <a:lnTo>
                    <a:pt x="0" y="0"/>
                  </a:lnTo>
                  <a:lnTo>
                    <a:pt x="0" y="1649"/>
                  </a:lnTo>
                  <a:close/>
                </a:path>
              </a:pathLst>
            </a:custGeom>
            <a:solidFill>
              <a:srgbClr val="2EB848"/>
            </a:solidFill>
            <a:ln w="4763" cap="flat">
              <a:solidFill>
                <a:srgbClr val="2EB848"/>
              </a:solidFill>
              <a:prstDash val="solid"/>
              <a:miter lim="800000"/>
              <a:headEnd/>
              <a:tailEnd/>
            </a:ln>
          </p:spPr>
          <p:txBody>
            <a:bodyPr/>
            <a:lstStyle/>
            <a:p>
              <a:endParaRPr lang="en-US"/>
            </a:p>
          </p:txBody>
        </p:sp>
        <p:sp>
          <p:nvSpPr>
            <p:cNvPr id="14376" name="Freeform 40"/>
            <p:cNvSpPr>
              <a:spLocks/>
            </p:cNvSpPr>
            <p:nvPr/>
          </p:nvSpPr>
          <p:spPr bwMode="auto">
            <a:xfrm>
              <a:off x="3951" y="1796"/>
              <a:ext cx="41" cy="227"/>
            </a:xfrm>
            <a:custGeom>
              <a:avLst/>
              <a:gdLst>
                <a:gd name="T0" fmla="*/ 0 w 304"/>
                <a:gd name="T1" fmla="*/ 1649 h 1649"/>
                <a:gd name="T2" fmla="*/ 152 w 304"/>
                <a:gd name="T3" fmla="*/ 1649 h 1649"/>
                <a:gd name="T4" fmla="*/ 152 w 304"/>
                <a:gd name="T5" fmla="*/ 0 h 1649"/>
                <a:gd name="T6" fmla="*/ 0 w 304"/>
                <a:gd name="T7" fmla="*/ 0 h 1649"/>
                <a:gd name="T8" fmla="*/ 304 w 304"/>
                <a:gd name="T9" fmla="*/ 0 h 1649"/>
                <a:gd name="T10" fmla="*/ 152 w 304"/>
                <a:gd name="T11" fmla="*/ 0 h 1649"/>
                <a:gd name="T12" fmla="*/ 152 w 304"/>
                <a:gd name="T13" fmla="*/ 1649 h 1649"/>
                <a:gd name="T14" fmla="*/ 304 w 304"/>
                <a:gd name="T15" fmla="*/ 1649 h 1649"/>
                <a:gd name="T16" fmla="*/ 0 w 304"/>
                <a:gd name="T17" fmla="*/ 1649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649">
                  <a:moveTo>
                    <a:pt x="0" y="1649"/>
                  </a:moveTo>
                  <a:lnTo>
                    <a:pt x="152" y="1649"/>
                  </a:lnTo>
                  <a:lnTo>
                    <a:pt x="152" y="0"/>
                  </a:lnTo>
                  <a:lnTo>
                    <a:pt x="0" y="0"/>
                  </a:lnTo>
                  <a:lnTo>
                    <a:pt x="304" y="0"/>
                  </a:lnTo>
                  <a:lnTo>
                    <a:pt x="152" y="0"/>
                  </a:lnTo>
                  <a:lnTo>
                    <a:pt x="152" y="1649"/>
                  </a:lnTo>
                  <a:lnTo>
                    <a:pt x="304" y="1649"/>
                  </a:lnTo>
                  <a:lnTo>
                    <a:pt x="0" y="1649"/>
                  </a:lnTo>
                </a:path>
              </a:pathLst>
            </a:custGeom>
            <a:noFill/>
            <a:ln w="4763" cap="flat">
              <a:solidFill>
                <a:srgbClr val="2EB84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7" name="Freeform 41"/>
            <p:cNvSpPr>
              <a:spLocks/>
            </p:cNvSpPr>
            <p:nvPr/>
          </p:nvSpPr>
          <p:spPr bwMode="auto">
            <a:xfrm>
              <a:off x="4408" y="1922"/>
              <a:ext cx="0" cy="188"/>
            </a:xfrm>
            <a:custGeom>
              <a:avLst/>
              <a:gdLst>
                <a:gd name="T0" fmla="*/ 1370 h 1370"/>
                <a:gd name="T1" fmla="*/ 0 h 1370"/>
                <a:gd name="T2" fmla="*/ 1370 h 1370"/>
              </a:gdLst>
              <a:ahLst/>
              <a:cxnLst>
                <a:cxn ang="0">
                  <a:pos x="0" y="T0"/>
                </a:cxn>
                <a:cxn ang="0">
                  <a:pos x="0" y="T1"/>
                </a:cxn>
                <a:cxn ang="0">
                  <a:pos x="0" y="T2"/>
                </a:cxn>
              </a:cxnLst>
              <a:rect l="0" t="0" r="r" b="b"/>
              <a:pathLst>
                <a:path h="1370">
                  <a:moveTo>
                    <a:pt x="0" y="1370"/>
                  </a:moveTo>
                  <a:lnTo>
                    <a:pt x="0" y="0"/>
                  </a:lnTo>
                  <a:lnTo>
                    <a:pt x="0" y="1370"/>
                  </a:lnTo>
                  <a:close/>
                </a:path>
              </a:pathLst>
            </a:custGeom>
            <a:solidFill>
              <a:srgbClr val="2EB848"/>
            </a:solidFill>
            <a:ln w="4763" cap="flat">
              <a:solidFill>
                <a:srgbClr val="2EB848"/>
              </a:solidFill>
              <a:prstDash val="solid"/>
              <a:miter lim="800000"/>
              <a:headEnd/>
              <a:tailEnd/>
            </a:ln>
          </p:spPr>
          <p:txBody>
            <a:bodyPr/>
            <a:lstStyle/>
            <a:p>
              <a:endParaRPr lang="en-US"/>
            </a:p>
          </p:txBody>
        </p:sp>
        <p:sp>
          <p:nvSpPr>
            <p:cNvPr id="14378" name="Freeform 42"/>
            <p:cNvSpPr>
              <a:spLocks/>
            </p:cNvSpPr>
            <p:nvPr/>
          </p:nvSpPr>
          <p:spPr bwMode="auto">
            <a:xfrm>
              <a:off x="4388" y="1922"/>
              <a:ext cx="40" cy="188"/>
            </a:xfrm>
            <a:custGeom>
              <a:avLst/>
              <a:gdLst>
                <a:gd name="T0" fmla="*/ 0 w 304"/>
                <a:gd name="T1" fmla="*/ 1370 h 1370"/>
                <a:gd name="T2" fmla="*/ 152 w 304"/>
                <a:gd name="T3" fmla="*/ 1370 h 1370"/>
                <a:gd name="T4" fmla="*/ 152 w 304"/>
                <a:gd name="T5" fmla="*/ 0 h 1370"/>
                <a:gd name="T6" fmla="*/ 0 w 304"/>
                <a:gd name="T7" fmla="*/ 0 h 1370"/>
                <a:gd name="T8" fmla="*/ 304 w 304"/>
                <a:gd name="T9" fmla="*/ 0 h 1370"/>
                <a:gd name="T10" fmla="*/ 152 w 304"/>
                <a:gd name="T11" fmla="*/ 0 h 1370"/>
                <a:gd name="T12" fmla="*/ 152 w 304"/>
                <a:gd name="T13" fmla="*/ 1370 h 1370"/>
                <a:gd name="T14" fmla="*/ 304 w 304"/>
                <a:gd name="T15" fmla="*/ 1370 h 1370"/>
                <a:gd name="T16" fmla="*/ 0 w 304"/>
                <a:gd name="T17" fmla="*/ 1370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370">
                  <a:moveTo>
                    <a:pt x="0" y="1370"/>
                  </a:moveTo>
                  <a:lnTo>
                    <a:pt x="152" y="1370"/>
                  </a:lnTo>
                  <a:lnTo>
                    <a:pt x="152" y="0"/>
                  </a:lnTo>
                  <a:lnTo>
                    <a:pt x="0" y="0"/>
                  </a:lnTo>
                  <a:lnTo>
                    <a:pt x="304" y="0"/>
                  </a:lnTo>
                  <a:lnTo>
                    <a:pt x="152" y="0"/>
                  </a:lnTo>
                  <a:lnTo>
                    <a:pt x="152" y="1370"/>
                  </a:lnTo>
                  <a:lnTo>
                    <a:pt x="304" y="1370"/>
                  </a:lnTo>
                  <a:lnTo>
                    <a:pt x="0" y="1370"/>
                  </a:lnTo>
                </a:path>
              </a:pathLst>
            </a:custGeom>
            <a:noFill/>
            <a:ln w="4763" cap="flat">
              <a:solidFill>
                <a:srgbClr val="2EB84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9" name="Oval 43"/>
            <p:cNvSpPr>
              <a:spLocks noChangeArrowheads="1"/>
            </p:cNvSpPr>
            <p:nvPr/>
          </p:nvSpPr>
          <p:spPr bwMode="auto">
            <a:xfrm>
              <a:off x="3801" y="1914"/>
              <a:ext cx="18" cy="18"/>
            </a:xfrm>
            <a:prstGeom prst="ellipse">
              <a:avLst/>
            </a:prstGeom>
            <a:noFill/>
            <a:ln w="4763">
              <a:solidFill>
                <a:srgbClr val="3E58A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0" name="Oval 44"/>
            <p:cNvSpPr>
              <a:spLocks noChangeArrowheads="1"/>
            </p:cNvSpPr>
            <p:nvPr/>
          </p:nvSpPr>
          <p:spPr bwMode="auto">
            <a:xfrm>
              <a:off x="4238" y="1238"/>
              <a:ext cx="18" cy="18"/>
            </a:xfrm>
            <a:prstGeom prst="ellipse">
              <a:avLst/>
            </a:prstGeom>
            <a:noFill/>
            <a:ln w="4763">
              <a:solidFill>
                <a:srgbClr val="3E58A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1" name="Oval 45"/>
            <p:cNvSpPr>
              <a:spLocks noChangeArrowheads="1"/>
            </p:cNvSpPr>
            <p:nvPr/>
          </p:nvSpPr>
          <p:spPr bwMode="auto">
            <a:xfrm>
              <a:off x="3962" y="1901"/>
              <a:ext cx="18" cy="18"/>
            </a:xfrm>
            <a:prstGeom prst="ellipse">
              <a:avLst/>
            </a:prstGeom>
            <a:noFill/>
            <a:ln w="4763">
              <a:solidFill>
                <a:srgbClr val="2EB848"/>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2" name="Oval 46"/>
            <p:cNvSpPr>
              <a:spLocks noChangeArrowheads="1"/>
            </p:cNvSpPr>
            <p:nvPr/>
          </p:nvSpPr>
          <p:spPr bwMode="auto">
            <a:xfrm>
              <a:off x="4399" y="2007"/>
              <a:ext cx="18" cy="18"/>
            </a:xfrm>
            <a:prstGeom prst="ellipse">
              <a:avLst/>
            </a:prstGeom>
            <a:noFill/>
            <a:ln w="4763">
              <a:solidFill>
                <a:srgbClr val="2EB848"/>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3" name="Freeform 47"/>
            <p:cNvSpPr>
              <a:spLocks/>
            </p:cNvSpPr>
            <p:nvPr/>
          </p:nvSpPr>
          <p:spPr bwMode="auto">
            <a:xfrm>
              <a:off x="4630" y="1047"/>
              <a:ext cx="18" cy="38"/>
            </a:xfrm>
            <a:custGeom>
              <a:avLst/>
              <a:gdLst>
                <a:gd name="T0" fmla="*/ 69 w 137"/>
                <a:gd name="T1" fmla="*/ 0 h 275"/>
                <a:gd name="T2" fmla="*/ 69 w 137"/>
                <a:gd name="T3" fmla="*/ 275 h 275"/>
                <a:gd name="T4" fmla="*/ 0 w 137"/>
                <a:gd name="T5" fmla="*/ 275 h 275"/>
                <a:gd name="T6" fmla="*/ 137 w 137"/>
                <a:gd name="T7" fmla="*/ 275 h 275"/>
                <a:gd name="T8" fmla="*/ 69 w 137"/>
                <a:gd name="T9" fmla="*/ 275 h 275"/>
                <a:gd name="T10" fmla="*/ 69 w 137"/>
                <a:gd name="T11" fmla="*/ 0 h 275"/>
                <a:gd name="T12" fmla="*/ 0 w 137"/>
                <a:gd name="T13" fmla="*/ 0 h 275"/>
                <a:gd name="T14" fmla="*/ 137 w 137"/>
                <a:gd name="T15" fmla="*/ 0 h 275"/>
                <a:gd name="T16" fmla="*/ 69 w 137"/>
                <a:gd name="T17"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5">
                  <a:moveTo>
                    <a:pt x="69" y="0"/>
                  </a:moveTo>
                  <a:lnTo>
                    <a:pt x="69" y="275"/>
                  </a:lnTo>
                  <a:lnTo>
                    <a:pt x="0" y="275"/>
                  </a:lnTo>
                  <a:lnTo>
                    <a:pt x="137" y="275"/>
                  </a:lnTo>
                  <a:lnTo>
                    <a:pt x="69" y="275"/>
                  </a:lnTo>
                  <a:lnTo>
                    <a:pt x="69" y="0"/>
                  </a:lnTo>
                  <a:lnTo>
                    <a:pt x="0" y="0"/>
                  </a:lnTo>
                  <a:lnTo>
                    <a:pt x="137" y="0"/>
                  </a:lnTo>
                  <a:lnTo>
                    <a:pt x="69" y="0"/>
                  </a:lnTo>
                </a:path>
              </a:pathLst>
            </a:custGeom>
            <a:solidFill>
              <a:srgbClr val="3E58AC"/>
            </a:solidFill>
            <a:ln w="4763" cap="flat">
              <a:solidFill>
                <a:srgbClr val="3E58AC"/>
              </a:solidFill>
              <a:prstDash val="solid"/>
              <a:miter lim="800000"/>
              <a:headEnd/>
              <a:tailEnd/>
            </a:ln>
          </p:spPr>
          <p:txBody>
            <a:bodyPr/>
            <a:lstStyle/>
            <a:p>
              <a:endParaRPr lang="en-US"/>
            </a:p>
          </p:txBody>
        </p:sp>
        <p:sp>
          <p:nvSpPr>
            <p:cNvPr id="14384" name="Freeform 48"/>
            <p:cNvSpPr>
              <a:spLocks/>
            </p:cNvSpPr>
            <p:nvPr/>
          </p:nvSpPr>
          <p:spPr bwMode="auto">
            <a:xfrm>
              <a:off x="4630" y="1095"/>
              <a:ext cx="18" cy="38"/>
            </a:xfrm>
            <a:custGeom>
              <a:avLst/>
              <a:gdLst>
                <a:gd name="T0" fmla="*/ 69 w 137"/>
                <a:gd name="T1" fmla="*/ 0 h 276"/>
                <a:gd name="T2" fmla="*/ 69 w 137"/>
                <a:gd name="T3" fmla="*/ 276 h 276"/>
                <a:gd name="T4" fmla="*/ 0 w 137"/>
                <a:gd name="T5" fmla="*/ 276 h 276"/>
                <a:gd name="T6" fmla="*/ 137 w 137"/>
                <a:gd name="T7" fmla="*/ 276 h 276"/>
                <a:gd name="T8" fmla="*/ 69 w 137"/>
                <a:gd name="T9" fmla="*/ 276 h 276"/>
                <a:gd name="T10" fmla="*/ 69 w 137"/>
                <a:gd name="T11" fmla="*/ 0 h 276"/>
                <a:gd name="T12" fmla="*/ 0 w 137"/>
                <a:gd name="T13" fmla="*/ 0 h 276"/>
                <a:gd name="T14" fmla="*/ 137 w 137"/>
                <a:gd name="T15" fmla="*/ 0 h 276"/>
                <a:gd name="T16" fmla="*/ 69 w 137"/>
                <a:gd name="T1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6">
                  <a:moveTo>
                    <a:pt x="69" y="0"/>
                  </a:moveTo>
                  <a:lnTo>
                    <a:pt x="69" y="276"/>
                  </a:lnTo>
                  <a:lnTo>
                    <a:pt x="0" y="276"/>
                  </a:lnTo>
                  <a:lnTo>
                    <a:pt x="137" y="276"/>
                  </a:lnTo>
                  <a:lnTo>
                    <a:pt x="69" y="276"/>
                  </a:lnTo>
                  <a:lnTo>
                    <a:pt x="69" y="0"/>
                  </a:lnTo>
                  <a:lnTo>
                    <a:pt x="0" y="0"/>
                  </a:lnTo>
                  <a:lnTo>
                    <a:pt x="137" y="0"/>
                  </a:lnTo>
                  <a:lnTo>
                    <a:pt x="69" y="0"/>
                  </a:lnTo>
                </a:path>
              </a:pathLst>
            </a:custGeom>
            <a:solidFill>
              <a:srgbClr val="2EB848"/>
            </a:solidFill>
            <a:ln w="4763" cap="flat">
              <a:solidFill>
                <a:srgbClr val="2EB848"/>
              </a:solidFill>
              <a:prstDash val="solid"/>
              <a:miter lim="800000"/>
              <a:headEnd/>
              <a:tailEnd/>
            </a:ln>
          </p:spPr>
          <p:txBody>
            <a:bodyPr/>
            <a:lstStyle/>
            <a:p>
              <a:endParaRPr lang="en-US"/>
            </a:p>
          </p:txBody>
        </p:sp>
        <p:sp>
          <p:nvSpPr>
            <p:cNvPr id="14385" name="Rectangle 49"/>
            <p:cNvSpPr>
              <a:spLocks noChangeArrowheads="1"/>
            </p:cNvSpPr>
            <p:nvPr/>
          </p:nvSpPr>
          <p:spPr bwMode="auto">
            <a:xfrm>
              <a:off x="4668" y="1094"/>
              <a:ext cx="92"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500">
                  <a:solidFill>
                    <a:srgbClr val="000000"/>
                  </a:solidFill>
                </a:rPr>
                <a:t>infer</a:t>
              </a:r>
              <a:endParaRPr lang="en-US"/>
            </a:p>
          </p:txBody>
        </p:sp>
        <p:sp>
          <p:nvSpPr>
            <p:cNvPr id="14386" name="Rectangle 50"/>
            <p:cNvSpPr>
              <a:spLocks noChangeArrowheads="1"/>
            </p:cNvSpPr>
            <p:nvPr/>
          </p:nvSpPr>
          <p:spPr bwMode="auto">
            <a:xfrm>
              <a:off x="4668" y="1046"/>
              <a:ext cx="110"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500">
                  <a:solidFill>
                    <a:srgbClr val="000000"/>
                  </a:solidFill>
                </a:rPr>
                <a:t>comp</a:t>
              </a:r>
              <a:endParaRPr lang="en-US"/>
            </a:p>
          </p:txBody>
        </p:sp>
      </p:grpSp>
      <p:sp>
        <p:nvSpPr>
          <p:cNvPr id="14338" name="Rectangle 2"/>
          <p:cNvSpPr>
            <a:spLocks noGrp="1" noChangeArrowheads="1"/>
          </p:cNvSpPr>
          <p:nvPr>
            <p:ph type="title"/>
          </p:nvPr>
        </p:nvSpPr>
        <p:spPr/>
        <p:txBody>
          <a:bodyPr/>
          <a:lstStyle/>
          <a:p>
            <a:r>
              <a:rPr lang="en-GB"/>
              <a:t>t-tests</a:t>
            </a:r>
            <a:endParaRPr lang="en-US"/>
          </a:p>
        </p:txBody>
      </p:sp>
      <p:pic>
        <p:nvPicPr>
          <p:cNvPr id="14345" name="Picture 9"/>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827088" y="1773238"/>
            <a:ext cx="3427412" cy="1504950"/>
          </a:xfrm>
          <a:noFill/>
          <a:ln/>
        </p:spPr>
      </p:pic>
      <p:sp>
        <p:nvSpPr>
          <p:cNvPr id="14339" name="Rectangle 3"/>
          <p:cNvSpPr>
            <a:spLocks noGrp="1" noChangeArrowheads="1"/>
          </p:cNvSpPr>
          <p:nvPr>
            <p:ph type="body" sz="half" idx="3"/>
          </p:nvPr>
        </p:nvSpPr>
        <p:spPr/>
        <p:txBody>
          <a:bodyPr>
            <a:normAutofit lnSpcReduction="10000"/>
          </a:bodyPr>
          <a:lstStyle/>
          <a:p>
            <a:pPr>
              <a:lnSpc>
                <a:spcPct val="90000"/>
              </a:lnSpc>
            </a:pPr>
            <a:r>
              <a:rPr lang="en-GB" sz="2400" dirty="0"/>
              <a:t>Compare the </a:t>
            </a:r>
            <a:r>
              <a:rPr lang="en-GB" sz="2400" b="1" dirty="0"/>
              <a:t>mean</a:t>
            </a:r>
            <a:r>
              <a:rPr lang="en-GB" sz="2400" dirty="0"/>
              <a:t> between 2 samples/ conditions</a:t>
            </a:r>
          </a:p>
          <a:p>
            <a:pPr>
              <a:lnSpc>
                <a:spcPct val="90000"/>
              </a:lnSpc>
            </a:pPr>
            <a:r>
              <a:rPr lang="en-GB" altLang="zh-CN" sz="2400" b="1" dirty="0">
                <a:ea typeface="宋体" charset="0"/>
                <a:cs typeface="宋体" charset="0"/>
              </a:rPr>
              <a:t>if 2 samples are taken from the same population, then they should have fairly similar means </a:t>
            </a:r>
          </a:p>
          <a:p>
            <a:pPr>
              <a:lnSpc>
                <a:spcPct val="90000"/>
              </a:lnSpc>
              <a:buFontTx/>
              <a:buNone/>
            </a:pPr>
            <a:r>
              <a:rPr lang="en-GB" altLang="zh-CN" sz="2400" b="1" dirty="0">
                <a:ea typeface="宋体" charset="0"/>
                <a:cs typeface="宋体" charset="0"/>
                <a:sym typeface="Wingdings" charset="0"/>
              </a:rPr>
              <a:t>	</a:t>
            </a:r>
            <a:r>
              <a:rPr lang="en-US" altLang="zh-CN" sz="2400" dirty="0">
                <a:ea typeface="宋体" charset="0"/>
                <a:cs typeface="宋体" charset="0"/>
              </a:rPr>
              <a:t> if </a:t>
            </a:r>
            <a:r>
              <a:rPr lang="en-US" altLang="zh-CN" sz="2400" b="1" dirty="0">
                <a:ea typeface="宋体" charset="0"/>
                <a:cs typeface="宋体" charset="0"/>
              </a:rPr>
              <a:t>2 means are statistically different</a:t>
            </a:r>
            <a:r>
              <a:rPr lang="en-US" altLang="zh-CN" sz="2400" dirty="0">
                <a:ea typeface="宋体" charset="0"/>
                <a:cs typeface="宋体" charset="0"/>
              </a:rPr>
              <a:t>, then the samples are likely to be drawn from 2 different populations, </a:t>
            </a:r>
            <a:r>
              <a:rPr lang="en-US" altLang="zh-CN" sz="2400" dirty="0" err="1">
                <a:ea typeface="宋体" charset="0"/>
                <a:cs typeface="宋体" charset="0"/>
              </a:rPr>
              <a:t>ie</a:t>
            </a:r>
            <a:r>
              <a:rPr lang="en-US" altLang="zh-CN" sz="2400" dirty="0">
                <a:ea typeface="宋体" charset="0"/>
                <a:cs typeface="宋体" charset="0"/>
              </a:rPr>
              <a:t> </a:t>
            </a:r>
            <a:r>
              <a:rPr lang="en-US" altLang="zh-CN" sz="2400" b="1" dirty="0">
                <a:ea typeface="宋体" charset="0"/>
                <a:cs typeface="宋体" charset="0"/>
              </a:rPr>
              <a:t>they really are different</a:t>
            </a:r>
            <a:r>
              <a:rPr lang="en-GB" altLang="zh-CN" sz="2400" b="1" dirty="0">
                <a:ea typeface="宋体" charset="0"/>
                <a:cs typeface="宋体" charset="0"/>
              </a:rPr>
              <a:t>  </a:t>
            </a:r>
            <a:endParaRPr lang="en-US" sz="2400" b="1" dirty="0"/>
          </a:p>
        </p:txBody>
      </p:sp>
      <p:sp>
        <p:nvSpPr>
          <p:cNvPr id="14348" name="Text Box 12"/>
          <p:cNvSpPr txBox="1">
            <a:spLocks noChangeArrowheads="1"/>
          </p:cNvSpPr>
          <p:nvPr/>
        </p:nvSpPr>
        <p:spPr bwMode="auto">
          <a:xfrm>
            <a:off x="7235825" y="1628775"/>
            <a:ext cx="431800" cy="366713"/>
          </a:xfrm>
          <a:prstGeom prst="rect">
            <a:avLst/>
          </a:prstGeom>
          <a:solidFill>
            <a:schemeClr val="bg1"/>
          </a:solidFill>
          <a:ln>
            <a:noFill/>
          </a:ln>
          <a:effectLst/>
          <a:extLs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GB"/>
          </a:p>
        </p:txBody>
      </p:sp>
      <p:sp>
        <p:nvSpPr>
          <p:cNvPr id="14349" name="Text Box 13"/>
          <p:cNvSpPr txBox="1">
            <a:spLocks noChangeArrowheads="1"/>
          </p:cNvSpPr>
          <p:nvPr/>
        </p:nvSpPr>
        <p:spPr bwMode="auto">
          <a:xfrm>
            <a:off x="5795963" y="3573463"/>
            <a:ext cx="1512887" cy="214312"/>
          </a:xfrm>
          <a:prstGeom prst="rect">
            <a:avLst/>
          </a:prstGeom>
          <a:solidFill>
            <a:schemeClr val="bg1"/>
          </a:solidFill>
          <a:ln>
            <a:noFill/>
          </a:ln>
          <a:effectLst/>
          <a:extLst>
            <a:ext uri="{91240B29-F687-4f45-9708-019B960494DF}">
              <a14:hiddenLine xmlns:a14="http://schemas.microsoft.com/office/drawing/2010/main" w="15875">
                <a:solidFill>
                  <a:srgbClr val="FF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sz="800"/>
              <a:t>Exp. 1            Exp. 2</a:t>
            </a:r>
            <a:endParaRPr lang="en-US" sz="800"/>
          </a:p>
        </p:txBody>
      </p:sp>
    </p:spTree>
    <p:extLst>
      <p:ext uri="{BB962C8B-B14F-4D97-AF65-F5344CB8AC3E}">
        <p14:creationId xmlns:p14="http://schemas.microsoft.com/office/powerpoint/2010/main" val="375531644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1441</TotalTime>
  <Words>1750</Words>
  <Application>Microsoft Macintosh PowerPoint</Application>
  <PresentationFormat>On-screen Show (4:3)</PresentationFormat>
  <Paragraphs>264</Paragraphs>
  <Slides>33</Slides>
  <Notes>24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Office Theme</vt:lpstr>
      <vt:lpstr>Equation</vt:lpstr>
      <vt:lpstr>Worksheet</vt:lpstr>
      <vt:lpstr>PowerPoint Presentation</vt:lpstr>
      <vt:lpstr>PowerPoint Presentation</vt:lpstr>
      <vt:lpstr>가설검정의 개념</vt:lpstr>
      <vt:lpstr>통계적 가설검정의 순서</vt:lpstr>
      <vt:lpstr>통계적 가설의 설정</vt:lpstr>
      <vt:lpstr>검정의 오류</vt:lpstr>
      <vt:lpstr>PowerPoint Presentation</vt:lpstr>
      <vt:lpstr>PowerPoint Presentation</vt:lpstr>
      <vt:lpstr>t-tests</vt:lpstr>
      <vt:lpstr>Populations and samples</vt:lpstr>
      <vt:lpstr>Comparison between “Samples”</vt:lpstr>
      <vt:lpstr>Formula</vt:lpstr>
      <vt:lpstr>Formula</vt:lpstr>
      <vt:lpstr>PowerPoint Presentation</vt:lpstr>
      <vt:lpstr>A와 B집단의 차이는 T값(t score)으로 분석하는데 , T- score는 두 집단의 평균 차이를 두 집단에서 측정된 자료가 퍼진 정도(자료 편차)로 나눈 값을 의미</vt:lpstr>
      <vt:lpstr>Types of t-tests</vt:lpstr>
      <vt:lpstr>PowerPoint Presentation</vt:lpstr>
      <vt:lpstr>Types of t-tests cont.</vt:lpstr>
      <vt:lpstr>PowerPoint Presentation</vt:lpstr>
      <vt:lpstr>Comparison of more than 2 samples</vt:lpstr>
      <vt:lpstr>For small sample sizes:</vt:lpstr>
      <vt:lpstr>PowerPoint Presentation</vt:lpstr>
      <vt:lpstr>PowerPoint Presentation</vt:lpstr>
      <vt:lpstr>PowerPoint Presentation</vt:lpstr>
      <vt:lpstr>Example</vt:lpstr>
      <vt:lpstr>The Test Statistic</vt:lpstr>
      <vt:lpstr>The Data</vt:lpstr>
      <vt:lpstr>The Test Statistic</vt:lpstr>
      <vt:lpstr>Confidence Intervals</vt:lpstr>
      <vt:lpstr>PowerPoint Presentation</vt:lpstr>
      <vt:lpstr>Example</vt:lpstr>
      <vt:lpstr>The Data</vt:lpstr>
      <vt:lpstr>PowerPoint Presentation</vt:lpstr>
    </vt:vector>
  </TitlesOfParts>
  <Company>ByounggugKwon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Byounggug Kwon</dc:creator>
  <cp:lastModifiedBy>Byounggug Kwon</cp:lastModifiedBy>
  <cp:revision>10</cp:revision>
  <dcterms:created xsi:type="dcterms:W3CDTF">2016-08-24T12:59:42Z</dcterms:created>
  <dcterms:modified xsi:type="dcterms:W3CDTF">2016-10-20T16:02:51Z</dcterms:modified>
</cp:coreProperties>
</file>