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cripts/rose_fastqc.sbatch" TargetMode="External" /><Relationship Id="rId3" Type="http://schemas.openxmlformats.org/officeDocument/2006/relationships/hyperlink" Target="scripts/rose_fastqc.sh"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cripts/rose_trimming.sh" TargetMode="External" /><Relationship Id="rId3" Type="http://schemas.openxmlformats.org/officeDocument/2006/relationships/hyperlink" Target="scripts/rose_trimming.sbatch"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cripts/hisat_mapping.sh" TargetMode="External" /><Relationship Id="rId3" Type="http://schemas.openxmlformats.org/officeDocument/2006/relationships/hyperlink" Target="scripts/hisat_mapping.sbatch" TargetMode="External" /><Relationship Id="rId4" Type="http://schemas.openxmlformats.org/officeDocument/2006/relationships/hyperlink" Target="scripts/sam_bam_sort_in.sh" TargetMode="External" /><Relationship Id="rId5" Type="http://schemas.openxmlformats.org/officeDocument/2006/relationships/hyperlink" Target="scripts/sam_bam_sort_in.sbatch"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cripts/unmapped_reads.sh" TargetMode="External" /><Relationship Id="rId3" Type="http://schemas.openxmlformats.org/officeDocument/2006/relationships/hyperlink" Target="scripts/unmapped_reads.sbatch"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cripts/assembly_quast.sh" TargetMode="External" /><Relationship Id="rId3" Type="http://schemas.openxmlformats.org/officeDocument/2006/relationships/hyperlink" Target="scripts/assembly_quast.sbatch"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cripts/protein_db_download.sh" TargetMode="External" /><Relationship Id="rId3" Type="http://schemas.openxmlformats.org/officeDocument/2006/relationships/hyperlink" Target="scripts/protein_db_download.sbatch"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cripts/nt_protein_blast.sh" TargetMode="External" /><Relationship Id="rId3" Type="http://schemas.openxmlformats.org/officeDocument/2006/relationships/hyperlink" Target="scripts/nt_protein_blast.sbatch"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sra/?term=Rosa+chinensis" TargetMode="External" /><Relationship Id="rId3" Type="http://schemas.openxmlformats.org/officeDocument/2006/relationships/hyperlink" Target="https://www.ncbi.nlm.nih.gov/sra/?term=Rosa+chinensis" TargetMode="External" /><Relationship Id="rId4" Type="http://schemas.openxmlformats.org/officeDocument/2006/relationships/hyperlink" Target="scripts/fastq_dump.sh" TargetMode="External" /><Relationship Id="rId5" Type="http://schemas.openxmlformats.org/officeDocument/2006/relationships/hyperlink" Target="scripts/fastq_dump.sbatch" TargetMode="External" /><Relationship Id="rId6" Type="http://schemas.openxmlformats.org/officeDocument/2006/relationships/hyperlink" Target="scripts/fastq_dump.args"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tp.ncbi.nlm.nih.gov/genomes/all/GCA/002/994/745/" TargetMode="External" /><Relationship Id="rId3" Type="http://schemas.openxmlformats.org/officeDocument/2006/relationships/hyperlink" Target="scripts/rose_reference.sh" TargetMode="External" /><Relationship Id="rId4" Type="http://schemas.openxmlformats.org/officeDocument/2006/relationships/hyperlink" Target="scripts/rose_reference.sbatch"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Project Presentation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Paslay</a:t>
            </a:r>
          </a:p>
        </p:txBody>
      </p:sp>
      <p:sp>
        <p:nvSpPr>
          <p:cNvPr id="4" name="Date Placeholder 3"/>
          <p:cNvSpPr>
            <a:spLocks noGrp="1"/>
          </p:cNvSpPr>
          <p:nvPr>
            <p:ph idx="10" sz="half" type="dt"/>
          </p:nvPr>
        </p:nvSpPr>
        <p:spPr/>
        <p:txBody>
          <a:bodyPr/>
          <a:lstStyle/>
          <a:p>
            <a:pPr lvl="0" indent="0" marL="0">
              <a:buNone/>
            </a:pPr>
            <a:r>
              <a:rPr/>
              <a:t>2024-11-14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a:t>
            </a:r>
            <a:r>
              <a:rPr>
                <a:latin typeface="Courier"/>
              </a:rPr>
              <a:t>QC</a:t>
            </a:r>
            <a:r>
              <a:rPr/>
              <a:t> and trimming of raw SRA data</a:t>
            </a:r>
          </a:p>
        </p:txBody>
      </p:sp>
      <p:sp>
        <p:nvSpPr>
          <p:cNvPr id="3" name="Content Placeholder 2"/>
          <p:cNvSpPr>
            <a:spLocks noGrp="1"/>
          </p:cNvSpPr>
          <p:nvPr>
            <p:ph idx="1"/>
          </p:nvPr>
        </p:nvSpPr>
        <p:spPr/>
        <p:txBody>
          <a:bodyPr/>
          <a:lstStyle/>
          <a:p>
            <a:pPr lvl="0"/>
            <a:r>
              <a:rPr/>
              <a:t>Here we are only looking at one sample, which is </a:t>
            </a:r>
            <a:r>
              <a:rPr>
                <a:latin typeface="Courier"/>
              </a:rPr>
              <a:t>SRR29872023_1</a:t>
            </a:r>
            <a:r>
              <a:rPr/>
              <a:t> and </a:t>
            </a:r>
            <a:r>
              <a:rPr>
                <a:latin typeface="Courier"/>
              </a:rPr>
              <a:t>SRR29872023_2</a:t>
            </a:r>
            <a:r>
              <a:rPr/>
              <a:t>. If we wanted to use an array system, we could look at all of the files and have </a:t>
            </a:r>
            <a:r>
              <a:rPr>
                <a:latin typeface="Courier"/>
              </a:rPr>
              <a:t>fastqc</a:t>
            </a:r>
            <a:r>
              <a:rPr/>
              <a:t> run for each of them.</a:t>
            </a:r>
          </a:p>
          <a:p>
            <a:pPr lvl="0" indent="0" marL="0">
              <a:buNone/>
            </a:pPr>
            <a:r>
              <a:rPr/>
              <a:t>Below are the files submitted to OSCER:</a:t>
            </a:r>
          </a:p>
          <a:p>
            <a:pPr lvl="0" indent="-342900" marL="342900">
              <a:buAutoNum type="arabicParenR"/>
            </a:pPr>
            <a:r>
              <a:rPr>
                <a:hlinkClick r:id="rId2"/>
              </a:rPr>
              <a:t>sbatch file</a:t>
            </a:r>
          </a:p>
          <a:p>
            <a:pPr lvl="0" indent="-342900" marL="342900">
              <a:buAutoNum type="arabicParenR"/>
            </a:pPr>
            <a:r>
              <a:rPr>
                <a:hlinkClick r:id="rId3"/>
              </a:rPr>
              <a:t>sh script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a:t>
            </a:r>
            <a:r>
              <a:rPr>
                <a:latin typeface="Courier"/>
              </a:rPr>
              <a:t>QC</a:t>
            </a:r>
            <a:r>
              <a:rPr/>
              <a:t> and trimming of raw SRA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a:t>
            </a:r>
            <a:r>
              <a:rPr>
                <a:latin typeface="Courier"/>
              </a:rPr>
              <a:t>QC</a:t>
            </a:r>
            <a:r>
              <a:rPr/>
              <a:t> and trimming of raw SRA data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QC and </a:t>
            </a:r>
            <a:r>
              <a:rPr>
                <a:latin typeface="Courier"/>
              </a:rPr>
              <a:t>trimming</a:t>
            </a:r>
            <a:r>
              <a:rPr/>
              <a:t> of raw SRA data</a:t>
            </a:r>
          </a:p>
        </p:txBody>
      </p:sp>
      <p:sp>
        <p:nvSpPr>
          <p:cNvPr id="3" name="Content Placeholder 2"/>
          <p:cNvSpPr>
            <a:spLocks noGrp="1"/>
          </p:cNvSpPr>
          <p:nvPr>
            <p:ph idx="1"/>
          </p:nvPr>
        </p:nvSpPr>
        <p:spPr/>
        <p:txBody>
          <a:bodyPr/>
          <a:lstStyle/>
          <a:p>
            <a:pPr lvl="0" indent="0" marL="0">
              <a:buNone/>
            </a:pPr>
            <a:r>
              <a:rPr/>
              <a:t>Below are the files submitted to OSCER:</a:t>
            </a:r>
          </a:p>
          <a:p>
            <a:pPr lvl="0" indent="-342900" marL="342900">
              <a:buAutoNum type="arabicParenR"/>
            </a:pPr>
            <a:r>
              <a:rPr>
                <a:hlinkClick r:id="rId2"/>
              </a:rPr>
              <a:t>sh script</a:t>
            </a:r>
          </a:p>
          <a:p>
            <a:pPr lvl="0" indent="-342900" marL="342900">
              <a:buAutoNum type="arabicParenR"/>
            </a:pPr>
            <a:r>
              <a:rPr>
                <a:hlinkClick r:id="rId3"/>
              </a:rPr>
              <a:t>sbatch file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Reference mapping of reads to host genome</a:t>
            </a:r>
          </a:p>
        </p:txBody>
      </p:sp>
      <p:sp>
        <p:nvSpPr>
          <p:cNvPr id="3" name="Content Placeholder 2"/>
          <p:cNvSpPr>
            <a:spLocks noGrp="1"/>
          </p:cNvSpPr>
          <p:nvPr>
            <p:ph idx="1"/>
          </p:nvPr>
        </p:nvSpPr>
        <p:spPr/>
        <p:txBody>
          <a:bodyPr/>
          <a:lstStyle/>
          <a:p>
            <a:pPr lvl="0"/>
            <a:r>
              <a:rPr/>
              <a:t>Usually, we would use BWA (currently called </a:t>
            </a:r>
            <a:r>
              <a:rPr>
                <a:latin typeface="Courier"/>
              </a:rPr>
              <a:t>minimap2</a:t>
            </a:r>
            <a:r>
              <a:rPr/>
              <a:t>) to map reads to a reference genome. We will be using </a:t>
            </a:r>
            <a:r>
              <a:rPr>
                <a:latin typeface="Courier"/>
              </a:rPr>
              <a:t>Hisat2</a:t>
            </a:r>
            <a:r>
              <a:rPr/>
              <a:t> for read mapping because this program is optimized for mapping RNA reads onto a DNA genome.</a:t>
            </a:r>
          </a:p>
          <a:p>
            <a:pPr lvl="0"/>
            <a:r>
              <a:rPr/>
              <a:t>Steps: </a:t>
            </a:r>
            <a:r>
              <a:rPr b="1"/>
              <a:t>1)</a:t>
            </a:r>
            <a:r>
              <a:rPr/>
              <a:t> Create a reference index of the reference sequence </a:t>
            </a:r>
            <a:r>
              <a:rPr b="1"/>
              <a:t>2)</a:t>
            </a:r>
            <a:r>
              <a:rPr/>
              <a:t> Map raw, trimmed, or de novo assembled reads to the indexed reference sequence </a:t>
            </a:r>
            <a:r>
              <a:rPr b="1"/>
              <a:t>3)</a:t>
            </a:r>
            <a:r>
              <a:rPr/>
              <a:t> Generate a </a:t>
            </a:r>
            <a:r>
              <a:rPr>
                <a:latin typeface="Courier"/>
              </a:rPr>
              <a:t>.SAM</a:t>
            </a:r>
            <a:r>
              <a:rPr/>
              <a:t> file (Simple Alignment format) </a:t>
            </a:r>
            <a:r>
              <a:rPr b="1"/>
              <a:t>4)</a:t>
            </a:r>
            <a:r>
              <a:rPr/>
              <a:t> Convert the </a:t>
            </a:r>
            <a:r>
              <a:rPr>
                <a:latin typeface="Courier"/>
              </a:rPr>
              <a:t>.SAM</a:t>
            </a:r>
            <a:r>
              <a:rPr/>
              <a:t> to a </a:t>
            </a:r>
            <a:r>
              <a:rPr>
                <a:latin typeface="Courier"/>
              </a:rPr>
              <a:t>.BAM</a:t>
            </a:r>
            <a:r>
              <a:rPr/>
              <a:t> (Binary alignment format) </a:t>
            </a:r>
            <a:r>
              <a:rPr b="1"/>
              <a:t>5)</a:t>
            </a:r>
            <a:r>
              <a:rPr/>
              <a:t> Sort the </a:t>
            </a:r>
            <a:r>
              <a:rPr>
                <a:latin typeface="Courier"/>
              </a:rPr>
              <a:t>.BAM</a:t>
            </a:r>
            <a:r>
              <a:rPr/>
              <a:t> file.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Reference mapping of reads to host genome</a:t>
            </a:r>
          </a:p>
        </p:txBody>
      </p:sp>
      <p:sp>
        <p:nvSpPr>
          <p:cNvPr id="3" name="Content Placeholder 2"/>
          <p:cNvSpPr>
            <a:spLocks noGrp="1"/>
          </p:cNvSpPr>
          <p:nvPr>
            <p:ph idx="1"/>
          </p:nvPr>
        </p:nvSpPr>
        <p:spPr/>
        <p:txBody>
          <a:bodyPr/>
          <a:lstStyle/>
          <a:p>
            <a:pPr lvl="0" indent="-342900" marL="342900">
              <a:buAutoNum type="arabicPeriod"/>
            </a:pPr>
            <a:r>
              <a:rPr/>
              <a:t>creating a new environment</a:t>
            </a:r>
          </a:p>
          <a:p>
            <a:pPr lvl="0" indent="0">
              <a:buNone/>
            </a:pPr>
            <a:r>
              <a:rPr>
                <a:latin typeface="Courier"/>
              </a:rPr>
              <a:t>conda create -n hisat2_env</a:t>
            </a:r>
          </a:p>
          <a:p>
            <a:pPr lvl="0" indent="-342900" marL="342900">
              <a:buAutoNum startAt="2" type="arabicPeriod"/>
            </a:pPr>
            <a:r>
              <a:rPr/>
              <a:t>activate the environment</a:t>
            </a:r>
          </a:p>
          <a:p>
            <a:pPr lvl="0" indent="0">
              <a:buNone/>
            </a:pPr>
            <a:r>
              <a:rPr>
                <a:latin typeface="Courier"/>
              </a:rPr>
              <a:t>conda activate hisat2_env</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Reference mapping of reads to host genome</a:t>
            </a:r>
          </a:p>
        </p:txBody>
      </p:sp>
      <p:sp>
        <p:nvSpPr>
          <p:cNvPr id="3" name="Content Placeholder 2"/>
          <p:cNvSpPr>
            <a:spLocks noGrp="1"/>
          </p:cNvSpPr>
          <p:nvPr>
            <p:ph idx="1"/>
          </p:nvPr>
        </p:nvSpPr>
        <p:spPr/>
        <p:txBody>
          <a:bodyPr/>
          <a:lstStyle/>
          <a:p>
            <a:pPr lvl="0" indent="0" marL="0">
              <a:buNone/>
            </a:pPr>
            <a:r>
              <a:rPr/>
              <a:t>Below I have included the script file for the </a:t>
            </a:r>
            <a:r>
              <a:rPr>
                <a:latin typeface="Courier"/>
              </a:rPr>
              <a:t>hisat2</a:t>
            </a:r>
            <a:r>
              <a:rPr/>
              <a:t> mapping.</a:t>
            </a:r>
          </a:p>
          <a:p>
            <a:pPr lvl="0" indent="-342900" marL="342900">
              <a:buAutoNum type="arabicParenR"/>
            </a:pPr>
            <a:r>
              <a:rPr>
                <a:hlinkClick r:id="rId2"/>
              </a:rPr>
              <a:t>sh script</a:t>
            </a:r>
          </a:p>
          <a:p>
            <a:pPr lvl="0" indent="-342900" marL="342900">
              <a:buAutoNum type="arabicParenR"/>
            </a:pPr>
            <a:r>
              <a:rPr>
                <a:hlinkClick r:id="rId3"/>
              </a:rPr>
              <a:t>sbatch file</a:t>
            </a:r>
          </a:p>
          <a:p>
            <a:pPr lvl="0" indent="-342900" marL="342900">
              <a:buAutoNum type="arabicParenR"/>
            </a:pPr>
            <a:r>
              <a:rPr>
                <a:hlinkClick r:id="rId4"/>
              </a:rPr>
              <a:t>sh script</a:t>
            </a:r>
          </a:p>
          <a:p>
            <a:pPr lvl="0" indent="-342900" marL="342900">
              <a:buAutoNum type="arabicParenR"/>
            </a:pPr>
            <a:r>
              <a:rPr>
                <a:hlinkClick r:id="rId5"/>
              </a:rPr>
              <a:t>sbatch file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Reference mapping of reads to host genome</a:t>
            </a:r>
          </a:p>
        </p:txBody>
      </p:sp>
      <p:sp>
        <p:nvSpPr>
          <p:cNvPr id="3" name="Content Placeholder 2"/>
          <p:cNvSpPr>
            <a:spLocks noGrp="1"/>
          </p:cNvSpPr>
          <p:nvPr>
            <p:ph idx="1"/>
          </p:nvPr>
        </p:nvSpPr>
        <p:spPr/>
        <p:txBody>
          <a:bodyPr/>
          <a:lstStyle/>
          <a:p>
            <a:pPr lvl="0" indent="0" marL="0">
              <a:buNone/>
            </a:pPr>
            <a:r>
              <a:rPr/>
              <a:t>x</a:t>
            </a:r>
          </a:p>
          <a:p>
            <a:pPr lvl="0" indent="0" marL="0">
              <a:buNone/>
            </a:pPr>
            <a:r>
              <a:rPr/>
              <a:t>48805428 + 0 in total (QC-passed reads + QC-failed reads)</a:t>
            </a:r>
          </a:p>
          <a:p>
            <a:pPr lvl="0" indent="0" marL="0">
              <a:buNone/>
            </a:pPr>
            <a:r>
              <a:rPr/>
              <a:t>1532032 + 0 secondary</a:t>
            </a:r>
          </a:p>
          <a:p>
            <a:pPr lvl="0" indent="0" marL="0">
              <a:buNone/>
            </a:pPr>
            <a:r>
              <a:rPr/>
              <a:t>0 + 0 supplementary</a:t>
            </a:r>
          </a:p>
          <a:p>
            <a:pPr lvl="0" indent="0" marL="0">
              <a:buNone/>
            </a:pPr>
            <a:r>
              <a:rPr/>
              <a:t>0 + 0 duplicates</a:t>
            </a:r>
          </a:p>
          <a:p>
            <a:pPr lvl="0" indent="0" marL="0">
              <a:buNone/>
            </a:pPr>
            <a:r>
              <a:rPr/>
              <a:t>43288907 + 0 mapped (88.70% : N/A)</a:t>
            </a:r>
          </a:p>
          <a:p>
            <a:pPr lvl="0" indent="0" marL="0">
              <a:buNone/>
            </a:pPr>
            <a:r>
              <a:rPr/>
              <a:t>47273396 + 0 paired in sequencing</a:t>
            </a:r>
          </a:p>
          <a:p>
            <a:pPr lvl="0" indent="0" marL="0">
              <a:buNone/>
            </a:pPr>
            <a:r>
              <a:rPr/>
              <a:t>23636698 + 0 read1</a:t>
            </a:r>
          </a:p>
          <a:p>
            <a:pPr lvl="0" indent="0" marL="0">
              <a:buNone/>
            </a:pPr>
            <a:r>
              <a:rPr/>
              <a:t>23636698 + 0 read2</a:t>
            </a:r>
          </a:p>
          <a:p>
            <a:pPr lvl="0" indent="0" marL="0">
              <a:buNone/>
            </a:pPr>
            <a:r>
              <a:rPr/>
              <a:t>39080286 + 0 properly paired (82.67% : N/A)</a:t>
            </a:r>
          </a:p>
          <a:p>
            <a:pPr lvl="0" indent="0" marL="0">
              <a:buNone/>
            </a:pPr>
            <a:r>
              <a:rPr/>
              <a:t>39441476 + 0 with itself and mate mapped</a:t>
            </a:r>
          </a:p>
          <a:p>
            <a:pPr lvl="0" indent="0" marL="0">
              <a:buNone/>
            </a:pPr>
            <a:r>
              <a:rPr/>
              <a:t>2315399 + 0 singletons (4.90% : N/A)</a:t>
            </a:r>
          </a:p>
          <a:p>
            <a:pPr lvl="0" indent="0" marL="0">
              <a:buNone/>
            </a:pPr>
            <a:r>
              <a:rPr/>
              <a:t>171226 + 0 with mate mapped to a different chr</a:t>
            </a:r>
          </a:p>
          <a:p>
            <a:pPr lvl="0" indent="0" marL="0">
              <a:buNone/>
            </a:pPr>
            <a:r>
              <a:rPr/>
              <a:t>152303 + 0 with mate mapped to a different chr (mapQ&gt;=5)</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Reference mapping of reads to host genome</a:t>
            </a:r>
          </a:p>
        </p:txBody>
      </p:sp>
      <p:sp>
        <p:nvSpPr>
          <p:cNvPr id="3" name="Content Placeholder 2"/>
          <p:cNvSpPr>
            <a:spLocks noGrp="1"/>
          </p:cNvSpPr>
          <p:nvPr>
            <p:ph idx="1"/>
          </p:nvPr>
        </p:nvSpPr>
        <p:spPr/>
        <p:txBody>
          <a:bodyPr/>
          <a:lstStyle/>
          <a:p>
            <a:pPr lvl="0" indent="0" marL="0">
              <a:buNone/>
            </a:pPr>
            <a:r>
              <a:rPr/>
              <a:t>x</a:t>
            </a:r>
          </a:p>
          <a:p>
            <a:pPr lvl="0" indent="0" marL="0">
              <a:buNone/>
            </a:pPr>
            <a:r>
              <a:rPr/>
              <a:t>BamQC report</a:t>
            </a:r>
          </a:p>
          <a:p>
            <a:pPr lvl="0" indent="0" marL="0">
              <a:buNone/>
            </a:pPr>
            <a:r>
              <a:rPr/>
              <a:t>———————————–</a:t>
            </a:r>
          </a:p>
          <a:p>
            <a:pPr lvl="0" indent="0" marL="0">
              <a:buNone/>
            </a:pPr>
            <a:r>
              <a:rPr/>
              <a:t>&gt;&gt;&gt;&gt;&gt;&gt;&gt; Input</a:t>
            </a:r>
          </a:p>
          <a:p>
            <a:pPr lvl="0" indent="0" marL="0">
              <a:buNone/>
            </a:pPr>
            <a:r>
              <a:rPr/>
              <a:t>bam file = /scratch/biol726310/BIOL7263_Genomics/rrv_project/sorted_hisat2.bam</a:t>
            </a:r>
          </a:p>
          <a:p>
            <a:pPr lvl="0" indent="0" marL="0">
              <a:buNone/>
            </a:pPr>
            <a:r>
              <a:rPr/>
              <a:t>outfile = /scratch/biol726310/BIOL7263_Genomics/rrv_project/bamqc/genome_results.txt</a:t>
            </a:r>
          </a:p>
          <a:p>
            <a:pPr lvl="0" indent="0" marL="0">
              <a:buNone/>
            </a:pPr>
            <a:r>
              <a:rPr/>
              <a:t>&gt;&gt;&gt;&gt;&gt;&gt;&gt; Reference</a:t>
            </a:r>
          </a:p>
          <a:p>
            <a:pPr lvl="0" indent="0" marL="0">
              <a:buNone/>
            </a:pPr>
            <a:r>
              <a:rPr/>
              <a:t>number of bases = 515,588,973 bp</a:t>
            </a:r>
          </a:p>
          <a:p>
            <a:pPr lvl="0" indent="0" marL="0">
              <a:buNone/>
            </a:pPr>
            <a:r>
              <a:rPr/>
              <a:t>number of contigs = 55</a:t>
            </a:r>
          </a:p>
          <a:p>
            <a:pPr lvl="0" indent="0" marL="0">
              <a:buNone/>
            </a:pPr>
            <a:r>
              <a:rPr/>
              <a:t>&gt;&gt;&gt;&gt;&gt;&gt;&gt; Globals</a:t>
            </a:r>
          </a:p>
          <a:p>
            <a:pPr lvl="0" indent="0" marL="0">
              <a:buNone/>
            </a:pPr>
            <a:r>
              <a:rPr/>
              <a:t>number of windows = 454</a:t>
            </a:r>
          </a:p>
          <a:p>
            <a:pPr lvl="0" indent="0" marL="0">
              <a:buNone/>
            </a:pPr>
            <a:r>
              <a:rPr/>
              <a:t>number of reads = 47,273,396</a:t>
            </a:r>
          </a:p>
          <a:p>
            <a:pPr lvl="0" indent="0" marL="0">
              <a:buNone/>
            </a:pPr>
            <a:r>
              <a:rPr/>
              <a:t>number of mapped reads = 41,756,875 (88.33%)</a:t>
            </a:r>
          </a:p>
          <a:p>
            <a:pPr lvl="0" indent="0" marL="0">
              <a:buNone/>
            </a:pPr>
            <a:r>
              <a:rPr/>
              <a:t>number of secondary alignments = 1,532,032</a:t>
            </a:r>
          </a:p>
          <a:p>
            <a:pPr lvl="0" indent="0" marL="0">
              <a:buNone/>
            </a:pPr>
            <a:r>
              <a:rPr/>
              <a:t>number of mapped paired reads (first in pair) = 20,965,602</a:t>
            </a:r>
          </a:p>
          <a:p>
            <a:pPr lvl="0" indent="0" marL="0">
              <a:buNone/>
            </a:pPr>
            <a:r>
              <a:rPr/>
              <a:t>number of mapped paired reads (second in pair) = 20,791,273</a:t>
            </a:r>
          </a:p>
          <a:p>
            <a:pPr lvl="0" indent="0" marL="0">
              <a:buNone/>
            </a:pPr>
            <a:r>
              <a:rPr/>
              <a:t>number of mapped paired reads (both in pair) = 39,441,476</a:t>
            </a:r>
          </a:p>
          <a:p>
            <a:pPr lvl="0" indent="0" marL="0">
              <a:buNone/>
            </a:pPr>
            <a:r>
              <a:rPr/>
              <a:t>number of mapped paired reads (singletons) = 2,315,399</a:t>
            </a:r>
          </a:p>
          <a:p>
            <a:pPr lvl="0" indent="0" marL="0">
              <a:buNone/>
            </a:pPr>
            <a:r>
              <a:rPr/>
              <a:t>number of mapped bases = 30,019,458,809 bp</a:t>
            </a:r>
          </a:p>
          <a:p>
            <a:pPr lvl="0" indent="0" marL="0">
              <a:buNone/>
            </a:pPr>
            <a:r>
              <a:rPr/>
              <a:t>number of sequenced bases = 6,217,039,734 bp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Reference mapping of reads to host genome</a:t>
            </a:r>
          </a:p>
        </p:txBody>
      </p:sp>
      <p:sp>
        <p:nvSpPr>
          <p:cNvPr id="3" name="Content Placeholder 2"/>
          <p:cNvSpPr>
            <a:spLocks noGrp="1"/>
          </p:cNvSpPr>
          <p:nvPr>
            <p:ph idx="1"/>
          </p:nvPr>
        </p:nvSpPr>
        <p:spPr/>
        <p:txBody>
          <a:bodyPr/>
          <a:lstStyle/>
          <a:p>
            <a:pPr lvl="0" indent="0" marL="0">
              <a:buNone/>
            </a:pPr>
            <a:r>
              <a:rPr/>
              <a:t>x</a:t>
            </a:r>
          </a:p>
          <a:p>
            <a:pPr lvl="0" indent="0" marL="0">
              <a:buNone/>
            </a:pPr>
            <a:r>
              <a:rPr/>
              <a:t>23636698 reads; of these:</a:t>
            </a:r>
          </a:p>
          <a:p>
            <a:pPr lvl="0" indent="0" marL="0">
              <a:buNone/>
            </a:pPr>
            <a:r>
              <a:rPr/>
              <a:t>23636698 (100.00%) were paired; of these:</a:t>
            </a:r>
          </a:p>
          <a:p>
            <a:pPr lvl="0" indent="0" marL="0">
              <a:buNone/>
            </a:pPr>
            <a:r>
              <a:rPr/>
              <a:t>4096555 (17.33%) aligned concordantly 0 times</a:t>
            </a:r>
          </a:p>
          <a:p>
            <a:pPr lvl="0" indent="0" marL="0">
              <a:buNone/>
            </a:pPr>
            <a:r>
              <a:rPr/>
              <a:t>19022555 (80.48%) aligned concordantly exactly 1 time</a:t>
            </a:r>
          </a:p>
          <a:p>
            <a:pPr lvl="0" indent="0" marL="0">
              <a:buNone/>
            </a:pPr>
            <a:r>
              <a:rPr/>
              <a:t>517588 (2.19%) aligned concordantly &gt;1 times</a:t>
            </a:r>
          </a:p>
          <a:p>
            <a:pPr lvl="0" indent="0" marL="0">
              <a:buNone/>
            </a:pPr>
            <a:r>
              <a:rPr/>
              <a:t>—-</a:t>
            </a:r>
          </a:p>
          <a:p>
            <a:pPr lvl="0" indent="0" marL="0">
              <a:buNone/>
            </a:pPr>
            <a:r>
              <a:rPr/>
              <a:t>4096555 pairs aligned concordantly 0 times; of these:</a:t>
            </a:r>
          </a:p>
          <a:p>
            <a:pPr lvl="0" indent="0" marL="0">
              <a:buNone/>
            </a:pPr>
            <a:r>
              <a:rPr/>
              <a:t>70100 (1.71%) aligned discordantly 1 time</a:t>
            </a:r>
          </a:p>
          <a:p>
            <a:pPr lvl="0" indent="0" marL="0">
              <a:buNone/>
            </a:pPr>
            <a:r>
              <a:rPr/>
              <a:t>—-</a:t>
            </a:r>
          </a:p>
          <a:p>
            <a:pPr lvl="0" indent="0" marL="0">
              <a:buNone/>
            </a:pPr>
            <a:r>
              <a:rPr/>
              <a:t>4026455 pairs aligned 0 times concordantly or discordantly; of these:</a:t>
            </a:r>
          </a:p>
          <a:p>
            <a:pPr lvl="0" indent="0" marL="0">
              <a:buNone/>
            </a:pPr>
            <a:r>
              <a:rPr/>
              <a:t>8052910 mates make up the pairs; of these:</a:t>
            </a:r>
          </a:p>
          <a:p>
            <a:pPr lvl="0" indent="0" marL="0">
              <a:buNone/>
            </a:pPr>
            <a:r>
              <a:rPr/>
              <a:t>5516521 (68.50%) aligned 0 times</a:t>
            </a:r>
          </a:p>
          <a:p>
            <a:pPr lvl="0" indent="0" marL="0">
              <a:buNone/>
            </a:pPr>
            <a:r>
              <a:rPr/>
              <a:t>2441427 (30.32%) aligned exactly 1 time</a:t>
            </a:r>
          </a:p>
          <a:p>
            <a:pPr lvl="0" indent="0" marL="0">
              <a:buNone/>
            </a:pPr>
            <a:r>
              <a:rPr/>
              <a:t>94962 (1.18%) aligned &gt;1 times</a:t>
            </a:r>
          </a:p>
          <a:p>
            <a:pPr lvl="0" indent="0" marL="0">
              <a:buNone/>
            </a:pPr>
            <a:r>
              <a:rPr/>
              <a:t>88.33% overall alignment rate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a:t>
            </a:r>
          </a:p>
        </p:txBody>
      </p:sp>
      <p:sp>
        <p:nvSpPr>
          <p:cNvPr id="3" name="Content Placeholder 2"/>
          <p:cNvSpPr>
            <a:spLocks noGrp="1"/>
          </p:cNvSpPr>
          <p:nvPr>
            <p:ph idx="1"/>
          </p:nvPr>
        </p:nvSpPr>
        <p:spPr/>
        <p:txBody>
          <a:bodyPr/>
          <a:lstStyle/>
          <a:p>
            <a:pPr lvl="0" indent="0" marL="0">
              <a:buNone/>
            </a:pPr>
            <a:r>
              <a:rPr/>
              <a:t>There are many research projects conducted on vastly different organisms that are not related to virus research. Because the focus on a given research task does not involve the detection or discovery of viruses, this is often overlooked and provides an opportunity for virologists to comb through the data and see if viruses are present. Given that each organism present on plant Earth is estimated to be infected by at least one virus, this provides ample opportunity to discover novel viruses in a host of interest.</a:t>
            </a:r>
          </a:p>
          <a:p>
            <a:pPr lvl="0" indent="0" marL="0">
              <a:buNone/>
            </a:pPr>
            <a:r>
              <a:rPr/>
              <a:t>Not only is this conceptual, but this as been applied in a variety of hosts. I will focus on viruses isolated from roses in this case.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Gather unmapped reads using the flags</a:t>
            </a:r>
          </a:p>
        </p:txBody>
      </p:sp>
      <p:sp>
        <p:nvSpPr>
          <p:cNvPr id="3" name="Content Placeholder 2"/>
          <p:cNvSpPr>
            <a:spLocks noGrp="1"/>
          </p:cNvSpPr>
          <p:nvPr>
            <p:ph idx="1"/>
          </p:nvPr>
        </p:nvSpPr>
        <p:spPr/>
        <p:txBody>
          <a:bodyPr/>
          <a:lstStyle/>
          <a:p>
            <a:pPr lvl="0"/>
            <a:r>
              <a:rPr/>
              <a:t>After mapping the reads to the host genome (remove unnecessary reads), we can use the samtools </a:t>
            </a:r>
            <a:r>
              <a:rPr>
                <a:latin typeface="Courier"/>
              </a:rPr>
              <a:t>flag</a:t>
            </a:r>
            <a:r>
              <a:rPr/>
              <a:t> command to extract unmapped reads. In our case, we are interested in the unmapped reads, as these may contain virus reads and subsequent virus sequences.</a:t>
            </a:r>
          </a:p>
          <a:p>
            <a:pPr lvl="0"/>
            <a:r>
              <a:rPr/>
              <a:t>Steps: </a:t>
            </a:r>
            <a:r>
              <a:rPr b="1"/>
              <a:t>1)</a:t>
            </a:r>
            <a:r>
              <a:rPr/>
              <a:t> Gather the unmapped reads with the soomtools </a:t>
            </a:r>
            <a:r>
              <a:rPr>
                <a:latin typeface="Courier"/>
              </a:rPr>
              <a:t>flagstats</a:t>
            </a:r>
            <a:r>
              <a:rPr/>
              <a:t> command </a:t>
            </a:r>
            <a:r>
              <a:rPr b="1"/>
              <a:t>2)</a:t>
            </a:r>
            <a:r>
              <a:rPr/>
              <a:t> convert the </a:t>
            </a:r>
            <a:r>
              <a:rPr>
                <a:latin typeface="Courier"/>
              </a:rPr>
              <a:t>.BAM</a:t>
            </a:r>
            <a:r>
              <a:rPr/>
              <a:t> file to </a:t>
            </a:r>
            <a:r>
              <a:rPr>
                <a:latin typeface="Courier"/>
              </a:rPr>
              <a:t>fastq</a:t>
            </a:r>
            <a:r>
              <a:rPr/>
              <a:t>.</a:t>
            </a:r>
          </a:p>
          <a:p>
            <a:pPr lvl="0"/>
            <a:r>
              <a:rPr/>
              <a:t>I was able to use both tools (bedtools and samtools) to generate fastq files from the </a:t>
            </a:r>
            <a:r>
              <a:rPr>
                <a:latin typeface="Courier"/>
              </a:rPr>
              <a:t>.BAM</a:t>
            </a:r>
            <a:r>
              <a:rPr/>
              <a:t> file. Below are the documents submitted to OSCER:</a:t>
            </a:r>
          </a:p>
          <a:p>
            <a:pPr lvl="0" indent="-342900" marL="342900">
              <a:buAutoNum type="arabicParenR"/>
            </a:pPr>
            <a:r>
              <a:rPr>
                <a:hlinkClick r:id="rId2"/>
              </a:rPr>
              <a:t>sh script</a:t>
            </a:r>
          </a:p>
          <a:p>
            <a:pPr lvl="0" indent="-342900" marL="342900">
              <a:buAutoNum type="arabicParenR"/>
            </a:pPr>
            <a:r>
              <a:rPr>
                <a:hlinkClick r:id="rId3"/>
              </a:rPr>
              <a:t>sbatch file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Assembly of reads (rnaSPADES)</a:t>
            </a:r>
          </a:p>
        </p:txBody>
      </p:sp>
      <p:sp>
        <p:nvSpPr>
          <p:cNvPr id="3" name="Content Placeholder 2"/>
          <p:cNvSpPr>
            <a:spLocks noGrp="1"/>
          </p:cNvSpPr>
          <p:nvPr>
            <p:ph idx="1"/>
          </p:nvPr>
        </p:nvSpPr>
        <p:spPr/>
        <p:txBody>
          <a:bodyPr/>
          <a:lstStyle/>
          <a:p>
            <a:pPr lvl="0" indent="0" marL="0">
              <a:buNone/>
            </a:pPr>
            <a:r>
              <a:rPr/>
              <a:t>Below I have included my files for OSCER submission:</a:t>
            </a:r>
          </a:p>
          <a:p>
            <a:pPr lvl="0" indent="-342900" marL="342900">
              <a:buAutoNum type="arabicParenR"/>
            </a:pPr>
            <a:r>
              <a:rPr>
                <a:hlinkClick r:id="rId2"/>
              </a:rPr>
              <a:t>sh script</a:t>
            </a:r>
          </a:p>
          <a:p>
            <a:pPr lvl="0" indent="-342900" marL="342900">
              <a:buAutoNum type="arabicParenR"/>
            </a:pPr>
            <a:r>
              <a:rPr>
                <a:hlinkClick r:id="rId3"/>
              </a:rPr>
              <a:t>sbatch file</a:t>
            </a:r>
          </a:p>
          <a:p>
            <a:pPr lvl="0" indent="0" marL="0">
              <a:buNone/>
            </a:pPr>
            <a:r>
              <a:rPr/>
              <a:t>x</a:t>
            </a:r>
          </a:p>
          <a:p>
            <a:pPr lvl="0" indent="0" marL="0">
              <a:buNone/>
            </a:pPr>
            <a:r>
              <a:rPr/>
              <a:t>All statistics are based on contigs of size &gt;= 500 bp, unless otherwise noted (e.g., “# contigs (&gt;= 0 bp)” and “Total length (&gt;= 0 bp)” include all contigs).</a:t>
            </a:r>
          </a:p>
          <a:p>
            <a:pPr lvl="0" indent="0" marL="0">
              <a:buNone/>
            </a:pPr>
            <a:r>
              <a:rPr/>
              <a:t>Assembly transcripts</a:t>
            </a:r>
          </a:p>
          <a:p>
            <a:pPr lvl="0" indent="0" marL="0">
              <a:buNone/>
            </a:pPr>
            <a:r>
              <a:rPr/>
              <a:t># contigs (&gt;= 0 bp) 51321</a:t>
            </a:r>
          </a:p>
          <a:p>
            <a:pPr lvl="0" indent="0" marL="0">
              <a:buNone/>
            </a:pPr>
            <a:r>
              <a:rPr/>
              <a:t># contigs (&gt;= 1000 bp) 3542</a:t>
            </a:r>
          </a:p>
          <a:p>
            <a:pPr lvl="0" indent="0" marL="0">
              <a:buNone/>
            </a:pPr>
            <a:r>
              <a:rPr/>
              <a:t># contigs (&gt;= 5000 bp) 39</a:t>
            </a:r>
          </a:p>
          <a:p>
            <a:pPr lvl="0" indent="0" marL="0">
              <a:buNone/>
            </a:pPr>
            <a:r>
              <a:rPr/>
              <a:t># contigs (&gt;= 10000 bp) 0</a:t>
            </a:r>
          </a:p>
          <a:p>
            <a:pPr lvl="0" indent="0" marL="0">
              <a:buNone/>
            </a:pPr>
            <a:r>
              <a:rPr/>
              <a:t># contigs (&gt;= 25000 bp) 0</a:t>
            </a:r>
          </a:p>
          <a:p>
            <a:pPr lvl="0" indent="0" marL="0">
              <a:buNone/>
            </a:pPr>
            <a:r>
              <a:rPr/>
              <a:t># contigs (&gt;= 50000 bp) 0</a:t>
            </a:r>
          </a:p>
          <a:p>
            <a:pPr lvl="0" indent="0" marL="0">
              <a:buNone/>
            </a:pPr>
            <a:r>
              <a:rPr/>
              <a:t>Total length (&gt;= 0 bp) 23962415</a:t>
            </a:r>
          </a:p>
          <a:p>
            <a:pPr lvl="0" indent="0" marL="0">
              <a:buNone/>
            </a:pPr>
            <a:r>
              <a:rPr/>
              <a:t>Total length (&gt;= 1000 bp) 6046849</a:t>
            </a:r>
          </a:p>
          <a:p>
            <a:pPr lvl="0" indent="0" marL="0">
              <a:buNone/>
            </a:pPr>
            <a:r>
              <a:rPr/>
              <a:t>Total length (&gt;= 5000 bp) 226142</a:t>
            </a:r>
          </a:p>
          <a:p>
            <a:pPr lvl="0" indent="0" marL="0">
              <a:buNone/>
            </a:pPr>
            <a:r>
              <a:rPr/>
              <a:t>Total length (&gt;= 10000 bp) 0</a:t>
            </a:r>
          </a:p>
          <a:p>
            <a:pPr lvl="0" indent="0" marL="0">
              <a:buNone/>
            </a:pPr>
            <a:r>
              <a:rPr/>
              <a:t>Total length (&gt;= 25000 bp) 0</a:t>
            </a:r>
          </a:p>
          <a:p>
            <a:pPr lvl="0" indent="0" marL="0">
              <a:buNone/>
            </a:pPr>
            <a:r>
              <a:rPr/>
              <a:t>Total length (&gt;= 50000 bp) 0</a:t>
            </a:r>
          </a:p>
          <a:p>
            <a:pPr lvl="0" indent="0" marL="0">
              <a:buNone/>
            </a:pPr>
            <a:r>
              <a:rPr/>
              <a:t># contigs 11871</a:t>
            </a:r>
          </a:p>
          <a:p>
            <a:pPr lvl="0" indent="0" marL="0">
              <a:buNone/>
            </a:pPr>
            <a:r>
              <a:rPr/>
              <a:t>Largest contig 7867</a:t>
            </a:r>
          </a:p>
          <a:p>
            <a:pPr lvl="0" indent="0" marL="0">
              <a:buNone/>
            </a:pPr>
            <a:r>
              <a:rPr/>
              <a:t>Total length 11673416</a:t>
            </a:r>
          </a:p>
          <a:p>
            <a:pPr lvl="0" indent="0" marL="0">
              <a:buNone/>
            </a:pPr>
            <a:r>
              <a:rPr/>
              <a:t>GC (%) 40.75</a:t>
            </a:r>
          </a:p>
          <a:p>
            <a:pPr lvl="0" indent="0" marL="0">
              <a:buNone/>
            </a:pPr>
            <a:r>
              <a:rPr/>
              <a:t>N50 1035</a:t>
            </a:r>
          </a:p>
          <a:p>
            <a:pPr lvl="0" indent="0" marL="0">
              <a:buNone/>
            </a:pPr>
            <a:r>
              <a:rPr/>
              <a:t>N75 687</a:t>
            </a:r>
          </a:p>
          <a:p>
            <a:pPr lvl="0" indent="0" marL="0">
              <a:buNone/>
            </a:pPr>
            <a:r>
              <a:rPr/>
              <a:t>L50 3336</a:t>
            </a:r>
          </a:p>
          <a:p>
            <a:pPr lvl="0" indent="0" marL="0">
              <a:buNone/>
            </a:pPr>
            <a:r>
              <a:rPr/>
              <a:t>L75 6846</a:t>
            </a:r>
          </a:p>
          <a:p>
            <a:pPr lvl="0" indent="0" marL="0">
              <a:buNone/>
            </a:pPr>
            <a:r>
              <a:rPr/>
              <a:t># N’s per 100 kbp 36.15</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7. Create a database of viruses for blast searches</a:t>
            </a:r>
          </a:p>
        </p:txBody>
      </p:sp>
      <p:sp>
        <p:nvSpPr>
          <p:cNvPr id="3" name="Content Placeholder 2"/>
          <p:cNvSpPr>
            <a:spLocks noGrp="1"/>
          </p:cNvSpPr>
          <p:nvPr>
            <p:ph idx="1"/>
          </p:nvPr>
        </p:nvSpPr>
        <p:spPr/>
        <p:txBody>
          <a:bodyPr/>
          <a:lstStyle/>
          <a:p>
            <a:pPr lvl="0" indent="0">
              <a:buNone/>
            </a:pPr>
            <a:r>
              <a:rPr>
                <a:latin typeface="Courier"/>
              </a:rPr>
              <a:t>update_blastdb.pl --decompress nt_viruses</a:t>
            </a:r>
          </a:p>
          <a:p>
            <a:pPr lvl="0" indent="0" marL="0">
              <a:buNone/>
            </a:pPr>
            <a:r>
              <a:rPr/>
              <a:t>Here is the taxon ID for viruses 10239. I was able to generate a link from the Uniprotkb website that will download all of the protein sequences using the link (rather than downloading manually).</a:t>
            </a:r>
          </a:p>
          <a:p>
            <a:pPr lvl="0" indent="0" marL="0">
              <a:buNone/>
            </a:pPr>
            <a:r>
              <a:rPr/>
              <a:t>Below I have included my files for OSCER submission:</a:t>
            </a:r>
          </a:p>
          <a:p>
            <a:pPr lvl="0" indent="-342900" marL="342900">
              <a:buAutoNum type="arabicParenR"/>
            </a:pPr>
            <a:r>
              <a:rPr b="1">
                <a:hlinkClick r:id="rId2"/>
              </a:rPr>
              <a:t>.sh script</a:t>
            </a:r>
          </a:p>
          <a:p>
            <a:pPr lvl="0" indent="-342900" marL="342900">
              <a:buAutoNum type="arabicParenR"/>
            </a:pPr>
            <a:r>
              <a:rPr b="1">
                <a:hlinkClick r:id="rId3"/>
              </a:rPr>
              <a:t>.sbatch file</a:t>
            </a:r>
          </a:p>
          <a:p>
            <a:pPr lvl="0" indent="0" marL="0">
              <a:buNone/>
            </a:pPr>
            <a:r>
              <a:rPr/>
              <a:t>Here is the command for building the database. This step is critical as it will generate the </a:t>
            </a:r>
            <a:r>
              <a:rPr>
                <a:latin typeface="Courier"/>
              </a:rPr>
              <a:t>.dmnd</a:t>
            </a:r>
            <a:r>
              <a:rPr/>
              <a:t> formatted file.</a:t>
            </a:r>
          </a:p>
          <a:p>
            <a:pPr lvl="0" indent="0">
              <a:buNone/>
            </a:pPr>
            <a:r>
              <a:rPr>
                <a:latin typeface="Courier"/>
              </a:rPr>
              <a:t>diamond makedb --in /scratch/biol726310/BIOL7263_Genomics/rrv_project/databases/protein_db/all_virus_protein -d /scratch/biol726310/BIOL7263_Genomics/rrv_project/databases/protein_db/virus_protein_db</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8. Use Diamond for nucleotide-to-protein blasting</a:t>
            </a:r>
          </a:p>
        </p:txBody>
      </p:sp>
      <p:sp>
        <p:nvSpPr>
          <p:cNvPr id="3" name="Content Placeholder 2"/>
          <p:cNvSpPr>
            <a:spLocks noGrp="1"/>
          </p:cNvSpPr>
          <p:nvPr>
            <p:ph idx="1"/>
          </p:nvPr>
        </p:nvSpPr>
        <p:spPr/>
        <p:txBody>
          <a:bodyPr/>
          <a:lstStyle/>
          <a:p>
            <a:pPr lvl="0" indent="0" marL="0">
              <a:buNone/>
            </a:pPr>
            <a:r>
              <a:rPr/>
              <a:t>Below I have included my files for OSCER submission:</a:t>
            </a:r>
          </a:p>
          <a:p>
            <a:pPr lvl="0" indent="-342900" marL="342900">
              <a:buAutoNum type="arabicParenR"/>
            </a:pPr>
            <a:r>
              <a:rPr b="1">
                <a:hlinkClick r:id="rId2"/>
              </a:rPr>
              <a:t>.sh script</a:t>
            </a:r>
          </a:p>
          <a:p>
            <a:pPr lvl="0" indent="-342900" marL="342900">
              <a:buAutoNum type="arabicParenR"/>
            </a:pPr>
            <a:r>
              <a:rPr b="1">
                <a:hlinkClick r:id="rId3"/>
              </a:rPr>
              <a:t>.sbatch file</a:t>
            </a:r>
          </a:p>
          <a:p>
            <a:pPr lvl="0"/>
            <a:r>
              <a:rPr/>
              <a:t>This script contains code for both the nucleotide and protein blast. This will run each of the searches at the same time. Additionally, the code has been created to output </a:t>
            </a:r>
            <a:r>
              <a:rPr>
                <a:latin typeface="Courier"/>
              </a:rPr>
              <a:t>.csv</a:t>
            </a:r>
            <a:r>
              <a:rPr/>
              <a:t> file, which will become more important in the following step.</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Evaluate results of unmapped reads</a:t>
            </a:r>
          </a:p>
        </p:txBody>
      </p:sp>
      <p:sp>
        <p:nvSpPr>
          <p:cNvPr id="3" name="Content Placeholder 2"/>
          <p:cNvSpPr>
            <a:spLocks noGrp="1"/>
          </p:cNvSpPr>
          <p:nvPr>
            <p:ph idx="1"/>
          </p:nvPr>
        </p:nvSpPr>
        <p:spPr/>
        <p:txBody>
          <a:bodyPr/>
          <a:lstStyle/>
          <a:p>
            <a:pPr lvl="0"/>
            <a:r>
              <a:rPr/>
              <a:t>Using R, we manipulated the input </a:t>
            </a:r>
            <a:r>
              <a:rPr>
                <a:latin typeface="Courier"/>
              </a:rPr>
              <a:t>.csv</a:t>
            </a:r>
            <a:r>
              <a:rPr/>
              <a:t> file to make it more user friendly, and to include important sequencing results.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Evaluate results of unmapped reads</a:t>
            </a:r>
          </a:p>
        </p:txBody>
      </p:sp>
      <p:pic>
        <p:nvPicPr>
          <p:cNvPr descr="rrv_project_presentation_files/figure-pptx/patchwork-plo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Evaluate results of unmapped reads</a:t>
            </a:r>
          </a:p>
        </p:txBody>
      </p:sp>
      <p:sp>
        <p:nvSpPr>
          <p:cNvPr id="3" name="Content Placeholder 2"/>
          <p:cNvSpPr>
            <a:spLocks noGrp="1"/>
          </p:cNvSpPr>
          <p:nvPr>
            <p:ph idx="1"/>
          </p:nvPr>
        </p:nvSpPr>
        <p:spPr/>
        <p:txBody>
          <a:bodyPr/>
          <a:lstStyle/>
          <a:p>
            <a:pPr lvl="0" indent="0" marL="0">
              <a:buNone/>
            </a:pPr>
            <a:r>
              <a:rPr/>
              <a:t>Arranging by LENGTH</a:t>
            </a:r>
          </a:p>
          <a:p>
            <a:pPr lvl="0" indent="0" marL="0">
              <a:buNone/>
            </a:pPr>
            <a:r>
              <a:rPr/>
              <a:t>Seq_Title_Org</a:t>
            </a:r>
          </a:p>
          <a:p>
            <a:pPr lvl="0" indent="0" marL="0">
              <a:buNone/>
            </a:pPr>
            <a:r>
              <a:rPr/>
              <a:t>NODE</a:t>
            </a:r>
          </a:p>
          <a:p>
            <a:pPr lvl="0" indent="0" marL="0">
              <a:buNone/>
            </a:pPr>
            <a:r>
              <a:rPr/>
              <a:t>LENGTH</a:t>
            </a:r>
          </a:p>
          <a:p>
            <a:pPr lvl="0" indent="0" marL="0">
              <a:buNone/>
            </a:pPr>
            <a:r>
              <a:rPr/>
              <a:t>COV</a:t>
            </a:r>
          </a:p>
          <a:p>
            <a:pPr lvl="0" indent="0" marL="0">
              <a:buNone/>
            </a:pPr>
            <a:r>
              <a:rPr/>
              <a:t>Percent_ID</a:t>
            </a:r>
          </a:p>
          <a:p>
            <a:pPr lvl="0" indent="0" marL="0">
              <a:buNone/>
            </a:pPr>
            <a:r>
              <a:rPr/>
              <a:t>Mismatch</a:t>
            </a:r>
          </a:p>
          <a:p>
            <a:pPr lvl="0" indent="0" marL="0">
              <a:buNone/>
            </a:pPr>
            <a:r>
              <a:rPr/>
              <a:t>Evalue</a:t>
            </a:r>
          </a:p>
          <a:p>
            <a:pPr lvl="0" indent="0" marL="0">
              <a:buNone/>
            </a:pPr>
            <a:r>
              <a:rPr/>
              <a:t>NA</a:t>
            </a:r>
          </a:p>
          <a:p>
            <a:pPr lvl="0" indent="0" marL="0">
              <a:buNone/>
            </a:pPr>
            <a:r>
              <a:rPr/>
              <a:t>9</a:t>
            </a:r>
          </a:p>
          <a:p>
            <a:pPr lvl="0" indent="0" marL="0">
              <a:buNone/>
            </a:pPr>
            <a:r>
              <a:rPr/>
              <a:t>6217</a:t>
            </a:r>
          </a:p>
          <a:p>
            <a:pPr lvl="0" indent="0" marL="0">
              <a:buNone/>
            </a:pPr>
            <a:r>
              <a:rPr/>
              <a:t>14.05225</a:t>
            </a:r>
          </a:p>
          <a:p>
            <a:pPr lvl="0" indent="0" marL="0">
              <a:buNone/>
            </a:pPr>
            <a:r>
              <a:rPr/>
              <a:t>33.3</a:t>
            </a:r>
          </a:p>
          <a:p>
            <a:pPr lvl="0" indent="0" marL="0">
              <a:buNone/>
            </a:pPr>
            <a:r>
              <a:rPr/>
              <a:t>188</a:t>
            </a:r>
          </a:p>
          <a:p>
            <a:pPr lvl="0" indent="0" marL="0">
              <a:buNone/>
            </a:pPr>
            <a:r>
              <a:rPr/>
              <a:t>0</a:t>
            </a:r>
          </a:p>
          <a:p>
            <a:pPr lvl="0" indent="0" marL="0">
              <a:buNone/>
            </a:pPr>
            <a:r>
              <a:rPr/>
              <a:t>OS=Acanthamoeba polyphaga moumouvirus</a:t>
            </a:r>
          </a:p>
          <a:p>
            <a:pPr lvl="0" indent="0" marL="0">
              <a:buNone/>
            </a:pPr>
            <a:r>
              <a:rPr/>
              <a:t>9</a:t>
            </a:r>
          </a:p>
          <a:p>
            <a:pPr lvl="0" indent="0" marL="0">
              <a:buNone/>
            </a:pPr>
            <a:r>
              <a:rPr/>
              <a:t>6217</a:t>
            </a:r>
          </a:p>
          <a:p>
            <a:pPr lvl="0" indent="0" marL="0">
              <a:buNone/>
            </a:pPr>
            <a:r>
              <a:rPr/>
              <a:t>14.05225</a:t>
            </a:r>
          </a:p>
          <a:p>
            <a:pPr lvl="0" indent="0" marL="0">
              <a:buNone/>
            </a:pPr>
            <a:r>
              <a:rPr/>
              <a:t>30.9</a:t>
            </a:r>
          </a:p>
          <a:p>
            <a:pPr lvl="0" indent="0" marL="0">
              <a:buNone/>
            </a:pPr>
            <a:r>
              <a:rPr/>
              <a:t>155</a:t>
            </a:r>
          </a:p>
          <a:p>
            <a:pPr lvl="0" indent="0" marL="0">
              <a:buNone/>
            </a:pPr>
            <a:r>
              <a:rPr/>
              <a:t>0</a:t>
            </a:r>
          </a:p>
          <a:p>
            <a:pPr lvl="0" indent="0" marL="0">
              <a:buNone/>
            </a:pPr>
            <a:r>
              <a:rPr/>
              <a:t>OS=Saudi moumouvirus</a:t>
            </a:r>
          </a:p>
          <a:p>
            <a:pPr lvl="0" indent="0" marL="0">
              <a:buNone/>
            </a:pPr>
            <a:r>
              <a:rPr/>
              <a:t>9</a:t>
            </a:r>
          </a:p>
          <a:p>
            <a:pPr lvl="0" indent="0" marL="0">
              <a:buNone/>
            </a:pPr>
            <a:r>
              <a:rPr/>
              <a:t>6217</a:t>
            </a:r>
          </a:p>
          <a:p>
            <a:pPr lvl="0" indent="0" marL="0">
              <a:buNone/>
            </a:pPr>
            <a:r>
              <a:rPr/>
              <a:t>14.05225</a:t>
            </a:r>
          </a:p>
          <a:p>
            <a:pPr lvl="0" indent="0" marL="0">
              <a:buNone/>
            </a:pPr>
            <a:r>
              <a:rPr/>
              <a:t>30.9</a:t>
            </a:r>
          </a:p>
          <a:p>
            <a:pPr lvl="0" indent="0" marL="0">
              <a:buNone/>
            </a:pPr>
            <a:r>
              <a:rPr/>
              <a:t>155</a:t>
            </a:r>
          </a:p>
          <a:p>
            <a:pPr lvl="0" indent="0" marL="0">
              <a:buNone/>
            </a:pPr>
            <a:r>
              <a:rPr/>
              <a:t>0</a:t>
            </a:r>
          </a:p>
          <a:p>
            <a:pPr lvl="0" indent="0" marL="0">
              <a:buNone/>
            </a:pPr>
            <a:r>
              <a:rPr/>
              <a:t>OS=Moumouvirus Monve</a:t>
            </a:r>
          </a:p>
          <a:p>
            <a:pPr lvl="0" indent="0" marL="0">
              <a:buNone/>
            </a:pPr>
            <a:r>
              <a:rPr/>
              <a:t>9</a:t>
            </a:r>
          </a:p>
          <a:p>
            <a:pPr lvl="0" indent="0" marL="0">
              <a:buNone/>
            </a:pPr>
            <a:r>
              <a:rPr/>
              <a:t>6217</a:t>
            </a:r>
          </a:p>
          <a:p>
            <a:pPr lvl="0" indent="0" marL="0">
              <a:buNone/>
            </a:pPr>
            <a:r>
              <a:rPr/>
              <a:t>14.05225</a:t>
            </a:r>
          </a:p>
          <a:p>
            <a:pPr lvl="0" indent="0" marL="0">
              <a:buNone/>
            </a:pPr>
            <a:r>
              <a:rPr/>
              <a:t>30.9</a:t>
            </a:r>
          </a:p>
          <a:p>
            <a:pPr lvl="0" indent="0" marL="0">
              <a:buNone/>
            </a:pPr>
            <a:r>
              <a:rPr/>
              <a:t>155</a:t>
            </a:r>
          </a:p>
          <a:p>
            <a:pPr lvl="0" indent="0" marL="0">
              <a:buNone/>
            </a:pPr>
            <a:r>
              <a:rPr/>
              <a:t>0</a:t>
            </a:r>
          </a:p>
          <a:p>
            <a:pPr lvl="0" indent="0" marL="0">
              <a:buNone/>
            </a:pPr>
            <a:r>
              <a:rPr/>
              <a:t>OS=Moumouvirus australiensis</a:t>
            </a:r>
          </a:p>
          <a:p>
            <a:pPr lvl="0" indent="0" marL="0">
              <a:buNone/>
            </a:pPr>
            <a:r>
              <a:rPr/>
              <a:t>9</a:t>
            </a:r>
          </a:p>
          <a:p>
            <a:pPr lvl="0" indent="0" marL="0">
              <a:buNone/>
            </a:pPr>
            <a:r>
              <a:rPr/>
              <a:t>6217</a:t>
            </a:r>
          </a:p>
          <a:p>
            <a:pPr lvl="0" indent="0" marL="0">
              <a:buNone/>
            </a:pPr>
            <a:r>
              <a:rPr/>
              <a:t>14.05225</a:t>
            </a:r>
          </a:p>
          <a:p>
            <a:pPr lvl="0" indent="0" marL="0">
              <a:buNone/>
            </a:pPr>
            <a:r>
              <a:rPr/>
              <a:t>33.8</a:t>
            </a:r>
          </a:p>
          <a:p>
            <a:pPr lvl="0" indent="0" marL="0">
              <a:buNone/>
            </a:pPr>
            <a:r>
              <a:rPr/>
              <a:t>117</a:t>
            </a:r>
          </a:p>
          <a:p>
            <a:pPr lvl="0" indent="0" marL="0">
              <a:buNone/>
            </a:pPr>
            <a:r>
              <a:rPr/>
              <a:t>0</a:t>
            </a:r>
          </a:p>
          <a:p>
            <a:pPr lvl="0" indent="0" marL="0">
              <a:buNone/>
            </a:pPr>
            <a:r>
              <a:rPr/>
              <a:t>OS=Aedes aegypti To virus 2</a:t>
            </a:r>
          </a:p>
          <a:p>
            <a:pPr lvl="0" indent="0" marL="0">
              <a:buNone/>
            </a:pPr>
            <a:r>
              <a:rPr/>
              <a:t>17</a:t>
            </a:r>
          </a:p>
          <a:p>
            <a:pPr lvl="0" indent="0" marL="0">
              <a:buNone/>
            </a:pPr>
            <a:r>
              <a:rPr/>
              <a:t>5832</a:t>
            </a:r>
          </a:p>
          <a:p>
            <a:pPr lvl="0" indent="0" marL="0">
              <a:buNone/>
            </a:pPr>
            <a:r>
              <a:rPr/>
              <a:t>16.36256</a:t>
            </a:r>
          </a:p>
          <a:p>
            <a:pPr lvl="0" indent="0" marL="0">
              <a:buNone/>
            </a:pPr>
            <a:r>
              <a:rPr/>
              <a:t>30.1</a:t>
            </a:r>
          </a:p>
          <a:p>
            <a:pPr lvl="0" indent="0" marL="0">
              <a:buNone/>
            </a:pPr>
            <a:r>
              <a:rPr/>
              <a:t>296</a:t>
            </a:r>
          </a:p>
          <a:p>
            <a:pPr lvl="0" indent="0" marL="0">
              <a:buNone/>
            </a:pPr>
            <a:r>
              <a:rPr/>
              <a:t>0</a:t>
            </a:r>
          </a:p>
          <a:p>
            <a:pPr lvl="0" indent="0" marL="0">
              <a:buNone/>
            </a:pPr>
            <a:r>
              <a:rPr/>
              <a:t>OS=Lampyris noctiluca errantivirus 1</a:t>
            </a:r>
          </a:p>
          <a:p>
            <a:pPr lvl="0" indent="0" marL="0">
              <a:buNone/>
            </a:pPr>
            <a:r>
              <a:rPr/>
              <a:t>17</a:t>
            </a:r>
          </a:p>
          <a:p>
            <a:pPr lvl="0" indent="0" marL="0">
              <a:buNone/>
            </a:pPr>
            <a:r>
              <a:rPr/>
              <a:t>5832</a:t>
            </a:r>
          </a:p>
          <a:p>
            <a:pPr lvl="0" indent="0" marL="0">
              <a:buNone/>
            </a:pPr>
            <a:r>
              <a:rPr/>
              <a:t>16.36256</a:t>
            </a:r>
          </a:p>
          <a:p>
            <a:pPr lvl="0" indent="0" marL="0">
              <a:buNone/>
            </a:pPr>
            <a:r>
              <a:rPr/>
              <a:t>30.7</a:t>
            </a:r>
          </a:p>
          <a:p>
            <a:pPr lvl="0" indent="0" marL="0">
              <a:buNone/>
            </a:pPr>
            <a:r>
              <a:rPr/>
              <a:t>282</a:t>
            </a:r>
          </a:p>
          <a:p>
            <a:pPr lvl="0" indent="0" marL="0">
              <a:buNone/>
            </a:pPr>
            <a:r>
              <a:rPr/>
              <a:t>0</a:t>
            </a:r>
          </a:p>
          <a:p>
            <a:pPr lvl="0" indent="0" marL="0">
              <a:buNone/>
            </a:pPr>
            <a:r>
              <a:rPr/>
              <a:t>OS=Aedes aegypti To virus 1</a:t>
            </a:r>
          </a:p>
          <a:p>
            <a:pPr lvl="0" indent="0" marL="0">
              <a:buNone/>
            </a:pPr>
            <a:r>
              <a:rPr/>
              <a:t>17</a:t>
            </a:r>
          </a:p>
          <a:p>
            <a:pPr lvl="0" indent="0" marL="0">
              <a:buNone/>
            </a:pPr>
            <a:r>
              <a:rPr/>
              <a:t>5832</a:t>
            </a:r>
          </a:p>
          <a:p>
            <a:pPr lvl="0" indent="0" marL="0">
              <a:buNone/>
            </a:pPr>
            <a:r>
              <a:rPr/>
              <a:t>16.36256</a:t>
            </a:r>
          </a:p>
          <a:p>
            <a:pPr lvl="0" indent="0" marL="0">
              <a:buNone/>
            </a:pPr>
            <a:r>
              <a:rPr/>
              <a:t>29.6</a:t>
            </a:r>
          </a:p>
          <a:p>
            <a:pPr lvl="0" indent="0" marL="0">
              <a:buNone/>
            </a:pPr>
            <a:r>
              <a:rPr/>
              <a:t>267</a:t>
            </a:r>
          </a:p>
          <a:p>
            <a:pPr lvl="0" indent="0" marL="0">
              <a:buNone/>
            </a:pPr>
            <a:r>
              <a:rPr/>
              <a:t>0</a:t>
            </a:r>
          </a:p>
          <a:p>
            <a:pPr lvl="0" indent="0" marL="0">
              <a:buNone/>
            </a:pPr>
            <a:r>
              <a:rPr/>
              <a:t>OS=Chibugado virus</a:t>
            </a:r>
          </a:p>
          <a:p>
            <a:pPr lvl="0" indent="0" marL="0">
              <a:buNone/>
            </a:pPr>
            <a:r>
              <a:rPr/>
              <a:t>17</a:t>
            </a:r>
          </a:p>
          <a:p>
            <a:pPr lvl="0" indent="0" marL="0">
              <a:buNone/>
            </a:pPr>
            <a:r>
              <a:rPr/>
              <a:t>5832</a:t>
            </a:r>
          </a:p>
          <a:p>
            <a:pPr lvl="0" indent="0" marL="0">
              <a:buNone/>
            </a:pPr>
            <a:r>
              <a:rPr/>
              <a:t>16.36256</a:t>
            </a:r>
          </a:p>
          <a:p>
            <a:pPr lvl="0" indent="0" marL="0">
              <a:buNone/>
            </a:pPr>
            <a:r>
              <a:rPr/>
              <a:t>27.0</a:t>
            </a:r>
          </a:p>
          <a:p>
            <a:pPr lvl="0" indent="0" marL="0">
              <a:buNone/>
            </a:pPr>
            <a:r>
              <a:rPr/>
              <a:t>306</a:t>
            </a:r>
          </a:p>
          <a:p>
            <a:pPr lvl="0" indent="0" marL="0">
              <a:buNone/>
            </a:pPr>
            <a:r>
              <a:rPr/>
              <a:t>0</a:t>
            </a:r>
          </a:p>
          <a:p>
            <a:pPr lvl="0" indent="0" marL="0">
              <a:buNone/>
            </a:pPr>
            <a:r>
              <a:rPr/>
              <a:t>OS=Ceratitis capitata metavirus 2</a:t>
            </a:r>
          </a:p>
          <a:p>
            <a:pPr lvl="0" indent="0" marL="0">
              <a:buNone/>
            </a:pPr>
            <a:r>
              <a:rPr/>
              <a:t>17</a:t>
            </a:r>
          </a:p>
          <a:p>
            <a:pPr lvl="0" indent="0" marL="0">
              <a:buNone/>
            </a:pPr>
            <a:r>
              <a:rPr/>
              <a:t>5832</a:t>
            </a:r>
          </a:p>
          <a:p>
            <a:pPr lvl="0" indent="0" marL="0">
              <a:buNone/>
            </a:pPr>
            <a:r>
              <a:rPr/>
              <a:t>16.36256</a:t>
            </a:r>
          </a:p>
          <a:p>
            <a:pPr lvl="0" indent="0" marL="0">
              <a:buNone/>
            </a:pPr>
            <a:r>
              <a:rPr/>
              <a:t>29.4</a:t>
            </a:r>
          </a:p>
          <a:p>
            <a:pPr lvl="0" indent="0" marL="0">
              <a:buNone/>
            </a:pPr>
            <a:r>
              <a:rPr/>
              <a:t>290</a:t>
            </a:r>
          </a:p>
          <a:p>
            <a:pPr lvl="0" indent="0" marL="0">
              <a:buNone/>
            </a:pPr>
            <a:r>
              <a:rPr/>
              <a:t>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Evaluate results of unmapped reads</a:t>
            </a:r>
          </a:p>
        </p:txBody>
      </p:sp>
      <p:sp>
        <p:nvSpPr>
          <p:cNvPr id="3" name="Content Placeholder 2"/>
          <p:cNvSpPr>
            <a:spLocks noGrp="1"/>
          </p:cNvSpPr>
          <p:nvPr>
            <p:ph idx="1"/>
          </p:nvPr>
        </p:nvSpPr>
        <p:spPr/>
        <p:txBody>
          <a:bodyPr/>
          <a:lstStyle/>
          <a:p>
            <a:pPr lvl="0" indent="0" marL="0">
              <a:buNone/>
            </a:pPr>
            <a:r>
              <a:rPr/>
              <a:t>Arranging by COV</a:t>
            </a:r>
          </a:p>
          <a:p>
            <a:pPr lvl="0" indent="0" marL="0">
              <a:buNone/>
            </a:pPr>
            <a:r>
              <a:rPr/>
              <a:t>Seq_Title_Org</a:t>
            </a:r>
          </a:p>
          <a:p>
            <a:pPr lvl="0" indent="0" marL="0">
              <a:buNone/>
            </a:pPr>
            <a:r>
              <a:rPr/>
              <a:t>NODE</a:t>
            </a:r>
          </a:p>
          <a:p>
            <a:pPr lvl="0" indent="0" marL="0">
              <a:buNone/>
            </a:pPr>
            <a:r>
              <a:rPr/>
              <a:t>LENGTH</a:t>
            </a:r>
          </a:p>
          <a:p>
            <a:pPr lvl="0" indent="0" marL="0">
              <a:buNone/>
            </a:pPr>
            <a:r>
              <a:rPr/>
              <a:t>COV</a:t>
            </a:r>
          </a:p>
          <a:p>
            <a:pPr lvl="0" indent="0" marL="0">
              <a:buNone/>
            </a:pPr>
            <a:r>
              <a:rPr/>
              <a:t>Percent_ID</a:t>
            </a:r>
          </a:p>
          <a:p>
            <a:pPr lvl="0" indent="0" marL="0">
              <a:buNone/>
            </a:pPr>
            <a:r>
              <a:rPr/>
              <a:t>Mismatch</a:t>
            </a:r>
          </a:p>
          <a:p>
            <a:pPr lvl="0" indent="0" marL="0">
              <a:buNone/>
            </a:pPr>
            <a:r>
              <a:rPr/>
              <a:t>Evalue</a:t>
            </a:r>
          </a:p>
          <a:p>
            <a:pPr lvl="0" indent="0" marL="0">
              <a:buNone/>
            </a:pPr>
            <a:r>
              <a:rPr/>
              <a:t>OS=Hokovirus HKV1</a:t>
            </a:r>
          </a:p>
          <a:p>
            <a:pPr lvl="0" indent="0" marL="0">
              <a:buNone/>
            </a:pPr>
            <a:r>
              <a:rPr/>
              <a:t>1770</a:t>
            </a:r>
          </a:p>
          <a:p>
            <a:pPr lvl="0" indent="0" marL="0">
              <a:buNone/>
            </a:pPr>
            <a:r>
              <a:rPr/>
              <a:t>1418</a:t>
            </a:r>
          </a:p>
          <a:p>
            <a:pPr lvl="0" indent="0" marL="0">
              <a:buNone/>
            </a:pPr>
            <a:r>
              <a:rPr/>
              <a:t>435.1115</a:t>
            </a:r>
          </a:p>
          <a:p>
            <a:pPr lvl="0" indent="0" marL="0">
              <a:buNone/>
            </a:pPr>
            <a:r>
              <a:rPr/>
              <a:t>93.3</a:t>
            </a:r>
          </a:p>
          <a:p>
            <a:pPr lvl="0" indent="0" marL="0">
              <a:buNone/>
            </a:pPr>
            <a:r>
              <a:rPr/>
              <a:t>15</a:t>
            </a:r>
          </a:p>
          <a:p>
            <a:pPr lvl="0" indent="0" marL="0">
              <a:buNone/>
            </a:pPr>
            <a:r>
              <a:rPr/>
              <a:t>0.000000</a:t>
            </a:r>
          </a:p>
          <a:p>
            <a:pPr lvl="0" indent="0" marL="0">
              <a:buNone/>
            </a:pPr>
            <a:r>
              <a:rPr/>
              <a:t>OS=Bovine viral diarrhea virus 2</a:t>
            </a:r>
          </a:p>
          <a:p>
            <a:pPr lvl="0" indent="0" marL="0">
              <a:buNone/>
            </a:pPr>
            <a:r>
              <a:rPr/>
              <a:t>1770</a:t>
            </a:r>
          </a:p>
          <a:p>
            <a:pPr lvl="0" indent="0" marL="0">
              <a:buNone/>
            </a:pPr>
            <a:r>
              <a:rPr/>
              <a:t>1418</a:t>
            </a:r>
          </a:p>
          <a:p>
            <a:pPr lvl="0" indent="0" marL="0">
              <a:buNone/>
            </a:pPr>
            <a:r>
              <a:rPr/>
              <a:t>435.1115</a:t>
            </a:r>
          </a:p>
          <a:p>
            <a:pPr lvl="0" indent="0" marL="0">
              <a:buNone/>
            </a:pPr>
            <a:r>
              <a:rPr/>
              <a:t>83.1</a:t>
            </a:r>
          </a:p>
          <a:p>
            <a:pPr lvl="0" indent="0" marL="0">
              <a:buNone/>
            </a:pPr>
            <a:r>
              <a:rPr/>
              <a:t>29</a:t>
            </a:r>
          </a:p>
          <a:p>
            <a:pPr lvl="0" indent="0" marL="0">
              <a:buNone/>
            </a:pPr>
            <a:r>
              <a:rPr/>
              <a:t>0.000000</a:t>
            </a:r>
          </a:p>
          <a:p>
            <a:pPr lvl="0" indent="0" marL="0">
              <a:buNone/>
            </a:pPr>
            <a:r>
              <a:rPr/>
              <a:t>OS=Bovine viral diarrhea virus 2</a:t>
            </a:r>
          </a:p>
          <a:p>
            <a:pPr lvl="0" indent="0" marL="0">
              <a:buNone/>
            </a:pPr>
            <a:r>
              <a:rPr/>
              <a:t>1770</a:t>
            </a:r>
          </a:p>
          <a:p>
            <a:pPr lvl="0" indent="0" marL="0">
              <a:buNone/>
            </a:pPr>
            <a:r>
              <a:rPr/>
              <a:t>1418</a:t>
            </a:r>
          </a:p>
          <a:p>
            <a:pPr lvl="0" indent="0" marL="0">
              <a:buNone/>
            </a:pPr>
            <a:r>
              <a:rPr/>
              <a:t>435.1115</a:t>
            </a:r>
          </a:p>
          <a:p>
            <a:pPr lvl="0" indent="0" marL="0">
              <a:buNone/>
            </a:pPr>
            <a:r>
              <a:rPr/>
              <a:t>91.9</a:t>
            </a:r>
          </a:p>
          <a:p>
            <a:pPr lvl="0" indent="0" marL="0">
              <a:buNone/>
            </a:pPr>
            <a:r>
              <a:rPr/>
              <a:t>14</a:t>
            </a:r>
          </a:p>
          <a:p>
            <a:pPr lvl="0" indent="0" marL="0">
              <a:buNone/>
            </a:pPr>
            <a:r>
              <a:rPr/>
              <a:t>0.000000</a:t>
            </a:r>
          </a:p>
          <a:p>
            <a:pPr lvl="0" indent="0" marL="0">
              <a:buNone/>
            </a:pPr>
            <a:r>
              <a:rPr/>
              <a:t>OS=Bovine viral diarrhea virus</a:t>
            </a:r>
          </a:p>
          <a:p>
            <a:pPr lvl="0" indent="0" marL="0">
              <a:buNone/>
            </a:pPr>
            <a:r>
              <a:rPr/>
              <a:t>1770</a:t>
            </a:r>
          </a:p>
          <a:p>
            <a:pPr lvl="0" indent="0" marL="0">
              <a:buNone/>
            </a:pPr>
            <a:r>
              <a:rPr/>
              <a:t>1418</a:t>
            </a:r>
          </a:p>
          <a:p>
            <a:pPr lvl="0" indent="0" marL="0">
              <a:buNone/>
            </a:pPr>
            <a:r>
              <a:rPr/>
              <a:t>435.1115</a:t>
            </a:r>
          </a:p>
          <a:p>
            <a:pPr lvl="0" indent="0" marL="0">
              <a:buNone/>
            </a:pPr>
            <a:r>
              <a:rPr/>
              <a:t>91.5</a:t>
            </a:r>
          </a:p>
          <a:p>
            <a:pPr lvl="0" indent="0" marL="0">
              <a:buNone/>
            </a:pPr>
            <a:r>
              <a:rPr/>
              <a:t>15</a:t>
            </a:r>
          </a:p>
          <a:p>
            <a:pPr lvl="0" indent="0" marL="0">
              <a:buNone/>
            </a:pPr>
            <a:r>
              <a:rPr/>
              <a:t>0.000000</a:t>
            </a:r>
          </a:p>
          <a:p>
            <a:pPr lvl="0" indent="0" marL="0">
              <a:buNone/>
            </a:pPr>
            <a:r>
              <a:rPr/>
              <a:t>OS=Bovine viral diarrhea virus 2</a:t>
            </a:r>
          </a:p>
          <a:p>
            <a:pPr lvl="0" indent="0" marL="0">
              <a:buNone/>
            </a:pPr>
            <a:r>
              <a:rPr/>
              <a:t>1770</a:t>
            </a:r>
          </a:p>
          <a:p>
            <a:pPr lvl="0" indent="0" marL="0">
              <a:buNone/>
            </a:pPr>
            <a:r>
              <a:rPr/>
              <a:t>1418</a:t>
            </a:r>
          </a:p>
          <a:p>
            <a:pPr lvl="0" indent="0" marL="0">
              <a:buNone/>
            </a:pPr>
            <a:r>
              <a:rPr/>
              <a:t>435.1115</a:t>
            </a:r>
          </a:p>
          <a:p>
            <a:pPr lvl="0" indent="0" marL="0">
              <a:buNone/>
            </a:pPr>
            <a:r>
              <a:rPr/>
              <a:t>92.0</a:t>
            </a:r>
          </a:p>
          <a:p>
            <a:pPr lvl="0" indent="0" marL="0">
              <a:buNone/>
            </a:pPr>
            <a:r>
              <a:rPr/>
              <a:t>13</a:t>
            </a:r>
          </a:p>
          <a:p>
            <a:pPr lvl="0" indent="0" marL="0">
              <a:buNone/>
            </a:pPr>
            <a:r>
              <a:rPr/>
              <a:t>0.000000</a:t>
            </a:r>
          </a:p>
          <a:p>
            <a:pPr lvl="0" indent="0" marL="0">
              <a:buNone/>
            </a:pPr>
            <a:r>
              <a:rPr/>
              <a:t>OS=Megaviridae environmental sample</a:t>
            </a:r>
          </a:p>
          <a:p>
            <a:pPr lvl="0" indent="0" marL="0">
              <a:buNone/>
            </a:pPr>
            <a:r>
              <a:rPr/>
              <a:t>1679</a:t>
            </a:r>
          </a:p>
          <a:p>
            <a:pPr lvl="0" indent="0" marL="0">
              <a:buNone/>
            </a:pPr>
            <a:r>
              <a:rPr/>
              <a:t>1450</a:t>
            </a:r>
          </a:p>
          <a:p>
            <a:pPr lvl="0" indent="0" marL="0">
              <a:buNone/>
            </a:pPr>
            <a:r>
              <a:rPr/>
              <a:t>382.6333</a:t>
            </a:r>
          </a:p>
          <a:p>
            <a:pPr lvl="0" indent="0" marL="0">
              <a:buNone/>
            </a:pPr>
            <a:r>
              <a:rPr/>
              <a:t>54.5</a:t>
            </a:r>
          </a:p>
          <a:p>
            <a:pPr lvl="0" indent="0" marL="0">
              <a:buNone/>
            </a:pPr>
            <a:r>
              <a:rPr/>
              <a:t>20</a:t>
            </a:r>
          </a:p>
          <a:p>
            <a:pPr lvl="0" indent="0" marL="0">
              <a:buNone/>
            </a:pPr>
            <a:r>
              <a:rPr/>
              <a:t>0.000114</a:t>
            </a:r>
          </a:p>
          <a:p>
            <a:pPr lvl="0" indent="0" marL="0">
              <a:buNone/>
            </a:pPr>
            <a:r>
              <a:rPr/>
              <a:t>OS=Dishui lake phycodnavirus 1</a:t>
            </a:r>
          </a:p>
          <a:p>
            <a:pPr lvl="0" indent="0" marL="0">
              <a:buNone/>
            </a:pPr>
            <a:r>
              <a:rPr/>
              <a:t>3664</a:t>
            </a:r>
          </a:p>
          <a:p>
            <a:pPr lvl="0" indent="0" marL="0">
              <a:buNone/>
            </a:pPr>
            <a:r>
              <a:rPr/>
              <a:t>977</a:t>
            </a:r>
          </a:p>
          <a:p>
            <a:pPr lvl="0" indent="0" marL="0">
              <a:buNone/>
            </a:pPr>
            <a:r>
              <a:rPr/>
              <a:t>314.6836</a:t>
            </a:r>
          </a:p>
          <a:p>
            <a:pPr lvl="0" indent="0" marL="0">
              <a:buNone/>
            </a:pPr>
            <a:r>
              <a:rPr/>
              <a:t>86.8</a:t>
            </a:r>
          </a:p>
          <a:p>
            <a:pPr lvl="0" indent="0" marL="0">
              <a:buNone/>
            </a:pPr>
            <a:r>
              <a:rPr/>
              <a:t>18</a:t>
            </a:r>
          </a:p>
          <a:p>
            <a:pPr lvl="0" indent="0" marL="0">
              <a:buNone/>
            </a:pPr>
            <a:r>
              <a:rPr/>
              <a:t>0.000000</a:t>
            </a:r>
          </a:p>
          <a:p>
            <a:pPr lvl="0" indent="0" marL="0">
              <a:buNone/>
            </a:pPr>
            <a:r>
              <a:rPr/>
              <a:t>OS=Sylvanvirus sp</a:t>
            </a:r>
          </a:p>
          <a:p>
            <a:pPr lvl="0" indent="0" marL="0">
              <a:buNone/>
            </a:pPr>
            <a:r>
              <a:rPr/>
              <a:t>3664</a:t>
            </a:r>
          </a:p>
          <a:p>
            <a:pPr lvl="0" indent="0" marL="0">
              <a:buNone/>
            </a:pPr>
            <a:r>
              <a:rPr/>
              <a:t>977</a:t>
            </a:r>
          </a:p>
          <a:p>
            <a:pPr lvl="0" indent="0" marL="0">
              <a:buNone/>
            </a:pPr>
            <a:r>
              <a:rPr/>
              <a:t>314.6836</a:t>
            </a:r>
          </a:p>
          <a:p>
            <a:pPr lvl="0" indent="0" marL="0">
              <a:buNone/>
            </a:pPr>
            <a:r>
              <a:rPr/>
              <a:t>72.5</a:t>
            </a:r>
          </a:p>
          <a:p>
            <a:pPr lvl="0" indent="0" marL="0">
              <a:buNone/>
            </a:pPr>
            <a:r>
              <a:rPr/>
              <a:t>36</a:t>
            </a:r>
          </a:p>
          <a:p>
            <a:pPr lvl="0" indent="0" marL="0">
              <a:buNone/>
            </a:pPr>
            <a:r>
              <a:rPr/>
              <a:t>0.000000</a:t>
            </a:r>
          </a:p>
          <a:p>
            <a:pPr lvl="0" indent="0" marL="0">
              <a:buNone/>
            </a:pPr>
            <a:r>
              <a:rPr/>
              <a:t>OS=Manila clam xenomavirus</a:t>
            </a:r>
          </a:p>
          <a:p>
            <a:pPr lvl="0" indent="0" marL="0">
              <a:buNone/>
            </a:pPr>
            <a:r>
              <a:rPr/>
              <a:t>3664</a:t>
            </a:r>
          </a:p>
          <a:p>
            <a:pPr lvl="0" indent="0" marL="0">
              <a:buNone/>
            </a:pPr>
            <a:r>
              <a:rPr/>
              <a:t>977</a:t>
            </a:r>
          </a:p>
          <a:p>
            <a:pPr lvl="0" indent="0" marL="0">
              <a:buNone/>
            </a:pPr>
            <a:r>
              <a:rPr/>
              <a:t>314.6836</a:t>
            </a:r>
          </a:p>
          <a:p>
            <a:pPr lvl="0" indent="0" marL="0">
              <a:buNone/>
            </a:pPr>
            <a:r>
              <a:rPr/>
              <a:t>57.0</a:t>
            </a:r>
          </a:p>
          <a:p>
            <a:pPr lvl="0" indent="0" marL="0">
              <a:buNone/>
            </a:pPr>
            <a:r>
              <a:rPr/>
              <a:t>50</a:t>
            </a:r>
          </a:p>
          <a:p>
            <a:pPr lvl="0" indent="0" marL="0">
              <a:buNone/>
            </a:pPr>
            <a:r>
              <a:rPr/>
              <a:t>0.000000</a:t>
            </a:r>
          </a:p>
          <a:p>
            <a:pPr lvl="0" indent="0" marL="0">
              <a:buNone/>
            </a:pPr>
            <a:r>
              <a:rPr/>
              <a:t>OS=Marseillevirus LCMAC102</a:t>
            </a:r>
          </a:p>
          <a:p>
            <a:pPr lvl="0" indent="0" marL="0">
              <a:buNone/>
            </a:pPr>
            <a:r>
              <a:rPr/>
              <a:t>3664</a:t>
            </a:r>
          </a:p>
          <a:p>
            <a:pPr lvl="0" indent="0" marL="0">
              <a:buNone/>
            </a:pPr>
            <a:r>
              <a:rPr/>
              <a:t>977</a:t>
            </a:r>
          </a:p>
          <a:p>
            <a:pPr lvl="0" indent="0" marL="0">
              <a:buNone/>
            </a:pPr>
            <a:r>
              <a:rPr/>
              <a:t>314.6836</a:t>
            </a:r>
          </a:p>
          <a:p>
            <a:pPr lvl="0" indent="0" marL="0">
              <a:buNone/>
            </a:pPr>
            <a:r>
              <a:rPr/>
              <a:t>53.0</a:t>
            </a:r>
          </a:p>
          <a:p>
            <a:pPr lvl="0" indent="0" marL="0">
              <a:buNone/>
            </a:pPr>
            <a:r>
              <a:rPr/>
              <a:t>51</a:t>
            </a:r>
          </a:p>
          <a:p>
            <a:pPr lvl="0" indent="0" marL="0">
              <a:buNone/>
            </a:pPr>
            <a:r>
              <a:rPr/>
              <a:t>0.000000</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Evaluate results of unmapped reads</a:t>
            </a:r>
          </a:p>
        </p:txBody>
      </p:sp>
      <p:sp>
        <p:nvSpPr>
          <p:cNvPr id="3" name="Content Placeholder 2"/>
          <p:cNvSpPr>
            <a:spLocks noGrp="1"/>
          </p:cNvSpPr>
          <p:nvPr>
            <p:ph idx="1"/>
          </p:nvPr>
        </p:nvSpPr>
        <p:spPr/>
        <p:txBody>
          <a:bodyPr/>
          <a:lstStyle/>
          <a:p>
            <a:pPr lvl="0" indent="0" marL="0">
              <a:buNone/>
            </a:pPr>
            <a:r>
              <a:rPr/>
              <a:t>Arranging by Percent_ID</a:t>
            </a:r>
          </a:p>
          <a:p>
            <a:pPr lvl="0" indent="0" marL="0">
              <a:buNone/>
            </a:pPr>
            <a:r>
              <a:rPr/>
              <a:t>Seq_Title_Org</a:t>
            </a:r>
          </a:p>
          <a:p>
            <a:pPr lvl="0" indent="0" marL="0">
              <a:buNone/>
            </a:pPr>
            <a:r>
              <a:rPr/>
              <a:t>NODE</a:t>
            </a:r>
          </a:p>
          <a:p>
            <a:pPr lvl="0" indent="0" marL="0">
              <a:buNone/>
            </a:pPr>
            <a:r>
              <a:rPr/>
              <a:t>LENGTH</a:t>
            </a:r>
          </a:p>
          <a:p>
            <a:pPr lvl="0" indent="0" marL="0">
              <a:buNone/>
            </a:pPr>
            <a:r>
              <a:rPr/>
              <a:t>COV</a:t>
            </a:r>
          </a:p>
          <a:p>
            <a:pPr lvl="0" indent="0" marL="0">
              <a:buNone/>
            </a:pPr>
            <a:r>
              <a:rPr/>
              <a:t>Percent_ID</a:t>
            </a:r>
          </a:p>
          <a:p>
            <a:pPr lvl="0" indent="0" marL="0">
              <a:buNone/>
            </a:pPr>
            <a:r>
              <a:rPr/>
              <a:t>Mismatch</a:t>
            </a:r>
          </a:p>
          <a:p>
            <a:pPr lvl="0" indent="0" marL="0">
              <a:buNone/>
            </a:pPr>
            <a:r>
              <a:rPr/>
              <a:t>Evalue</a:t>
            </a:r>
          </a:p>
          <a:p>
            <a:pPr lvl="0" indent="0" marL="0">
              <a:buNone/>
            </a:pPr>
            <a:r>
              <a:rPr/>
              <a:t>OS=Rose partitivirus</a:t>
            </a:r>
          </a:p>
          <a:p>
            <a:pPr lvl="0" indent="0" marL="0">
              <a:buNone/>
            </a:pPr>
            <a:r>
              <a:rPr/>
              <a:t>1222</a:t>
            </a:r>
          </a:p>
          <a:p>
            <a:pPr lvl="0" indent="0" marL="0">
              <a:buNone/>
            </a:pPr>
            <a:r>
              <a:rPr/>
              <a:t>1687</a:t>
            </a:r>
          </a:p>
          <a:p>
            <a:pPr lvl="0" indent="0" marL="0">
              <a:buNone/>
            </a:pPr>
            <a:r>
              <a:rPr/>
              <a:t>29.425031</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1952</a:t>
            </a:r>
          </a:p>
          <a:p>
            <a:pPr lvl="0" indent="0" marL="0">
              <a:buNone/>
            </a:pPr>
            <a:r>
              <a:rPr/>
              <a:t>1351</a:t>
            </a:r>
          </a:p>
          <a:p>
            <a:pPr lvl="0" indent="0" marL="0">
              <a:buNone/>
            </a:pPr>
            <a:r>
              <a:rPr/>
              <a:t>81.942097</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2018</a:t>
            </a:r>
          </a:p>
          <a:p>
            <a:pPr lvl="0" indent="0" marL="0">
              <a:buNone/>
            </a:pPr>
            <a:r>
              <a:rPr/>
              <a:t>1336</a:t>
            </a:r>
          </a:p>
          <a:p>
            <a:pPr lvl="0" indent="0" marL="0">
              <a:buNone/>
            </a:pPr>
            <a:r>
              <a:rPr/>
              <a:t>133.779097</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2785</a:t>
            </a:r>
          </a:p>
          <a:p>
            <a:pPr lvl="0" indent="0" marL="0">
              <a:buNone/>
            </a:pPr>
            <a:r>
              <a:rPr/>
              <a:t>1138</a:t>
            </a:r>
          </a:p>
          <a:p>
            <a:pPr lvl="0" indent="0" marL="0">
              <a:buNone/>
            </a:pPr>
            <a:r>
              <a:rPr/>
              <a:t>10.477934</a:t>
            </a:r>
          </a:p>
          <a:p>
            <a:pPr lvl="0" indent="0" marL="0">
              <a:buNone/>
            </a:pPr>
            <a:r>
              <a:rPr/>
              <a:t>100</a:t>
            </a:r>
          </a:p>
          <a:p>
            <a:pPr lvl="0" indent="0" marL="0">
              <a:buNone/>
            </a:pPr>
            <a:r>
              <a:rPr/>
              <a:t>0</a:t>
            </a:r>
          </a:p>
          <a:p>
            <a:pPr lvl="0" indent="0" marL="0">
              <a:buNone/>
            </a:pPr>
            <a:r>
              <a:rPr/>
              <a:t>0</a:t>
            </a:r>
          </a:p>
          <a:p>
            <a:pPr lvl="0" indent="0" marL="0">
              <a:buNone/>
            </a:pPr>
            <a:r>
              <a:rPr/>
              <a:t>OS=Escherichia phage TR2</a:t>
            </a:r>
          </a:p>
          <a:p>
            <a:pPr lvl="0" indent="0" marL="0">
              <a:buNone/>
            </a:pPr>
            <a:r>
              <a:rPr/>
              <a:t>13394</a:t>
            </a:r>
          </a:p>
          <a:p>
            <a:pPr lvl="0" indent="0" marL="0">
              <a:buNone/>
            </a:pPr>
            <a:r>
              <a:rPr/>
              <a:t>466</a:t>
            </a:r>
          </a:p>
          <a:p>
            <a:pPr lvl="0" indent="0" marL="0">
              <a:buNone/>
            </a:pPr>
            <a:r>
              <a:rPr/>
              <a:t>2.633588</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15249</a:t>
            </a:r>
          </a:p>
          <a:p>
            <a:pPr lvl="0" indent="0" marL="0">
              <a:buNone/>
            </a:pPr>
            <a:r>
              <a:rPr/>
              <a:t>432</a:t>
            </a:r>
          </a:p>
          <a:p>
            <a:pPr lvl="0" indent="0" marL="0">
              <a:buNone/>
            </a:pPr>
            <a:r>
              <a:rPr/>
              <a:t>8.384401</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15249</a:t>
            </a:r>
          </a:p>
          <a:p>
            <a:pPr lvl="0" indent="0" marL="0">
              <a:buNone/>
            </a:pPr>
            <a:r>
              <a:rPr/>
              <a:t>432</a:t>
            </a:r>
          </a:p>
          <a:p>
            <a:pPr lvl="0" indent="0" marL="0">
              <a:buNone/>
            </a:pPr>
            <a:r>
              <a:rPr/>
              <a:t>8.384401</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15249</a:t>
            </a:r>
          </a:p>
          <a:p>
            <a:pPr lvl="0" indent="0" marL="0">
              <a:buNone/>
            </a:pPr>
            <a:r>
              <a:rPr/>
              <a:t>432</a:t>
            </a:r>
          </a:p>
          <a:p>
            <a:pPr lvl="0" indent="0" marL="0">
              <a:buNone/>
            </a:pPr>
            <a:r>
              <a:rPr/>
              <a:t>8.384401</a:t>
            </a:r>
          </a:p>
          <a:p>
            <a:pPr lvl="0" indent="0" marL="0">
              <a:buNone/>
            </a:pPr>
            <a:r>
              <a:rPr/>
              <a:t>100</a:t>
            </a:r>
          </a:p>
          <a:p>
            <a:pPr lvl="0" indent="0" marL="0">
              <a:buNone/>
            </a:pPr>
            <a:r>
              <a:rPr/>
              <a:t>0</a:t>
            </a:r>
          </a:p>
          <a:p>
            <a:pPr lvl="0" indent="0" marL="0">
              <a:buNone/>
            </a:pPr>
            <a:r>
              <a:rPr/>
              <a:t>0</a:t>
            </a:r>
          </a:p>
          <a:p>
            <a:pPr lvl="0" indent="0" marL="0">
              <a:buNone/>
            </a:pPr>
            <a:r>
              <a:rPr/>
              <a:t>OS=Rose partitivirus</a:t>
            </a:r>
          </a:p>
          <a:p>
            <a:pPr lvl="0" indent="0" marL="0">
              <a:buNone/>
            </a:pPr>
            <a:r>
              <a:rPr/>
              <a:t>18543</a:t>
            </a:r>
          </a:p>
          <a:p>
            <a:pPr lvl="0" indent="0" marL="0">
              <a:buNone/>
            </a:pPr>
            <a:r>
              <a:rPr/>
              <a:t>388</a:t>
            </a:r>
          </a:p>
          <a:p>
            <a:pPr lvl="0" indent="0" marL="0">
              <a:buNone/>
            </a:pPr>
            <a:r>
              <a:rPr/>
              <a:t>3.387302</a:t>
            </a:r>
          </a:p>
          <a:p>
            <a:pPr lvl="0" indent="0" marL="0">
              <a:buNone/>
            </a:pPr>
            <a:r>
              <a:rPr/>
              <a:t>100</a:t>
            </a:r>
          </a:p>
          <a:p>
            <a:pPr lvl="0" indent="0" marL="0">
              <a:buNone/>
            </a:pPr>
            <a:r>
              <a:rPr/>
              <a:t>0</a:t>
            </a:r>
          </a:p>
          <a:p>
            <a:pPr lvl="0" indent="0" marL="0">
              <a:buNone/>
            </a:pPr>
            <a:r>
              <a:rPr/>
              <a:t>0</a:t>
            </a:r>
          </a:p>
          <a:p>
            <a:pPr lvl="0" indent="0" marL="0">
              <a:buNone/>
            </a:pPr>
            <a:r>
              <a:rPr/>
              <a:t>OS=Rose partitivirus</a:t>
            </a:r>
          </a:p>
          <a:p>
            <a:pPr lvl="0" indent="0" marL="0">
              <a:buNone/>
            </a:pPr>
            <a:r>
              <a:rPr/>
              <a:t>18607</a:t>
            </a:r>
          </a:p>
          <a:p>
            <a:pPr lvl="0" indent="0" marL="0">
              <a:buNone/>
            </a:pPr>
            <a:r>
              <a:rPr/>
              <a:t>387</a:t>
            </a:r>
          </a:p>
          <a:p>
            <a:pPr lvl="0" indent="0" marL="0">
              <a:buNone/>
            </a:pPr>
            <a:r>
              <a:rPr/>
              <a:t>4.152866</a:t>
            </a:r>
          </a:p>
          <a:p>
            <a:pPr lvl="0" indent="0" marL="0">
              <a:buNone/>
            </a:pPr>
            <a:r>
              <a:rPr/>
              <a:t>100</a:t>
            </a:r>
          </a:p>
          <a:p>
            <a:pPr lvl="0" indent="0" marL="0">
              <a:buNone/>
            </a:pPr>
            <a:r>
              <a:rPr/>
              <a:t>0</a:t>
            </a:r>
          </a:p>
          <a:p>
            <a:pPr lvl="0" indent="0" marL="0">
              <a:buNone/>
            </a:pPr>
            <a:r>
              <a:rPr/>
              <a:t>0</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Evaluate results of unmapped reads</a:t>
            </a:r>
          </a:p>
        </p:txBody>
      </p:sp>
      <p:sp>
        <p:nvSpPr>
          <p:cNvPr id="3" name="Content Placeholder 2"/>
          <p:cNvSpPr>
            <a:spLocks noGrp="1"/>
          </p:cNvSpPr>
          <p:nvPr>
            <p:ph idx="1"/>
          </p:nvPr>
        </p:nvSpPr>
        <p:spPr/>
        <p:txBody>
          <a:bodyPr/>
          <a:lstStyle/>
          <a:p>
            <a:pPr lvl="0" indent="0" marL="0">
              <a:buNone/>
            </a:pPr>
            <a:r>
              <a:rPr/>
              <a:t>Arranging by Mismatch</a:t>
            </a:r>
          </a:p>
          <a:p>
            <a:pPr lvl="0" indent="0" marL="0">
              <a:buNone/>
            </a:pPr>
            <a:r>
              <a:rPr/>
              <a:t>Seq_Title_Org</a:t>
            </a:r>
          </a:p>
          <a:p>
            <a:pPr lvl="0" indent="0" marL="0">
              <a:buNone/>
            </a:pPr>
            <a:r>
              <a:rPr/>
              <a:t>NODE</a:t>
            </a:r>
          </a:p>
          <a:p>
            <a:pPr lvl="0" indent="0" marL="0">
              <a:buNone/>
            </a:pPr>
            <a:r>
              <a:rPr/>
              <a:t>LENGTH</a:t>
            </a:r>
          </a:p>
          <a:p>
            <a:pPr lvl="0" indent="0" marL="0">
              <a:buNone/>
            </a:pPr>
            <a:r>
              <a:rPr/>
              <a:t>COV</a:t>
            </a:r>
          </a:p>
          <a:p>
            <a:pPr lvl="0" indent="0" marL="0">
              <a:buNone/>
            </a:pPr>
            <a:r>
              <a:rPr/>
              <a:t>Percent_ID</a:t>
            </a:r>
          </a:p>
          <a:p>
            <a:pPr lvl="0" indent="0" marL="0">
              <a:buNone/>
            </a:pPr>
            <a:r>
              <a:rPr/>
              <a:t>Mismatch</a:t>
            </a:r>
          </a:p>
          <a:p>
            <a:pPr lvl="0" indent="0" marL="0">
              <a:buNone/>
            </a:pPr>
            <a:r>
              <a:rPr/>
              <a:t>Evalue</a:t>
            </a:r>
          </a:p>
          <a:p>
            <a:pPr lvl="0" indent="0" marL="0">
              <a:buNone/>
            </a:pPr>
            <a:r>
              <a:rPr/>
              <a:t>OS=Rose partitivirus</a:t>
            </a:r>
          </a:p>
          <a:p>
            <a:pPr lvl="0" indent="0" marL="0">
              <a:buNone/>
            </a:pPr>
            <a:r>
              <a:rPr/>
              <a:t>1222</a:t>
            </a:r>
          </a:p>
          <a:p>
            <a:pPr lvl="0" indent="0" marL="0">
              <a:buNone/>
            </a:pPr>
            <a:r>
              <a:rPr/>
              <a:t>1687</a:t>
            </a:r>
          </a:p>
          <a:p>
            <a:pPr lvl="0" indent="0" marL="0">
              <a:buNone/>
            </a:pPr>
            <a:r>
              <a:rPr/>
              <a:t>29.425031</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1952</a:t>
            </a:r>
          </a:p>
          <a:p>
            <a:pPr lvl="0" indent="0" marL="0">
              <a:buNone/>
            </a:pPr>
            <a:r>
              <a:rPr/>
              <a:t>1351</a:t>
            </a:r>
          </a:p>
          <a:p>
            <a:pPr lvl="0" indent="0" marL="0">
              <a:buNone/>
            </a:pPr>
            <a:r>
              <a:rPr/>
              <a:t>81.942097</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2018</a:t>
            </a:r>
          </a:p>
          <a:p>
            <a:pPr lvl="0" indent="0" marL="0">
              <a:buNone/>
            </a:pPr>
            <a:r>
              <a:rPr/>
              <a:t>1336</a:t>
            </a:r>
          </a:p>
          <a:p>
            <a:pPr lvl="0" indent="0" marL="0">
              <a:buNone/>
            </a:pPr>
            <a:r>
              <a:rPr/>
              <a:t>133.779097</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2785</a:t>
            </a:r>
          </a:p>
          <a:p>
            <a:pPr lvl="0" indent="0" marL="0">
              <a:buNone/>
            </a:pPr>
            <a:r>
              <a:rPr/>
              <a:t>1138</a:t>
            </a:r>
          </a:p>
          <a:p>
            <a:pPr lvl="0" indent="0" marL="0">
              <a:buNone/>
            </a:pPr>
            <a:r>
              <a:rPr/>
              <a:t>10.477934</a:t>
            </a:r>
          </a:p>
          <a:p>
            <a:pPr lvl="0" indent="0" marL="0">
              <a:buNone/>
            </a:pPr>
            <a:r>
              <a:rPr/>
              <a:t>100</a:t>
            </a:r>
          </a:p>
          <a:p>
            <a:pPr lvl="0" indent="0" marL="0">
              <a:buNone/>
            </a:pPr>
            <a:r>
              <a:rPr/>
              <a:t>0</a:t>
            </a:r>
          </a:p>
          <a:p>
            <a:pPr lvl="0" indent="0" marL="0">
              <a:buNone/>
            </a:pPr>
            <a:r>
              <a:rPr/>
              <a:t>0</a:t>
            </a:r>
          </a:p>
          <a:p>
            <a:pPr lvl="0" indent="0" marL="0">
              <a:buNone/>
            </a:pPr>
            <a:r>
              <a:rPr/>
              <a:t>OS=Escherichia phage TR2</a:t>
            </a:r>
          </a:p>
          <a:p>
            <a:pPr lvl="0" indent="0" marL="0">
              <a:buNone/>
            </a:pPr>
            <a:r>
              <a:rPr/>
              <a:t>13394</a:t>
            </a:r>
          </a:p>
          <a:p>
            <a:pPr lvl="0" indent="0" marL="0">
              <a:buNone/>
            </a:pPr>
            <a:r>
              <a:rPr/>
              <a:t>466</a:t>
            </a:r>
          </a:p>
          <a:p>
            <a:pPr lvl="0" indent="0" marL="0">
              <a:buNone/>
            </a:pPr>
            <a:r>
              <a:rPr/>
              <a:t>2.633588</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15249</a:t>
            </a:r>
          </a:p>
          <a:p>
            <a:pPr lvl="0" indent="0" marL="0">
              <a:buNone/>
            </a:pPr>
            <a:r>
              <a:rPr/>
              <a:t>432</a:t>
            </a:r>
          </a:p>
          <a:p>
            <a:pPr lvl="0" indent="0" marL="0">
              <a:buNone/>
            </a:pPr>
            <a:r>
              <a:rPr/>
              <a:t>8.384401</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15249</a:t>
            </a:r>
          </a:p>
          <a:p>
            <a:pPr lvl="0" indent="0" marL="0">
              <a:buNone/>
            </a:pPr>
            <a:r>
              <a:rPr/>
              <a:t>432</a:t>
            </a:r>
          </a:p>
          <a:p>
            <a:pPr lvl="0" indent="0" marL="0">
              <a:buNone/>
            </a:pPr>
            <a:r>
              <a:rPr/>
              <a:t>8.384401</a:t>
            </a:r>
          </a:p>
          <a:p>
            <a:pPr lvl="0" indent="0" marL="0">
              <a:buNone/>
            </a:pPr>
            <a:r>
              <a:rPr/>
              <a:t>100</a:t>
            </a:r>
          </a:p>
          <a:p>
            <a:pPr lvl="0" indent="0" marL="0">
              <a:buNone/>
            </a:pPr>
            <a:r>
              <a:rPr/>
              <a:t>0</a:t>
            </a:r>
          </a:p>
          <a:p>
            <a:pPr lvl="0" indent="0" marL="0">
              <a:buNone/>
            </a:pPr>
            <a:r>
              <a:rPr/>
              <a:t>0</a:t>
            </a:r>
          </a:p>
          <a:p>
            <a:pPr lvl="0" indent="0" marL="0">
              <a:buNone/>
            </a:pPr>
            <a:r>
              <a:rPr/>
              <a:t>OS=Rose cryptic virus 1</a:t>
            </a:r>
          </a:p>
          <a:p>
            <a:pPr lvl="0" indent="0" marL="0">
              <a:buNone/>
            </a:pPr>
            <a:r>
              <a:rPr/>
              <a:t>15249</a:t>
            </a:r>
          </a:p>
          <a:p>
            <a:pPr lvl="0" indent="0" marL="0">
              <a:buNone/>
            </a:pPr>
            <a:r>
              <a:rPr/>
              <a:t>432</a:t>
            </a:r>
          </a:p>
          <a:p>
            <a:pPr lvl="0" indent="0" marL="0">
              <a:buNone/>
            </a:pPr>
            <a:r>
              <a:rPr/>
              <a:t>8.384401</a:t>
            </a:r>
          </a:p>
          <a:p>
            <a:pPr lvl="0" indent="0" marL="0">
              <a:buNone/>
            </a:pPr>
            <a:r>
              <a:rPr/>
              <a:t>100</a:t>
            </a:r>
          </a:p>
          <a:p>
            <a:pPr lvl="0" indent="0" marL="0">
              <a:buNone/>
            </a:pPr>
            <a:r>
              <a:rPr/>
              <a:t>0</a:t>
            </a:r>
          </a:p>
          <a:p>
            <a:pPr lvl="0" indent="0" marL="0">
              <a:buNone/>
            </a:pPr>
            <a:r>
              <a:rPr/>
              <a:t>0</a:t>
            </a:r>
          </a:p>
          <a:p>
            <a:pPr lvl="0" indent="0" marL="0">
              <a:buNone/>
            </a:pPr>
            <a:r>
              <a:rPr/>
              <a:t>OS=Rose partitivirus</a:t>
            </a:r>
          </a:p>
          <a:p>
            <a:pPr lvl="0" indent="0" marL="0">
              <a:buNone/>
            </a:pPr>
            <a:r>
              <a:rPr/>
              <a:t>18543</a:t>
            </a:r>
          </a:p>
          <a:p>
            <a:pPr lvl="0" indent="0" marL="0">
              <a:buNone/>
            </a:pPr>
            <a:r>
              <a:rPr/>
              <a:t>388</a:t>
            </a:r>
          </a:p>
          <a:p>
            <a:pPr lvl="0" indent="0" marL="0">
              <a:buNone/>
            </a:pPr>
            <a:r>
              <a:rPr/>
              <a:t>3.387302</a:t>
            </a:r>
          </a:p>
          <a:p>
            <a:pPr lvl="0" indent="0" marL="0">
              <a:buNone/>
            </a:pPr>
            <a:r>
              <a:rPr/>
              <a:t>100</a:t>
            </a:r>
          </a:p>
          <a:p>
            <a:pPr lvl="0" indent="0" marL="0">
              <a:buNone/>
            </a:pPr>
            <a:r>
              <a:rPr/>
              <a:t>0</a:t>
            </a:r>
          </a:p>
          <a:p>
            <a:pPr lvl="0" indent="0" marL="0">
              <a:buNone/>
            </a:pPr>
            <a:r>
              <a:rPr/>
              <a:t>0</a:t>
            </a:r>
          </a:p>
          <a:p>
            <a:pPr lvl="0" indent="0" marL="0">
              <a:buNone/>
            </a:pPr>
            <a:r>
              <a:rPr/>
              <a:t>OS=Rose partitivirus</a:t>
            </a:r>
          </a:p>
          <a:p>
            <a:pPr lvl="0" indent="0" marL="0">
              <a:buNone/>
            </a:pPr>
            <a:r>
              <a:rPr/>
              <a:t>18607</a:t>
            </a:r>
          </a:p>
          <a:p>
            <a:pPr lvl="0" indent="0" marL="0">
              <a:buNone/>
            </a:pPr>
            <a:r>
              <a:rPr/>
              <a:t>387</a:t>
            </a:r>
          </a:p>
          <a:p>
            <a:pPr lvl="0" indent="0" marL="0">
              <a:buNone/>
            </a:pPr>
            <a:r>
              <a:rPr/>
              <a:t>4.152866</a:t>
            </a:r>
          </a:p>
          <a:p>
            <a:pPr lvl="0" indent="0" marL="0">
              <a:buNone/>
            </a:pPr>
            <a:r>
              <a:rPr/>
              <a:t>100</a:t>
            </a:r>
          </a:p>
          <a:p>
            <a:pPr lvl="0" indent="0" marL="0">
              <a:buNone/>
            </a:pPr>
            <a:r>
              <a:rPr/>
              <a:t>0</a:t>
            </a:r>
          </a:p>
          <a:p>
            <a:pPr lvl="0" indent="0" marL="0">
              <a:buNone/>
            </a:pPr>
            <a:r>
              <a:rPr/>
              <a:t>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b="1"/>
              <a:t>Examples from the literature</a:t>
            </a:r>
          </a:p>
        </p:txBody>
      </p:sp>
      <p:sp>
        <p:nvSpPr>
          <p:cNvPr id="4" name="Text Placeholder 3"/>
          <p:cNvSpPr>
            <a:spLocks noGrp="1"/>
          </p:cNvSpPr>
          <p:nvPr>
            <p:ph idx="2" sz="half" type="body"/>
          </p:nvPr>
        </p:nvSpPr>
        <p:spPr/>
        <p:txBody>
          <a:bodyPr/>
          <a:lstStyle/>
          <a:p>
            <a:pPr lvl="0"/>
            <a:r>
              <a:rPr/>
              <a:t>In roses:</a:t>
            </a:r>
          </a:p>
        </p:txBody>
      </p:sp>
      <p:pic>
        <p:nvPicPr>
          <p:cNvPr descr="data_output/article_picture.jpg" id="0" name="Picture 1"/>
          <p:cNvPicPr>
            <a:picLocks noGrp="1" noChangeAspect="1"/>
          </p:cNvPicPr>
          <p:nvPr/>
        </p:nvPicPr>
        <p:blipFill>
          <a:blip r:embed="rId2"/>
          <a:stretch>
            <a:fillRect/>
          </a:stretch>
        </p:blipFill>
        <p:spPr bwMode="auto">
          <a:xfrm>
            <a:off x="3568700" y="1498600"/>
            <a:ext cx="5105400" cy="17907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Evaluate results of unmapped reads</a:t>
            </a:r>
          </a:p>
        </p:txBody>
      </p:sp>
      <p:sp>
        <p:nvSpPr>
          <p:cNvPr id="3" name="Content Placeholder 2"/>
          <p:cNvSpPr>
            <a:spLocks noGrp="1"/>
          </p:cNvSpPr>
          <p:nvPr>
            <p:ph idx="1"/>
          </p:nvPr>
        </p:nvSpPr>
        <p:spPr/>
        <p:txBody>
          <a:bodyPr/>
          <a:lstStyle/>
          <a:p>
            <a:pPr lvl="0" indent="0" marL="0">
              <a:buNone/>
            </a:pPr>
            <a:r>
              <a:rPr/>
              <a:t>We can filter by a specific observations. This is a very useful tool, as we can obtain all of the nodes (contigs) that correspond to a given virus or other organism.</a:t>
            </a:r>
          </a:p>
          <a:p>
            <a:pPr lvl="0" indent="0" marL="0">
              <a:buNone/>
            </a:pPr>
            <a:r>
              <a:rPr/>
              <a:t>Filtering by RoPV</a:t>
            </a:r>
          </a:p>
          <a:p>
            <a:pPr lvl="0" indent="0" marL="0">
              <a:buNone/>
            </a:pPr>
            <a:r>
              <a:rPr/>
              <a:t>Seq_Title_Org</a:t>
            </a:r>
          </a:p>
          <a:p>
            <a:pPr lvl="0" indent="0" marL="0">
              <a:buNone/>
            </a:pPr>
            <a:r>
              <a:rPr/>
              <a:t>NODE</a:t>
            </a:r>
          </a:p>
          <a:p>
            <a:pPr lvl="0" indent="0" marL="0">
              <a:buNone/>
            </a:pPr>
            <a:r>
              <a:rPr/>
              <a:t>LENGTH</a:t>
            </a:r>
          </a:p>
          <a:p>
            <a:pPr lvl="0" indent="0" marL="0">
              <a:buNone/>
            </a:pPr>
            <a:r>
              <a:rPr/>
              <a:t>COV</a:t>
            </a:r>
          </a:p>
          <a:p>
            <a:pPr lvl="0" indent="0" marL="0">
              <a:buNone/>
            </a:pPr>
            <a:r>
              <a:rPr/>
              <a:t>Percent_ID</a:t>
            </a:r>
          </a:p>
          <a:p>
            <a:pPr lvl="0" indent="0" marL="0">
              <a:buNone/>
            </a:pPr>
            <a:r>
              <a:rPr/>
              <a:t>Mismatch</a:t>
            </a:r>
          </a:p>
          <a:p>
            <a:pPr lvl="0" indent="0" marL="0">
              <a:buNone/>
            </a:pPr>
            <a:r>
              <a:rPr/>
              <a:t>Evalue</a:t>
            </a:r>
          </a:p>
          <a:p>
            <a:pPr lvl="0" indent="0" marL="0">
              <a:buNone/>
            </a:pPr>
            <a:r>
              <a:rPr/>
              <a:t>OS=Rose partitivirus</a:t>
            </a:r>
          </a:p>
          <a:p>
            <a:pPr lvl="0" indent="0" marL="0">
              <a:buNone/>
            </a:pPr>
            <a:r>
              <a:rPr/>
              <a:t>1222</a:t>
            </a:r>
          </a:p>
          <a:p>
            <a:pPr lvl="0" indent="0" marL="0">
              <a:buNone/>
            </a:pPr>
            <a:r>
              <a:rPr/>
              <a:t>1687</a:t>
            </a:r>
          </a:p>
          <a:p>
            <a:pPr lvl="0" indent="0" marL="0">
              <a:buNone/>
            </a:pPr>
            <a:r>
              <a:rPr/>
              <a:t>29.425031</a:t>
            </a:r>
          </a:p>
          <a:p>
            <a:pPr lvl="0" indent="0" marL="0">
              <a:buNone/>
            </a:pPr>
            <a:r>
              <a:rPr/>
              <a:t>100.0</a:t>
            </a:r>
          </a:p>
          <a:p>
            <a:pPr lvl="0" indent="0" marL="0">
              <a:buNone/>
            </a:pPr>
            <a:r>
              <a:rPr/>
              <a:t>0</a:t>
            </a:r>
          </a:p>
          <a:p>
            <a:pPr lvl="0" indent="0" marL="0">
              <a:buNone/>
            </a:pPr>
            <a:r>
              <a:rPr/>
              <a:t>0</a:t>
            </a:r>
          </a:p>
          <a:p>
            <a:pPr lvl="0" indent="0" marL="0">
              <a:buNone/>
            </a:pPr>
            <a:r>
              <a:rPr/>
              <a:t>OS=Rose partitivirus</a:t>
            </a:r>
          </a:p>
          <a:p>
            <a:pPr lvl="0" indent="0" marL="0">
              <a:buNone/>
            </a:pPr>
            <a:r>
              <a:rPr/>
              <a:t>18543</a:t>
            </a:r>
          </a:p>
          <a:p>
            <a:pPr lvl="0" indent="0" marL="0">
              <a:buNone/>
            </a:pPr>
            <a:r>
              <a:rPr/>
              <a:t>388</a:t>
            </a:r>
          </a:p>
          <a:p>
            <a:pPr lvl="0" indent="0" marL="0">
              <a:buNone/>
            </a:pPr>
            <a:r>
              <a:rPr/>
              <a:t>3.387302</a:t>
            </a:r>
          </a:p>
          <a:p>
            <a:pPr lvl="0" indent="0" marL="0">
              <a:buNone/>
            </a:pPr>
            <a:r>
              <a:rPr/>
              <a:t>100.0</a:t>
            </a:r>
          </a:p>
          <a:p>
            <a:pPr lvl="0" indent="0" marL="0">
              <a:buNone/>
            </a:pPr>
            <a:r>
              <a:rPr/>
              <a:t>0</a:t>
            </a:r>
          </a:p>
          <a:p>
            <a:pPr lvl="0" indent="0" marL="0">
              <a:buNone/>
            </a:pPr>
            <a:r>
              <a:rPr/>
              <a:t>0</a:t>
            </a:r>
          </a:p>
          <a:p>
            <a:pPr lvl="0" indent="0" marL="0">
              <a:buNone/>
            </a:pPr>
            <a:r>
              <a:rPr/>
              <a:t>OS=Rose partitivirus</a:t>
            </a:r>
          </a:p>
          <a:p>
            <a:pPr lvl="0" indent="0" marL="0">
              <a:buNone/>
            </a:pPr>
            <a:r>
              <a:rPr/>
              <a:t>18607</a:t>
            </a:r>
          </a:p>
          <a:p>
            <a:pPr lvl="0" indent="0" marL="0">
              <a:buNone/>
            </a:pPr>
            <a:r>
              <a:rPr/>
              <a:t>387</a:t>
            </a:r>
          </a:p>
          <a:p>
            <a:pPr lvl="0" indent="0" marL="0">
              <a:buNone/>
            </a:pPr>
            <a:r>
              <a:rPr/>
              <a:t>4.152866</a:t>
            </a:r>
          </a:p>
          <a:p>
            <a:pPr lvl="0" indent="0" marL="0">
              <a:buNone/>
            </a:pPr>
            <a:r>
              <a:rPr/>
              <a:t>100.0</a:t>
            </a:r>
          </a:p>
          <a:p>
            <a:pPr lvl="0" indent="0" marL="0">
              <a:buNone/>
            </a:pPr>
            <a:r>
              <a:rPr/>
              <a:t>0</a:t>
            </a:r>
          </a:p>
          <a:p>
            <a:pPr lvl="0" indent="0" marL="0">
              <a:buNone/>
            </a:pPr>
            <a:r>
              <a:rPr/>
              <a:t>0</a:t>
            </a:r>
          </a:p>
          <a:p>
            <a:pPr lvl="0" indent="0" marL="0">
              <a:buNone/>
            </a:pPr>
            <a:r>
              <a:rPr/>
              <a:t>OS=Rose partitivirus</a:t>
            </a:r>
          </a:p>
          <a:p>
            <a:pPr lvl="0" indent="0" marL="0">
              <a:buNone/>
            </a:pPr>
            <a:r>
              <a:rPr/>
              <a:t>29377</a:t>
            </a:r>
          </a:p>
          <a:p>
            <a:pPr lvl="0" indent="0" marL="0">
              <a:buNone/>
            </a:pPr>
            <a:r>
              <a:rPr/>
              <a:t>300</a:t>
            </a:r>
          </a:p>
          <a:p>
            <a:pPr lvl="0" indent="0" marL="0">
              <a:buNone/>
            </a:pPr>
            <a:r>
              <a:rPr/>
              <a:t>2.709251</a:t>
            </a:r>
          </a:p>
          <a:p>
            <a:pPr lvl="0" indent="0" marL="0">
              <a:buNone/>
            </a:pPr>
            <a:r>
              <a:rPr/>
              <a:t>100.0</a:t>
            </a:r>
          </a:p>
          <a:p>
            <a:pPr lvl="0" indent="0" marL="0">
              <a:buNone/>
            </a:pPr>
            <a:r>
              <a:rPr/>
              <a:t>0</a:t>
            </a:r>
          </a:p>
          <a:p>
            <a:pPr lvl="0" indent="0" marL="0">
              <a:buNone/>
            </a:pPr>
            <a:r>
              <a:rPr/>
              <a:t>0</a:t>
            </a:r>
          </a:p>
          <a:p>
            <a:pPr lvl="0" indent="0" marL="0">
              <a:buNone/>
            </a:pPr>
            <a:r>
              <a:rPr/>
              <a:t>OS=Rose partitivirus</a:t>
            </a:r>
          </a:p>
          <a:p>
            <a:pPr lvl="0" indent="0" marL="0">
              <a:buNone/>
            </a:pPr>
            <a:r>
              <a:rPr/>
              <a:t>37931</a:t>
            </a:r>
          </a:p>
          <a:p>
            <a:pPr lvl="0" indent="0" marL="0">
              <a:buNone/>
            </a:pPr>
            <a:r>
              <a:rPr/>
              <a:t>267</a:t>
            </a:r>
          </a:p>
          <a:p>
            <a:pPr lvl="0" indent="0" marL="0">
              <a:buNone/>
            </a:pPr>
            <a:r>
              <a:rPr/>
              <a:t>3.876289</a:t>
            </a:r>
          </a:p>
          <a:p>
            <a:pPr lvl="0" indent="0" marL="0">
              <a:buNone/>
            </a:pPr>
            <a:r>
              <a:rPr/>
              <a:t>97.7</a:t>
            </a:r>
          </a:p>
          <a:p>
            <a:pPr lvl="0" indent="0" marL="0">
              <a:buNone/>
            </a:pPr>
            <a:r>
              <a:rPr/>
              <a:t>2</a:t>
            </a:r>
          </a:p>
          <a:p>
            <a:pPr lvl="0" indent="0" marL="0">
              <a:buNone/>
            </a:pPr>
            <a:r>
              <a:rPr/>
              <a:t>0</a:t>
            </a:r>
          </a:p>
          <a:p>
            <a:pPr lvl="0" indent="0" marL="0">
              <a:buNone/>
            </a:pPr>
            <a:r>
              <a:rPr/>
              <a:t>OS=Rose partitivirus</a:t>
            </a:r>
          </a:p>
          <a:p>
            <a:pPr lvl="0" indent="0" marL="0">
              <a:buNone/>
            </a:pPr>
            <a:r>
              <a:rPr/>
              <a:t>43976</a:t>
            </a:r>
          </a:p>
          <a:p>
            <a:pPr lvl="0" indent="0" marL="0">
              <a:buNone/>
            </a:pPr>
            <a:r>
              <a:rPr/>
              <a:t>249</a:t>
            </a:r>
          </a:p>
          <a:p>
            <a:pPr lvl="0" indent="0" marL="0">
              <a:buNone/>
            </a:pPr>
            <a:r>
              <a:rPr/>
              <a:t>1.750000</a:t>
            </a:r>
          </a:p>
          <a:p>
            <a:pPr lvl="0" indent="0" marL="0">
              <a:buNone/>
            </a:pPr>
            <a:r>
              <a:rPr/>
              <a:t>100.0</a:t>
            </a:r>
          </a:p>
          <a:p>
            <a:pPr lvl="0" indent="0" marL="0">
              <a:buNone/>
            </a:pPr>
            <a:r>
              <a:rPr/>
              <a:t>0</a:t>
            </a:r>
          </a:p>
          <a:p>
            <a:pPr lvl="0" indent="0" marL="0">
              <a:buNone/>
            </a:pPr>
            <a:r>
              <a:rPr/>
              <a:t>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Evaluate results of unmapped reads</a:t>
            </a:r>
          </a:p>
        </p:txBody>
      </p:sp>
      <p:sp>
        <p:nvSpPr>
          <p:cNvPr id="3" name="Content Placeholder 2"/>
          <p:cNvSpPr>
            <a:spLocks noGrp="1"/>
          </p:cNvSpPr>
          <p:nvPr>
            <p:ph idx="1"/>
          </p:nvPr>
        </p:nvSpPr>
        <p:spPr/>
        <p:txBody>
          <a:bodyPr/>
          <a:lstStyle/>
          <a:p>
            <a:pPr lvl="0" indent="0" marL="0">
              <a:buNone/>
            </a:pPr>
            <a:r>
              <a:rPr/>
              <a:t>Filtering by RCV-1</a:t>
            </a:r>
          </a:p>
          <a:p>
            <a:pPr lvl="0" indent="0" marL="0">
              <a:buNone/>
            </a:pPr>
            <a:r>
              <a:rPr/>
              <a:t>Seq_Title_Org</a:t>
            </a:r>
          </a:p>
          <a:p>
            <a:pPr lvl="0" indent="0" marL="0">
              <a:buNone/>
            </a:pPr>
            <a:r>
              <a:rPr/>
              <a:t>NODE</a:t>
            </a:r>
          </a:p>
          <a:p>
            <a:pPr lvl="0" indent="0" marL="0">
              <a:buNone/>
            </a:pPr>
            <a:r>
              <a:rPr/>
              <a:t>LENGTH</a:t>
            </a:r>
          </a:p>
          <a:p>
            <a:pPr lvl="0" indent="0" marL="0">
              <a:buNone/>
            </a:pPr>
            <a:r>
              <a:rPr/>
              <a:t>COV</a:t>
            </a:r>
          </a:p>
          <a:p>
            <a:pPr lvl="0" indent="0" marL="0">
              <a:buNone/>
            </a:pPr>
            <a:r>
              <a:rPr/>
              <a:t>Percent_ID</a:t>
            </a:r>
          </a:p>
          <a:p>
            <a:pPr lvl="0" indent="0" marL="0">
              <a:buNone/>
            </a:pPr>
            <a:r>
              <a:rPr/>
              <a:t>Mismatch</a:t>
            </a:r>
          </a:p>
          <a:p>
            <a:pPr lvl="0" indent="0" marL="0">
              <a:buNone/>
            </a:pPr>
            <a:r>
              <a:rPr/>
              <a:t>Evalue</a:t>
            </a:r>
          </a:p>
          <a:p>
            <a:pPr lvl="0" indent="0" marL="0">
              <a:buNone/>
            </a:pPr>
            <a:r>
              <a:rPr/>
              <a:t>OS=Rose cryptic virus 1</a:t>
            </a:r>
          </a:p>
          <a:p>
            <a:pPr lvl="0" indent="0" marL="0">
              <a:buNone/>
            </a:pPr>
            <a:r>
              <a:rPr/>
              <a:t>1952</a:t>
            </a:r>
          </a:p>
          <a:p>
            <a:pPr lvl="0" indent="0" marL="0">
              <a:buNone/>
            </a:pPr>
            <a:r>
              <a:rPr/>
              <a:t>1351</a:t>
            </a:r>
          </a:p>
          <a:p>
            <a:pPr lvl="0" indent="0" marL="0">
              <a:buNone/>
            </a:pPr>
            <a:r>
              <a:rPr/>
              <a:t>81.942097</a:t>
            </a:r>
          </a:p>
          <a:p>
            <a:pPr lvl="0" indent="0" marL="0">
              <a:buNone/>
            </a:pPr>
            <a:r>
              <a:rPr/>
              <a:t>100.0</a:t>
            </a:r>
          </a:p>
          <a:p>
            <a:pPr lvl="0" indent="0" marL="0">
              <a:buNone/>
            </a:pPr>
            <a:r>
              <a:rPr/>
              <a:t>0</a:t>
            </a:r>
          </a:p>
          <a:p>
            <a:pPr lvl="0" indent="0" marL="0">
              <a:buNone/>
            </a:pPr>
            <a:r>
              <a:rPr/>
              <a:t>0</a:t>
            </a:r>
          </a:p>
          <a:p>
            <a:pPr lvl="0" indent="0" marL="0">
              <a:buNone/>
            </a:pPr>
            <a:r>
              <a:rPr/>
              <a:t>OS=Rose cryptic virus 1</a:t>
            </a:r>
          </a:p>
          <a:p>
            <a:pPr lvl="0" indent="0" marL="0">
              <a:buNone/>
            </a:pPr>
            <a:r>
              <a:rPr/>
              <a:t>1952</a:t>
            </a:r>
          </a:p>
          <a:p>
            <a:pPr lvl="0" indent="0" marL="0">
              <a:buNone/>
            </a:pPr>
            <a:r>
              <a:rPr/>
              <a:t>1351</a:t>
            </a:r>
          </a:p>
          <a:p>
            <a:pPr lvl="0" indent="0" marL="0">
              <a:buNone/>
            </a:pPr>
            <a:r>
              <a:rPr/>
              <a:t>81.942097</a:t>
            </a:r>
          </a:p>
          <a:p>
            <a:pPr lvl="0" indent="0" marL="0">
              <a:buNone/>
            </a:pPr>
            <a:r>
              <a:rPr/>
              <a:t>99.4</a:t>
            </a:r>
          </a:p>
          <a:p>
            <a:pPr lvl="0" indent="0" marL="0">
              <a:buNone/>
            </a:pPr>
            <a:r>
              <a:rPr/>
              <a:t>2</a:t>
            </a:r>
          </a:p>
          <a:p>
            <a:pPr lvl="0" indent="0" marL="0">
              <a:buNone/>
            </a:pPr>
            <a:r>
              <a:rPr/>
              <a:t>0</a:t>
            </a:r>
          </a:p>
          <a:p>
            <a:pPr lvl="0" indent="0" marL="0">
              <a:buNone/>
            </a:pPr>
            <a:r>
              <a:rPr/>
              <a:t>OS=Rose cryptic virus 1</a:t>
            </a:r>
          </a:p>
          <a:p>
            <a:pPr lvl="0" indent="0" marL="0">
              <a:buNone/>
            </a:pPr>
            <a:r>
              <a:rPr/>
              <a:t>1952</a:t>
            </a:r>
          </a:p>
          <a:p>
            <a:pPr lvl="0" indent="0" marL="0">
              <a:buNone/>
            </a:pPr>
            <a:r>
              <a:rPr/>
              <a:t>1351</a:t>
            </a:r>
          </a:p>
          <a:p>
            <a:pPr lvl="0" indent="0" marL="0">
              <a:buNone/>
            </a:pPr>
            <a:r>
              <a:rPr/>
              <a:t>81.942097</a:t>
            </a:r>
          </a:p>
          <a:p>
            <a:pPr lvl="0" indent="0" marL="0">
              <a:buNone/>
            </a:pPr>
            <a:r>
              <a:rPr/>
              <a:t>99.7</a:t>
            </a:r>
          </a:p>
          <a:p>
            <a:pPr lvl="0" indent="0" marL="0">
              <a:buNone/>
            </a:pPr>
            <a:r>
              <a:rPr/>
              <a:t>1</a:t>
            </a:r>
          </a:p>
          <a:p>
            <a:pPr lvl="0" indent="0" marL="0">
              <a:buNone/>
            </a:pPr>
            <a:r>
              <a:rPr/>
              <a:t>0</a:t>
            </a:r>
          </a:p>
          <a:p>
            <a:pPr lvl="0" indent="0" marL="0">
              <a:buNone/>
            </a:pPr>
            <a:r>
              <a:rPr/>
              <a:t>OS=Rose cryptic virus 1</a:t>
            </a:r>
          </a:p>
          <a:p>
            <a:pPr lvl="0" indent="0" marL="0">
              <a:buNone/>
            </a:pPr>
            <a:r>
              <a:rPr/>
              <a:t>1952</a:t>
            </a:r>
          </a:p>
          <a:p>
            <a:pPr lvl="0" indent="0" marL="0">
              <a:buNone/>
            </a:pPr>
            <a:r>
              <a:rPr/>
              <a:t>1351</a:t>
            </a:r>
          </a:p>
          <a:p>
            <a:pPr lvl="0" indent="0" marL="0">
              <a:buNone/>
            </a:pPr>
            <a:r>
              <a:rPr/>
              <a:t>81.942097</a:t>
            </a:r>
          </a:p>
          <a:p>
            <a:pPr lvl="0" indent="0" marL="0">
              <a:buNone/>
            </a:pPr>
            <a:r>
              <a:rPr/>
              <a:t>99.5</a:t>
            </a:r>
          </a:p>
          <a:p>
            <a:pPr lvl="0" indent="0" marL="0">
              <a:buNone/>
            </a:pPr>
            <a:r>
              <a:rPr/>
              <a:t>1</a:t>
            </a:r>
          </a:p>
          <a:p>
            <a:pPr lvl="0" indent="0" marL="0">
              <a:buNone/>
            </a:pPr>
            <a:r>
              <a:rPr/>
              <a:t>0</a:t>
            </a:r>
          </a:p>
          <a:p>
            <a:pPr lvl="0" indent="0" marL="0">
              <a:buNone/>
            </a:pPr>
            <a:r>
              <a:rPr/>
              <a:t>OS=Rose cryptic virus 1</a:t>
            </a:r>
          </a:p>
          <a:p>
            <a:pPr lvl="0" indent="0" marL="0">
              <a:buNone/>
            </a:pPr>
            <a:r>
              <a:rPr/>
              <a:t>2018</a:t>
            </a:r>
          </a:p>
          <a:p>
            <a:pPr lvl="0" indent="0" marL="0">
              <a:buNone/>
            </a:pPr>
            <a:r>
              <a:rPr/>
              <a:t>1336</a:t>
            </a:r>
          </a:p>
          <a:p>
            <a:pPr lvl="0" indent="0" marL="0">
              <a:buNone/>
            </a:pPr>
            <a:r>
              <a:rPr/>
              <a:t>133.779097</a:t>
            </a:r>
          </a:p>
          <a:p>
            <a:pPr lvl="0" indent="0" marL="0">
              <a:buNone/>
            </a:pPr>
            <a:r>
              <a:rPr/>
              <a:t>100.0</a:t>
            </a:r>
          </a:p>
          <a:p>
            <a:pPr lvl="0" indent="0" marL="0">
              <a:buNone/>
            </a:pPr>
            <a:r>
              <a:rPr/>
              <a:t>0</a:t>
            </a:r>
          </a:p>
          <a:p>
            <a:pPr lvl="0" indent="0" marL="0">
              <a:buNone/>
            </a:pPr>
            <a:r>
              <a:rPr/>
              <a:t>0</a:t>
            </a:r>
          </a:p>
          <a:p>
            <a:pPr lvl="0" indent="0" marL="0">
              <a:buNone/>
            </a:pPr>
            <a:r>
              <a:rPr/>
              <a:t>OS=Rose cryptic virus 1</a:t>
            </a:r>
          </a:p>
          <a:p>
            <a:pPr lvl="0" indent="0" marL="0">
              <a:buNone/>
            </a:pPr>
            <a:r>
              <a:rPr/>
              <a:t>2018</a:t>
            </a:r>
          </a:p>
          <a:p>
            <a:pPr lvl="0" indent="0" marL="0">
              <a:buNone/>
            </a:pPr>
            <a:r>
              <a:rPr/>
              <a:t>1336</a:t>
            </a:r>
          </a:p>
          <a:p>
            <a:pPr lvl="0" indent="0" marL="0">
              <a:buNone/>
            </a:pPr>
            <a:r>
              <a:rPr/>
              <a:t>133.779097</a:t>
            </a:r>
          </a:p>
          <a:p>
            <a:pPr lvl="0" indent="0" marL="0">
              <a:buNone/>
            </a:pPr>
            <a:r>
              <a:rPr/>
              <a:t>99.1</a:t>
            </a:r>
          </a:p>
          <a:p>
            <a:pPr lvl="0" indent="0" marL="0">
              <a:buNone/>
            </a:pPr>
            <a:r>
              <a:rPr/>
              <a:t>2</a:t>
            </a:r>
          </a:p>
          <a:p>
            <a:pPr lvl="0" indent="0" marL="0">
              <a:buNone/>
            </a:pPr>
            <a:r>
              <a:rPr/>
              <a:t>0</a:t>
            </a:r>
          </a:p>
          <a:p>
            <a:pPr lvl="0" indent="0" marL="0">
              <a:buNone/>
            </a:pPr>
            <a:r>
              <a:rPr/>
              <a:t>OS=Rose cryptic virus 1</a:t>
            </a:r>
          </a:p>
          <a:p>
            <a:pPr lvl="0" indent="0" marL="0">
              <a:buNone/>
            </a:pPr>
            <a:r>
              <a:rPr/>
              <a:t>2785</a:t>
            </a:r>
          </a:p>
          <a:p>
            <a:pPr lvl="0" indent="0" marL="0">
              <a:buNone/>
            </a:pPr>
            <a:r>
              <a:rPr/>
              <a:t>1138</a:t>
            </a:r>
          </a:p>
          <a:p>
            <a:pPr lvl="0" indent="0" marL="0">
              <a:buNone/>
            </a:pPr>
            <a:r>
              <a:rPr/>
              <a:t>10.477934</a:t>
            </a:r>
          </a:p>
          <a:p>
            <a:pPr lvl="0" indent="0" marL="0">
              <a:buNone/>
            </a:pPr>
            <a:r>
              <a:rPr/>
              <a:t>100.0</a:t>
            </a:r>
          </a:p>
          <a:p>
            <a:pPr lvl="0" indent="0" marL="0">
              <a:buNone/>
            </a:pPr>
            <a:r>
              <a:rPr/>
              <a:t>0</a:t>
            </a:r>
          </a:p>
          <a:p>
            <a:pPr lvl="0" indent="0" marL="0">
              <a:buNone/>
            </a:pPr>
            <a:r>
              <a:rPr/>
              <a:t>0</a:t>
            </a:r>
          </a:p>
          <a:p>
            <a:pPr lvl="0" indent="0" marL="0">
              <a:buNone/>
            </a:pPr>
            <a:r>
              <a:rPr/>
              <a:t>OS=Rose cryptic virus 1</a:t>
            </a:r>
          </a:p>
          <a:p>
            <a:pPr lvl="0" indent="0" marL="0">
              <a:buNone/>
            </a:pPr>
            <a:r>
              <a:rPr/>
              <a:t>2785</a:t>
            </a:r>
          </a:p>
          <a:p>
            <a:pPr lvl="0" indent="0" marL="0">
              <a:buNone/>
            </a:pPr>
            <a:r>
              <a:rPr/>
              <a:t>1138</a:t>
            </a:r>
          </a:p>
          <a:p>
            <a:pPr lvl="0" indent="0" marL="0">
              <a:buNone/>
            </a:pPr>
            <a:r>
              <a:rPr/>
              <a:t>10.477934</a:t>
            </a:r>
          </a:p>
          <a:p>
            <a:pPr lvl="0" indent="0" marL="0">
              <a:buNone/>
            </a:pPr>
            <a:r>
              <a:rPr/>
              <a:t>99.7</a:t>
            </a:r>
          </a:p>
          <a:p>
            <a:pPr lvl="0" indent="0" marL="0">
              <a:buNone/>
            </a:pPr>
            <a:r>
              <a:rPr/>
              <a:t>1</a:t>
            </a:r>
          </a:p>
          <a:p>
            <a:pPr lvl="0" indent="0" marL="0">
              <a:buNone/>
            </a:pPr>
            <a:r>
              <a:rPr/>
              <a:t>0</a:t>
            </a:r>
          </a:p>
          <a:p>
            <a:pPr lvl="0" indent="0" marL="0">
              <a:buNone/>
            </a:pPr>
            <a:r>
              <a:rPr/>
              <a:t>OS=Rose cryptic virus 1</a:t>
            </a:r>
          </a:p>
          <a:p>
            <a:pPr lvl="0" indent="0" marL="0">
              <a:buNone/>
            </a:pPr>
            <a:r>
              <a:rPr/>
              <a:t>2785</a:t>
            </a:r>
          </a:p>
          <a:p>
            <a:pPr lvl="0" indent="0" marL="0">
              <a:buNone/>
            </a:pPr>
            <a:r>
              <a:rPr/>
              <a:t>1138</a:t>
            </a:r>
          </a:p>
          <a:p>
            <a:pPr lvl="0" indent="0" marL="0">
              <a:buNone/>
            </a:pPr>
            <a:r>
              <a:rPr/>
              <a:t>10.477934</a:t>
            </a:r>
          </a:p>
          <a:p>
            <a:pPr lvl="0" indent="0" marL="0">
              <a:buNone/>
            </a:pPr>
            <a:r>
              <a:rPr/>
              <a:t>98.2</a:t>
            </a:r>
          </a:p>
          <a:p>
            <a:pPr lvl="0" indent="0" marL="0">
              <a:buNone/>
            </a:pPr>
            <a:r>
              <a:rPr/>
              <a:t>5</a:t>
            </a:r>
          </a:p>
          <a:p>
            <a:pPr lvl="0" indent="0" marL="0">
              <a:buNone/>
            </a:pPr>
            <a:r>
              <a:rPr/>
              <a:t>0</a:t>
            </a:r>
          </a:p>
          <a:p>
            <a:pPr lvl="0" indent="0" marL="0">
              <a:buNone/>
            </a:pPr>
            <a:r>
              <a:rPr/>
              <a:t>OS=Rose cryptic virus 1</a:t>
            </a:r>
          </a:p>
          <a:p>
            <a:pPr lvl="0" indent="0" marL="0">
              <a:buNone/>
            </a:pPr>
            <a:r>
              <a:rPr/>
              <a:t>15249</a:t>
            </a:r>
          </a:p>
          <a:p>
            <a:pPr lvl="0" indent="0" marL="0">
              <a:buNone/>
            </a:pPr>
            <a:r>
              <a:rPr/>
              <a:t>432</a:t>
            </a:r>
          </a:p>
          <a:p>
            <a:pPr lvl="0" indent="0" marL="0">
              <a:buNone/>
            </a:pPr>
            <a:r>
              <a:rPr/>
              <a:t>8.384401</a:t>
            </a:r>
          </a:p>
          <a:p>
            <a:pPr lvl="0" indent="0" marL="0">
              <a:buNone/>
            </a:pPr>
            <a:r>
              <a:rPr/>
              <a:t>100.0</a:t>
            </a:r>
          </a:p>
          <a:p>
            <a:pPr lvl="0" indent="0" marL="0">
              <a:buNone/>
            </a:pPr>
            <a:r>
              <a:rPr/>
              <a:t>0</a:t>
            </a:r>
          </a:p>
          <a:p>
            <a:pPr lvl="0" indent="0" marL="0">
              <a:buNone/>
            </a:pPr>
            <a:r>
              <a:rPr/>
              <a:t>0</a:t>
            </a:r>
          </a:p>
          <a:p>
            <a:pPr lvl="0" indent="0" marL="0">
              <a:buNone/>
            </a:pPr>
            <a:r>
              <a:rPr/>
              <a:t>OS=Rose cryptic virus 1</a:t>
            </a:r>
          </a:p>
          <a:p>
            <a:pPr lvl="0" indent="0" marL="0">
              <a:buNone/>
            </a:pPr>
            <a:r>
              <a:rPr/>
              <a:t>15249</a:t>
            </a:r>
          </a:p>
          <a:p>
            <a:pPr lvl="0" indent="0" marL="0">
              <a:buNone/>
            </a:pPr>
            <a:r>
              <a:rPr/>
              <a:t>432</a:t>
            </a:r>
          </a:p>
          <a:p>
            <a:pPr lvl="0" indent="0" marL="0">
              <a:buNone/>
            </a:pPr>
            <a:r>
              <a:rPr/>
              <a:t>8.384401</a:t>
            </a:r>
          </a:p>
          <a:p>
            <a:pPr lvl="0" indent="0" marL="0">
              <a:buNone/>
            </a:pPr>
            <a:r>
              <a:rPr/>
              <a:t>100.0</a:t>
            </a:r>
          </a:p>
          <a:p>
            <a:pPr lvl="0" indent="0" marL="0">
              <a:buNone/>
            </a:pPr>
            <a:r>
              <a:rPr/>
              <a:t>0</a:t>
            </a:r>
          </a:p>
          <a:p>
            <a:pPr lvl="0" indent="0" marL="0">
              <a:buNone/>
            </a:pPr>
            <a:r>
              <a:rPr/>
              <a:t>0</a:t>
            </a:r>
          </a:p>
          <a:p>
            <a:pPr lvl="0" indent="0" marL="0">
              <a:buNone/>
            </a:pPr>
            <a:r>
              <a:rPr/>
              <a:t>OS=Rose cryptic virus 1</a:t>
            </a:r>
          </a:p>
          <a:p>
            <a:pPr lvl="0" indent="0" marL="0">
              <a:buNone/>
            </a:pPr>
            <a:r>
              <a:rPr/>
              <a:t>15249</a:t>
            </a:r>
          </a:p>
          <a:p>
            <a:pPr lvl="0" indent="0" marL="0">
              <a:buNone/>
            </a:pPr>
            <a:r>
              <a:rPr/>
              <a:t>432</a:t>
            </a:r>
          </a:p>
          <a:p>
            <a:pPr lvl="0" indent="0" marL="0">
              <a:buNone/>
            </a:pPr>
            <a:r>
              <a:rPr/>
              <a:t>8.384401</a:t>
            </a:r>
          </a:p>
          <a:p>
            <a:pPr lvl="0" indent="0" marL="0">
              <a:buNone/>
            </a:pPr>
            <a:r>
              <a:rPr/>
              <a:t>100.0</a:t>
            </a:r>
          </a:p>
          <a:p>
            <a:pPr lvl="0" indent="0" marL="0">
              <a:buNone/>
            </a:pPr>
            <a:r>
              <a:rPr/>
              <a:t>0</a:t>
            </a:r>
          </a:p>
          <a:p>
            <a:pPr lvl="0" indent="0" marL="0">
              <a:buNone/>
            </a:pPr>
            <a:r>
              <a:rPr/>
              <a:t>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Evaluate results of unmapped reads</a:t>
            </a:r>
          </a:p>
        </p:txBody>
      </p:sp>
      <p:sp>
        <p:nvSpPr>
          <p:cNvPr id="3" name="Content Placeholder 2"/>
          <p:cNvSpPr>
            <a:spLocks noGrp="1"/>
          </p:cNvSpPr>
          <p:nvPr>
            <p:ph idx="1"/>
          </p:nvPr>
        </p:nvSpPr>
        <p:spPr/>
        <p:txBody>
          <a:bodyPr/>
          <a:lstStyle/>
          <a:p>
            <a:pPr lvl="0" indent="0" marL="0">
              <a:buNone/>
            </a:pPr>
            <a:r>
              <a:rPr/>
              <a:t>Filtering by NA’s</a:t>
            </a:r>
          </a:p>
          <a:p>
            <a:pPr lvl="0" indent="0" marL="0">
              <a:buNone/>
            </a:pPr>
            <a:r>
              <a:rPr/>
              <a:t>Seq_Title_Org</a:t>
            </a:r>
          </a:p>
          <a:p>
            <a:pPr lvl="0" indent="0" marL="0">
              <a:buNone/>
            </a:pPr>
            <a:r>
              <a:rPr/>
              <a:t>NODE</a:t>
            </a:r>
          </a:p>
          <a:p>
            <a:pPr lvl="0" indent="0" marL="0">
              <a:buNone/>
            </a:pPr>
            <a:r>
              <a:rPr/>
              <a:t>LENGTH</a:t>
            </a:r>
          </a:p>
          <a:p>
            <a:pPr lvl="0" indent="0" marL="0">
              <a:buNone/>
            </a:pPr>
            <a:r>
              <a:rPr/>
              <a:t>COV</a:t>
            </a:r>
          </a:p>
          <a:p>
            <a:pPr lvl="0" indent="0" marL="0">
              <a:buNone/>
            </a:pPr>
            <a:r>
              <a:rPr/>
              <a:t>Percent_ID</a:t>
            </a:r>
          </a:p>
          <a:p>
            <a:pPr lvl="0" indent="0" marL="0">
              <a:buNone/>
            </a:pPr>
            <a:r>
              <a:rPr/>
              <a:t>Mismatch</a:t>
            </a:r>
          </a:p>
          <a:p>
            <a:pPr lvl="0" indent="0" marL="0">
              <a:buNone/>
            </a:pPr>
            <a:r>
              <a:rPr/>
              <a:t>Evalue</a:t>
            </a:r>
          </a:p>
          <a:p>
            <a:pPr lvl="0" indent="0" marL="0">
              <a:buNone/>
            </a:pPr>
            <a:r>
              <a:rPr/>
              <a:t>NA</a:t>
            </a:r>
          </a:p>
          <a:p>
            <a:pPr lvl="0" indent="0" marL="0">
              <a:buNone/>
            </a:pPr>
            <a:r>
              <a:rPr/>
              <a:t>9</a:t>
            </a:r>
          </a:p>
          <a:p>
            <a:pPr lvl="0" indent="0" marL="0">
              <a:buNone/>
            </a:pPr>
            <a:r>
              <a:rPr/>
              <a:t>6217</a:t>
            </a:r>
          </a:p>
          <a:p>
            <a:pPr lvl="0" indent="0" marL="0">
              <a:buNone/>
            </a:pPr>
            <a:r>
              <a:rPr/>
              <a:t>14.052246</a:t>
            </a:r>
          </a:p>
          <a:p>
            <a:pPr lvl="0" indent="0" marL="0">
              <a:buNone/>
            </a:pPr>
            <a:r>
              <a:rPr/>
              <a:t>33.3</a:t>
            </a:r>
          </a:p>
          <a:p>
            <a:pPr lvl="0" indent="0" marL="0">
              <a:buNone/>
            </a:pPr>
            <a:r>
              <a:rPr/>
              <a:t>188</a:t>
            </a:r>
          </a:p>
          <a:p>
            <a:pPr lvl="0" indent="0" marL="0">
              <a:buNone/>
            </a:pPr>
            <a:r>
              <a:rPr/>
              <a:t>0</a:t>
            </a:r>
          </a:p>
          <a:p>
            <a:pPr lvl="0" indent="0" marL="0">
              <a:buNone/>
            </a:pPr>
            <a:r>
              <a:rPr/>
              <a:t>NA</a:t>
            </a:r>
          </a:p>
          <a:p>
            <a:pPr lvl="0" indent="0" marL="0">
              <a:buNone/>
            </a:pPr>
            <a:r>
              <a:rPr/>
              <a:t>20</a:t>
            </a:r>
          </a:p>
          <a:p>
            <a:pPr lvl="0" indent="0" marL="0">
              <a:buNone/>
            </a:pPr>
            <a:r>
              <a:rPr/>
              <a:t>5681</a:t>
            </a:r>
          </a:p>
          <a:p>
            <a:pPr lvl="0" indent="0" marL="0">
              <a:buNone/>
            </a:pPr>
            <a:r>
              <a:rPr/>
              <a:t>14.309914</a:t>
            </a:r>
          </a:p>
          <a:p>
            <a:pPr lvl="0" indent="0" marL="0">
              <a:buNone/>
            </a:pPr>
            <a:r>
              <a:rPr/>
              <a:t>33.3</a:t>
            </a:r>
          </a:p>
          <a:p>
            <a:pPr lvl="0" indent="0" marL="0">
              <a:buNone/>
            </a:pPr>
            <a:r>
              <a:rPr/>
              <a:t>188</a:t>
            </a:r>
          </a:p>
          <a:p>
            <a:pPr lvl="0" indent="0" marL="0">
              <a:buNone/>
            </a:pPr>
            <a:r>
              <a:rPr/>
              <a:t>0</a:t>
            </a:r>
          </a:p>
          <a:p>
            <a:pPr lvl="0" indent="0" marL="0">
              <a:buNone/>
            </a:pPr>
            <a:r>
              <a:rPr/>
              <a:t>NA</a:t>
            </a:r>
          </a:p>
          <a:p>
            <a:pPr lvl="0" indent="0" marL="0">
              <a:buNone/>
            </a:pPr>
            <a:r>
              <a:rPr/>
              <a:t>25</a:t>
            </a:r>
          </a:p>
          <a:p>
            <a:pPr lvl="0" indent="0" marL="0">
              <a:buNone/>
            </a:pPr>
            <a:r>
              <a:rPr/>
              <a:t>5377</a:t>
            </a:r>
          </a:p>
          <a:p>
            <a:pPr lvl="0" indent="0" marL="0">
              <a:buNone/>
            </a:pPr>
            <a:r>
              <a:rPr/>
              <a:t>12.118024</a:t>
            </a:r>
          </a:p>
          <a:p>
            <a:pPr lvl="0" indent="0" marL="0">
              <a:buNone/>
            </a:pPr>
            <a:r>
              <a:rPr/>
              <a:t>37.9</a:t>
            </a:r>
          </a:p>
          <a:p>
            <a:pPr lvl="0" indent="0" marL="0">
              <a:buNone/>
            </a:pPr>
            <a:r>
              <a:rPr/>
              <a:t>128</a:t>
            </a:r>
          </a:p>
          <a:p>
            <a:pPr lvl="0" indent="0" marL="0">
              <a:buNone/>
            </a:pPr>
            <a:r>
              <a:rPr/>
              <a:t>0</a:t>
            </a:r>
          </a:p>
          <a:p>
            <a:pPr lvl="0" indent="0" marL="0">
              <a:buNone/>
            </a:pPr>
            <a:r>
              <a:rPr/>
              <a:t>NA</a:t>
            </a:r>
          </a:p>
          <a:p>
            <a:pPr lvl="0" indent="0" marL="0">
              <a:buNone/>
            </a:pPr>
            <a:r>
              <a:rPr/>
              <a:t>41</a:t>
            </a:r>
          </a:p>
          <a:p>
            <a:pPr lvl="0" indent="0" marL="0">
              <a:buNone/>
            </a:pPr>
            <a:r>
              <a:rPr/>
              <a:t>4949</a:t>
            </a:r>
          </a:p>
          <a:p>
            <a:pPr lvl="0" indent="0" marL="0">
              <a:buNone/>
            </a:pPr>
            <a:r>
              <a:rPr/>
              <a:t>12.783634</a:t>
            </a:r>
          </a:p>
          <a:p>
            <a:pPr lvl="0" indent="0" marL="0">
              <a:buNone/>
            </a:pPr>
            <a:r>
              <a:rPr/>
              <a:t>37.4</a:t>
            </a:r>
          </a:p>
          <a:p>
            <a:pPr lvl="0" indent="0" marL="0">
              <a:buNone/>
            </a:pPr>
            <a:r>
              <a:rPr/>
              <a:t>182</a:t>
            </a:r>
          </a:p>
          <a:p>
            <a:pPr lvl="0" indent="0" marL="0">
              <a:buNone/>
            </a:pPr>
            <a:r>
              <a:rPr/>
              <a:t>0</a:t>
            </a:r>
          </a:p>
          <a:p>
            <a:pPr lvl="0" indent="0" marL="0">
              <a:buNone/>
            </a:pPr>
            <a:r>
              <a:rPr/>
              <a:t>NA</a:t>
            </a:r>
          </a:p>
          <a:p>
            <a:pPr lvl="0" indent="0" marL="0">
              <a:buNone/>
            </a:pPr>
            <a:r>
              <a:rPr/>
              <a:t>56</a:t>
            </a:r>
          </a:p>
          <a:p>
            <a:pPr lvl="0" indent="0" marL="0">
              <a:buNone/>
            </a:pPr>
            <a:r>
              <a:rPr/>
              <a:t>4578</a:t>
            </a:r>
          </a:p>
          <a:p>
            <a:pPr lvl="0" indent="0" marL="0">
              <a:buNone/>
            </a:pPr>
            <a:r>
              <a:rPr/>
              <a:t>8.661043</a:t>
            </a:r>
          </a:p>
          <a:p>
            <a:pPr lvl="0" indent="0" marL="0">
              <a:buNone/>
            </a:pPr>
            <a:r>
              <a:rPr/>
              <a:t>NA</a:t>
            </a:r>
          </a:p>
          <a:p>
            <a:pPr lvl="0" indent="0" marL="0">
              <a:buNone/>
            </a:pPr>
            <a:r>
              <a:rPr/>
              <a:t>98</a:t>
            </a:r>
          </a:p>
          <a:p>
            <a:pPr lvl="0" indent="0" marL="0">
              <a:buNone/>
            </a:pPr>
            <a:r>
              <a:rPr/>
              <a:t>297</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68</a:t>
            </a:r>
          </a:p>
          <a:p>
            <a:pPr lvl="0" indent="0" marL="0">
              <a:buNone/>
            </a:pPr>
            <a:r>
              <a:rPr/>
              <a:t>4242</a:t>
            </a:r>
          </a:p>
          <a:p>
            <a:pPr lvl="0" indent="0" marL="0">
              <a:buNone/>
            </a:pPr>
            <a:r>
              <a:rPr/>
              <a:t>8.828256</a:t>
            </a:r>
          </a:p>
          <a:p>
            <a:pPr lvl="0" indent="0" marL="0">
              <a:buNone/>
            </a:pPr>
            <a:r>
              <a:rPr/>
              <a:t>33.8</a:t>
            </a:r>
          </a:p>
          <a:p>
            <a:pPr lvl="0" indent="0" marL="0">
              <a:buNone/>
            </a:pPr>
            <a:r>
              <a:rPr/>
              <a:t>182</a:t>
            </a:r>
          </a:p>
          <a:p>
            <a:pPr lvl="0" indent="0" marL="0">
              <a:buNone/>
            </a:pPr>
            <a:r>
              <a:rPr/>
              <a:t>0</a:t>
            </a:r>
          </a:p>
          <a:p>
            <a:pPr lvl="0" indent="0" marL="0">
              <a:buNone/>
            </a:pPr>
            <a:r>
              <a:rPr/>
              <a:t>NA</a:t>
            </a:r>
          </a:p>
          <a:p>
            <a:pPr lvl="0" indent="0" marL="0">
              <a:buNone/>
            </a:pPr>
            <a:r>
              <a:rPr/>
              <a:t>101</a:t>
            </a:r>
          </a:p>
          <a:p>
            <a:pPr lvl="0" indent="0" marL="0">
              <a:buNone/>
            </a:pPr>
            <a:r>
              <a:rPr/>
              <a:t>3888</a:t>
            </a:r>
          </a:p>
          <a:p>
            <a:pPr lvl="0" indent="0" marL="0">
              <a:buNone/>
            </a:pPr>
            <a:r>
              <a:rPr/>
              <a:t>16.414155</a:t>
            </a:r>
          </a:p>
          <a:p>
            <a:pPr lvl="0" indent="0" marL="0">
              <a:buNone/>
            </a:pPr>
            <a:r>
              <a:rPr/>
              <a:t>43.5</a:t>
            </a:r>
          </a:p>
          <a:p>
            <a:pPr lvl="0" indent="0" marL="0">
              <a:buNone/>
            </a:pPr>
            <a:r>
              <a:rPr/>
              <a:t>156</a:t>
            </a:r>
          </a:p>
          <a:p>
            <a:pPr lvl="0" indent="0" marL="0">
              <a:buNone/>
            </a:pPr>
            <a:r>
              <a:rPr/>
              <a:t>0</a:t>
            </a:r>
          </a:p>
          <a:p>
            <a:pPr lvl="0" indent="0" marL="0">
              <a:buNone/>
            </a:pPr>
            <a:r>
              <a:rPr/>
              <a:t>NA</a:t>
            </a:r>
          </a:p>
          <a:p>
            <a:pPr lvl="0" indent="0" marL="0">
              <a:buNone/>
            </a:pPr>
            <a:r>
              <a:rPr/>
              <a:t>135</a:t>
            </a:r>
          </a:p>
          <a:p>
            <a:pPr lvl="0" indent="0" marL="0">
              <a:buNone/>
            </a:pPr>
            <a:r>
              <a:rPr/>
              <a:t>3636</a:t>
            </a:r>
          </a:p>
          <a:p>
            <a:pPr lvl="0" indent="0" marL="0">
              <a:buNone/>
            </a:pPr>
            <a:r>
              <a:rPr/>
              <a:t>34.223407</a:t>
            </a:r>
          </a:p>
          <a:p>
            <a:pPr lvl="0" indent="0" marL="0">
              <a:buNone/>
            </a:pPr>
            <a:r>
              <a:rPr/>
              <a:t>34.8</a:t>
            </a:r>
          </a:p>
          <a:p>
            <a:pPr lvl="0" indent="0" marL="0">
              <a:buNone/>
            </a:pPr>
            <a:r>
              <a:rPr/>
              <a:t>179</a:t>
            </a:r>
          </a:p>
          <a:p>
            <a:pPr lvl="0" indent="0" marL="0">
              <a:buNone/>
            </a:pPr>
            <a:r>
              <a:rPr/>
              <a:t>0</a:t>
            </a:r>
          </a:p>
          <a:p>
            <a:pPr lvl="0" indent="0" marL="0">
              <a:buNone/>
            </a:pPr>
            <a:r>
              <a:rPr/>
              <a:t>NA</a:t>
            </a:r>
          </a:p>
          <a:p>
            <a:pPr lvl="0" indent="0" marL="0">
              <a:buNone/>
            </a:pPr>
            <a:r>
              <a:rPr/>
              <a:t>135</a:t>
            </a:r>
          </a:p>
          <a:p>
            <a:pPr lvl="0" indent="0" marL="0">
              <a:buNone/>
            </a:pPr>
            <a:r>
              <a:rPr/>
              <a:t>3636</a:t>
            </a:r>
          </a:p>
          <a:p>
            <a:pPr lvl="0" indent="0" marL="0">
              <a:buNone/>
            </a:pPr>
            <a:r>
              <a:rPr/>
              <a:t>34.223407</a:t>
            </a:r>
          </a:p>
          <a:p>
            <a:pPr lvl="0" indent="0" marL="0">
              <a:buNone/>
            </a:pPr>
            <a:r>
              <a:rPr/>
              <a:t>NA</a:t>
            </a:r>
          </a:p>
          <a:p>
            <a:pPr lvl="0" indent="0" marL="0">
              <a:buNone/>
            </a:pPr>
            <a:r>
              <a:rPr/>
              <a:t>274</a:t>
            </a:r>
          </a:p>
          <a:p>
            <a:pPr lvl="0" indent="0" marL="0">
              <a:buNone/>
            </a:pPr>
            <a:r>
              <a:rPr/>
              <a:t>1707</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NA</a:t>
            </a:r>
          </a:p>
          <a:p>
            <a:pPr lvl="0" indent="0" marL="0">
              <a:buNone/>
            </a:pPr>
            <a:r>
              <a:rPr/>
              <a:t>150</a:t>
            </a:r>
          </a:p>
          <a:p>
            <a:pPr lvl="0" indent="0" marL="0">
              <a:buNone/>
            </a:pPr>
            <a:r>
              <a:rPr/>
              <a:t>3572</a:t>
            </a:r>
          </a:p>
          <a:p>
            <a:pPr lvl="0" indent="0" marL="0">
              <a:buNone/>
            </a:pPr>
            <a:r>
              <a:rPr/>
              <a:t>39.972278</a:t>
            </a:r>
          </a:p>
          <a:p>
            <a:pPr lvl="0" indent="0" marL="0">
              <a:buNone/>
            </a:pPr>
            <a:r>
              <a:rPr/>
              <a:t>38.4</a:t>
            </a:r>
          </a:p>
          <a:p>
            <a:pPr lvl="0" indent="0" marL="0">
              <a:buNone/>
            </a:pPr>
            <a:r>
              <a:rPr/>
              <a:t>144</a:t>
            </a:r>
          </a:p>
          <a:p>
            <a:pPr lvl="0" indent="0" marL="0">
              <a:buNone/>
            </a:pPr>
            <a:r>
              <a:rPr/>
              <a:t>0</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b="1"/>
              <a:t>Conclusions and Final Remarks</a:t>
            </a:r>
          </a:p>
        </p:txBody>
      </p:sp>
      <p:sp>
        <p:nvSpPr>
          <p:cNvPr id="4" name="Text Placeholder 3"/>
          <p:cNvSpPr>
            <a:spLocks noGrp="1"/>
          </p:cNvSpPr>
          <p:nvPr>
            <p:ph idx="2" sz="half" type="body"/>
          </p:nvPr>
        </p:nvSpPr>
        <p:spPr/>
        <p:txBody>
          <a:bodyPr/>
          <a:lstStyle/>
          <a:p>
            <a:pPr lvl="0"/>
            <a:r>
              <a:rPr/>
              <a:t>Two previously characterized viruses were found that were not reported from this data previously</a:t>
            </a:r>
          </a:p>
          <a:p>
            <a:pPr lvl="0"/>
            <a:r>
              <a:rPr/>
              <a:t>RoPV has been previously reported from roses in China, BUT RCV-1 has not yet been reported</a:t>
            </a:r>
          </a:p>
        </p:txBody>
      </p:sp>
      <p:pic>
        <p:nvPicPr>
          <p:cNvPr descr="data_output/article_picture_2.jpg" id="0" name="Picture 1"/>
          <p:cNvPicPr>
            <a:picLocks noGrp="1" noChangeAspect="1"/>
          </p:cNvPicPr>
          <p:nvPr/>
        </p:nvPicPr>
        <p:blipFill>
          <a:blip r:embed="rId2"/>
          <a:stretch>
            <a:fillRect/>
          </a:stretch>
        </p:blipFill>
        <p:spPr bwMode="auto">
          <a:xfrm>
            <a:off x="3568700" y="1231900"/>
            <a:ext cx="5105400" cy="2324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Conclusions and Final Remarks</a:t>
            </a:r>
          </a:p>
        </p:txBody>
      </p:sp>
      <p:sp>
        <p:nvSpPr>
          <p:cNvPr id="3" name="Content Placeholder 2"/>
          <p:cNvSpPr>
            <a:spLocks noGrp="1"/>
          </p:cNvSpPr>
          <p:nvPr>
            <p:ph idx="1"/>
          </p:nvPr>
        </p:nvSpPr>
        <p:spPr/>
        <p:txBody>
          <a:bodyPr/>
          <a:lstStyle/>
          <a:p>
            <a:pPr lvl="0"/>
            <a:r>
              <a:rPr/>
              <a:t>Novel viruses may be present but this would require further analysis of the </a:t>
            </a:r>
            <a:r>
              <a:rPr>
                <a:latin typeface="Courier"/>
              </a:rPr>
              <a:t>NA's</a:t>
            </a:r>
          </a:p>
          <a:p>
            <a:pPr lvl="0"/>
            <a:r>
              <a:rPr/>
              <a:t>Reusable pipeline in an Rmarkdown format</a:t>
            </a:r>
          </a:p>
          <a:p>
            <a:pPr lvl="0"/>
            <a:r>
              <a:rPr/>
              <a:t>Setting up an array-like pipeline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Questions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RVC</a:t>
            </a:r>
            <a:r>
              <a:rPr/>
              <a:t> was found by looking through transcriptome data</a:t>
            </a:r>
          </a:p>
          <a:p>
            <a:pPr lvl="0"/>
            <a:r>
              <a:rPr/>
              <a:t>This can help in the future as growers and diagnosticians decide which viruses they should screen for.</a:t>
            </a:r>
          </a:p>
          <a:p>
            <a:pPr lvl="0" indent="0" marL="0">
              <a:buNone/>
            </a:pPr>
            <a:r>
              <a:rPr/>
              <a:t>Reference: Xing, F., Gao, D., Habili, N., Wang, H., Zhang, Z., Cao, M., &amp; Li, S. (2021). Identification and molecular characterization of a novel carlavirus infecting rose plants (Rosa chinensis Jacq.). Archives of Virology, 166, 3499-3502.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Research Questions</a:t>
            </a:r>
          </a:p>
        </p:txBody>
      </p:sp>
      <p:sp>
        <p:nvSpPr>
          <p:cNvPr id="3" name="Content Placeholder 2"/>
          <p:cNvSpPr>
            <a:spLocks noGrp="1"/>
          </p:cNvSpPr>
          <p:nvPr>
            <p:ph idx="1"/>
          </p:nvPr>
        </p:nvSpPr>
        <p:spPr/>
        <p:txBody>
          <a:bodyPr/>
          <a:lstStyle/>
          <a:p>
            <a:pPr lvl="0" indent="-342900" marL="342900">
              <a:buAutoNum type="arabicPeriod"/>
            </a:pPr>
            <a:r>
              <a:rPr/>
              <a:t>Are there novel viruses that have not yet been characterized but were sequenced as a “byproduct” of some other experimental focus?</a:t>
            </a:r>
          </a:p>
          <a:p>
            <a:pPr lvl="0" indent="-342900" marL="342900">
              <a:buAutoNum type="arabicPeriod"/>
            </a:pPr>
            <a:r>
              <a:rPr/>
              <a:t>Are there viruses that are capable of infecting roses that have not yet been reported, but have been sequenced “serendipitously” by HTS methods?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Predictions/expected outcomes</a:t>
            </a:r>
          </a:p>
        </p:txBody>
      </p:sp>
      <p:sp>
        <p:nvSpPr>
          <p:cNvPr id="3" name="Content Placeholder 2"/>
          <p:cNvSpPr>
            <a:spLocks noGrp="1"/>
          </p:cNvSpPr>
          <p:nvPr>
            <p:ph idx="1"/>
          </p:nvPr>
        </p:nvSpPr>
        <p:spPr/>
        <p:txBody>
          <a:bodyPr/>
          <a:lstStyle/>
          <a:p>
            <a:pPr lvl="0" indent="0" marL="0">
              <a:buNone/>
            </a:pPr>
            <a:r>
              <a:rPr/>
              <a:t>I am hopeful to develop a useful tool for analyzing our own HTS data. In addition, I am hopeful to use this tool to “screen” available HTS data for the presence of plant viruses in roses. In practice, this could be used for any plant host to determine if there are novel or unreported viruses from a given region of the world. Ideally, it would be useful to create a pipeline where we can simply input the raw fastq files and output the results from the BLAST search.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Overview of the project</a:t>
            </a:r>
          </a:p>
        </p:txBody>
      </p:sp>
      <p:sp>
        <p:nvSpPr>
          <p:cNvPr id="3" name="Content Placeholder 2"/>
          <p:cNvSpPr>
            <a:spLocks noGrp="1"/>
          </p:cNvSpPr>
          <p:nvPr>
            <p:ph idx="1"/>
          </p:nvPr>
        </p:nvSpPr>
        <p:spPr/>
        <p:txBody>
          <a:bodyPr/>
          <a:lstStyle/>
          <a:p>
            <a:pPr lvl="0" indent="-342900" marL="342900">
              <a:buAutoNum type="arabicPeriod"/>
            </a:pPr>
            <a:r>
              <a:rPr/>
              <a:t>Obtain SRA data (RNA-seq)</a:t>
            </a:r>
          </a:p>
          <a:p>
            <a:pPr lvl="0" indent="-342900" marL="342900">
              <a:buAutoNum type="arabicPeriod"/>
            </a:pPr>
            <a:r>
              <a:rPr/>
              <a:t>Download reference genome/s</a:t>
            </a:r>
          </a:p>
          <a:p>
            <a:pPr lvl="0" indent="-342900" marL="342900">
              <a:buAutoNum type="arabicPeriod"/>
            </a:pPr>
            <a:r>
              <a:rPr/>
              <a:t>QC and trimming of raw SRA data</a:t>
            </a:r>
          </a:p>
          <a:p>
            <a:pPr lvl="0" indent="-342900" marL="342900">
              <a:buAutoNum type="arabicPeriod"/>
            </a:pPr>
            <a:r>
              <a:rPr/>
              <a:t>Reference mapping of reads to host genome</a:t>
            </a:r>
          </a:p>
          <a:p>
            <a:pPr lvl="0" indent="-342900" marL="342900">
              <a:buAutoNum type="arabicPeriod"/>
            </a:pPr>
            <a:r>
              <a:rPr/>
              <a:t>Gather unmapped reads using the flags</a:t>
            </a:r>
          </a:p>
          <a:p>
            <a:pPr lvl="0" indent="-342900" marL="342900">
              <a:buAutoNum type="arabicPeriod"/>
            </a:pPr>
            <a:r>
              <a:rPr/>
              <a:t>Assembly of reads (rnaSPADES)</a:t>
            </a:r>
          </a:p>
          <a:p>
            <a:pPr lvl="0" indent="-342900" marL="342900">
              <a:buAutoNum type="arabicPeriod"/>
            </a:pPr>
            <a:r>
              <a:rPr/>
              <a:t>Create a database of viruses for nucleotide blast</a:t>
            </a:r>
          </a:p>
          <a:p>
            <a:pPr lvl="0" indent="-342900" marL="342900">
              <a:buAutoNum type="arabicPeriod"/>
            </a:pPr>
            <a:r>
              <a:rPr/>
              <a:t>Use Diamond for nucleotide-to-protein blasting</a:t>
            </a:r>
          </a:p>
          <a:p>
            <a:pPr lvl="0" indent="-342900" marL="342900">
              <a:buAutoNum type="arabicPeriod"/>
            </a:pPr>
            <a:r>
              <a:rPr/>
              <a:t>Evaluate results of unmapped reads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Obtain SRA data (RNA-seq)</a:t>
            </a:r>
          </a:p>
        </p:txBody>
      </p:sp>
      <p:sp>
        <p:nvSpPr>
          <p:cNvPr id="3" name="Content Placeholder 2"/>
          <p:cNvSpPr>
            <a:spLocks noGrp="1"/>
          </p:cNvSpPr>
          <p:nvPr>
            <p:ph idx="1"/>
          </p:nvPr>
        </p:nvSpPr>
        <p:spPr/>
        <p:txBody>
          <a:bodyPr/>
          <a:lstStyle/>
          <a:p>
            <a:pPr lvl="0"/>
            <a:r>
              <a:rPr>
                <a:latin typeface="Courier"/>
              </a:rPr>
              <a:t>Fastq dump</a:t>
            </a:r>
            <a:r>
              <a:rPr/>
              <a:t> was used to obtain data associated with specific accessions</a:t>
            </a:r>
          </a:p>
          <a:p>
            <a:pPr lvl="0"/>
            <a:r>
              <a:rPr/>
              <a:t>Steps: </a:t>
            </a:r>
            <a:r>
              <a:rPr b="1"/>
              <a:t>1)</a:t>
            </a:r>
            <a:r>
              <a:rPr/>
              <a:t> NCBI </a:t>
            </a:r>
            <a:r>
              <a:rPr b="1"/>
              <a:t>2)</a:t>
            </a:r>
            <a:r>
              <a:rPr/>
              <a:t> SRA </a:t>
            </a:r>
            <a:r>
              <a:rPr b="1"/>
              <a:t>3)</a:t>
            </a:r>
            <a:r>
              <a:rPr/>
              <a:t> search species </a:t>
            </a:r>
            <a:r>
              <a:rPr b="1"/>
              <a:t>4)</a:t>
            </a:r>
            <a:r>
              <a:rPr/>
              <a:t> download accession list</a:t>
            </a:r>
          </a:p>
          <a:p>
            <a:pPr lvl="0" indent="0" marL="0">
              <a:buNone/>
            </a:pPr>
            <a:r>
              <a:rPr>
                <a:hlinkClick r:id="rId2"/>
              </a:rPr>
              <a:t>NCBI link for </a:t>
            </a:r>
            <a:r>
              <a:rPr i="1">
                <a:hlinkClick r:id="rId3"/>
              </a:rPr>
              <a:t>Rosa chinensis</a:t>
            </a:r>
          </a:p>
          <a:p>
            <a:pPr lvl="0" indent="0" marL="0">
              <a:buNone/>
            </a:pPr>
            <a:r>
              <a:rPr/>
              <a:t>Below are the files submitted to OSCER:</a:t>
            </a:r>
          </a:p>
          <a:p>
            <a:pPr lvl="0" indent="-342900" marL="342900">
              <a:buAutoNum type="arabicParenR"/>
            </a:pPr>
            <a:r>
              <a:rPr>
                <a:hlinkClick r:id="rId4"/>
              </a:rPr>
              <a:t>sh file</a:t>
            </a:r>
          </a:p>
          <a:p>
            <a:pPr lvl="0" indent="-342900" marL="342900">
              <a:buAutoNum type="arabicParenR"/>
            </a:pPr>
            <a:r>
              <a:rPr>
                <a:hlinkClick r:id="rId5"/>
              </a:rPr>
              <a:t>sbatch script</a:t>
            </a:r>
          </a:p>
          <a:p>
            <a:pPr lvl="0" indent="-342900" marL="342900">
              <a:buAutoNum type="arabicParenR"/>
            </a:pPr>
            <a:r>
              <a:rPr>
                <a:hlinkClick r:id="rId6"/>
              </a:rPr>
              <a:t>.args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Download reference genome/s</a:t>
            </a:r>
          </a:p>
        </p:txBody>
      </p:sp>
      <p:sp>
        <p:nvSpPr>
          <p:cNvPr id="3" name="Content Placeholder 2"/>
          <p:cNvSpPr>
            <a:spLocks noGrp="1"/>
          </p:cNvSpPr>
          <p:nvPr>
            <p:ph idx="1"/>
          </p:nvPr>
        </p:nvSpPr>
        <p:spPr/>
        <p:txBody>
          <a:bodyPr/>
          <a:lstStyle/>
          <a:p>
            <a:pPr lvl="0"/>
            <a:r>
              <a:rPr/>
              <a:t>In this case, we will use the </a:t>
            </a:r>
            <a:r>
              <a:rPr i="1"/>
              <a:t>Rosa chinensis</a:t>
            </a:r>
            <a:r>
              <a:rPr/>
              <a:t> genome as a reference. This reference corresponds with the RNA-seq data downloaded in the previous section.</a:t>
            </a:r>
          </a:p>
          <a:p>
            <a:pPr lvl="0"/>
            <a:r>
              <a:rPr/>
              <a:t>Steps: </a:t>
            </a:r>
            <a:r>
              <a:rPr b="1"/>
              <a:t>1)</a:t>
            </a:r>
            <a:r>
              <a:rPr/>
              <a:t> Go to NCBI </a:t>
            </a:r>
            <a:r>
              <a:rPr b="1"/>
              <a:t>2)</a:t>
            </a:r>
            <a:r>
              <a:rPr/>
              <a:t> Go the genomes </a:t>
            </a:r>
            <a:r>
              <a:rPr b="1"/>
              <a:t>3)</a:t>
            </a:r>
            <a:r>
              <a:rPr/>
              <a:t> Search organism of interest </a:t>
            </a:r>
            <a:r>
              <a:rPr b="1"/>
              <a:t>4)</a:t>
            </a:r>
            <a:r>
              <a:rPr/>
              <a:t> Select FTP </a:t>
            </a:r>
            <a:r>
              <a:rPr b="1"/>
              <a:t>5)</a:t>
            </a:r>
            <a:r>
              <a:rPr/>
              <a:t> Copy link for file of interest (in our case, we will copy the link for both </a:t>
            </a:r>
            <a:r>
              <a:rPr>
                <a:latin typeface="Courier"/>
              </a:rPr>
              <a:t>genomic.fna.gz</a:t>
            </a:r>
            <a:r>
              <a:rPr/>
              <a:t> and </a:t>
            </a:r>
            <a:r>
              <a:rPr>
                <a:latin typeface="Courier"/>
              </a:rPr>
              <a:t>genomic.gff.gz</a:t>
            </a:r>
            <a:r>
              <a:rPr/>
              <a:t>)</a:t>
            </a:r>
          </a:p>
          <a:p>
            <a:pPr lvl="0" indent="0" marL="0">
              <a:buNone/>
            </a:pPr>
            <a:r>
              <a:rPr>
                <a:hlinkClick r:id="rId2"/>
              </a:rPr>
              <a:t>LINK to download reference genome</a:t>
            </a:r>
          </a:p>
          <a:p>
            <a:pPr lvl="0" indent="-342900" marL="342900">
              <a:buAutoNum type="arabicParenR"/>
            </a:pPr>
            <a:r>
              <a:rPr>
                <a:hlinkClick r:id="rId3"/>
              </a:rPr>
              <a:t>sh script</a:t>
            </a:r>
          </a:p>
          <a:p>
            <a:pPr lvl="0" indent="-342900" marL="342900">
              <a:buAutoNum type="arabicParenR"/>
            </a:pPr>
            <a:r>
              <a:rPr>
                <a:hlinkClick r:id="rId4"/>
              </a:rPr>
              <a:t>sbatch file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Paslay</dc:creator>
  <cp:keywords/>
  <dcterms:created xsi:type="dcterms:W3CDTF">2024-11-14T14:19:01Z</dcterms:created>
  <dcterms:modified xsi:type="dcterms:W3CDTF">2024-11-14T14:19:01Z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css">
    <vt:lpwstr>styles.css</vt:lpwstr>
  </property>
  <property fmtid="{D5CDD505-2E9C-101B-9397-08002B2CF9AE}" pid="4" name="date">
    <vt:lpwstr>2024-11-14</vt:lpwstr>
  </property>
  <property fmtid="{D5CDD505-2E9C-101B-9397-08002B2CF9AE}" pid="5" name="output">
    <vt:lpwstr>powerpoint_presentation</vt:lpwstr>
  </property>
</Properties>
</file>