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55"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orient="horz" pos="288">
          <p15:clr>
            <a:srgbClr val="A4A3A4"/>
          </p15:clr>
        </p15:guide>
        <p15:guide id="3" orient="horz" pos="19656" userDrawn="1">
          <p15:clr>
            <a:srgbClr val="A4A3A4"/>
          </p15:clr>
        </p15:guide>
        <p15:guide id="4" orient="horz">
          <p15:clr>
            <a:srgbClr val="A4A3A4"/>
          </p15:clr>
        </p15:guide>
        <p15:guide id="5" pos="744" userDrawn="1">
          <p15:clr>
            <a:srgbClr val="A4A3A4"/>
          </p15:clr>
        </p15:guide>
        <p15:guide id="6" pos="270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16EBC-2936-4FBD-B25A-C19718CE031A}" v="47" dt="2024-03-12T16:46:12.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1" autoAdjust="0"/>
    <p:restoredTop sz="94695" autoAdjust="0"/>
  </p:normalViewPr>
  <p:slideViewPr>
    <p:cSldViewPr snapToGrid="0" snapToObjects="1" showGuides="1">
      <p:cViewPr>
        <p:scale>
          <a:sx n="30" d="100"/>
          <a:sy n="30" d="100"/>
        </p:scale>
        <p:origin x="53" y="62"/>
      </p:cViewPr>
      <p:guideLst>
        <p:guide orient="horz" pos="2976"/>
        <p:guide orient="horz" pos="288"/>
        <p:guide orient="horz" pos="19656"/>
        <p:guide orient="horz"/>
        <p:guide pos="744"/>
        <p:guide pos="2700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3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900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398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573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9857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348807308"/>
      </p:ext>
    </p:extLst>
  </p:cSld>
  <p:clrMapOvr>
    <a:masterClrMapping/>
  </p:clrMapOvr>
  <p:extLst>
    <p:ext uri="{DCECCB84-F9BA-43D5-87BE-67443E8EF086}">
      <p15:sldGuideLst xmlns:p15="http://schemas.microsoft.com/office/powerpoint/2012/main">
        <p15:guide id="1" orient="horz" pos="32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68" name="Text Placeholder 3">
            <a:extLst>
              <a:ext uri="{FF2B5EF4-FFF2-40B4-BE49-F238E27FC236}">
                <a16:creationId xmlns:a16="http://schemas.microsoft.com/office/drawing/2014/main" id="{DB9999D9-B032-DE43-B280-10F7DE4240AE}"/>
              </a:ext>
            </a:extLst>
          </p:cNvPr>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9" name="Text Placeholder 5">
            <a:extLst>
              <a:ext uri="{FF2B5EF4-FFF2-40B4-BE49-F238E27FC236}">
                <a16:creationId xmlns:a16="http://schemas.microsoft.com/office/drawing/2014/main" id="{994A3D29-FC6C-EE4B-9ABE-E27DC2BD9EF6}"/>
              </a:ext>
            </a:extLst>
          </p:cNvPr>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70" name="Text Placeholder 5">
            <a:extLst>
              <a:ext uri="{FF2B5EF4-FFF2-40B4-BE49-F238E27FC236}">
                <a16:creationId xmlns:a16="http://schemas.microsoft.com/office/drawing/2014/main" id="{C65F0DEA-8BC8-144D-86B3-7990A2E4004F}"/>
              </a:ext>
            </a:extLst>
          </p:cNvPr>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71" name="Text Placeholder 3">
            <a:extLst>
              <a:ext uri="{FF2B5EF4-FFF2-40B4-BE49-F238E27FC236}">
                <a16:creationId xmlns:a16="http://schemas.microsoft.com/office/drawing/2014/main" id="{1BAC3C61-4427-734A-B001-E64F967B25F9}"/>
              </a:ext>
            </a:extLst>
          </p:cNvPr>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2" name="Text Placeholder 5">
            <a:extLst>
              <a:ext uri="{FF2B5EF4-FFF2-40B4-BE49-F238E27FC236}">
                <a16:creationId xmlns:a16="http://schemas.microsoft.com/office/drawing/2014/main" id="{0D89AF1C-2149-914E-939B-BC1D31AB8886}"/>
              </a:ext>
            </a:extLst>
          </p:cNvPr>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73" name="Text Placeholder 3">
            <a:extLst>
              <a:ext uri="{FF2B5EF4-FFF2-40B4-BE49-F238E27FC236}">
                <a16:creationId xmlns:a16="http://schemas.microsoft.com/office/drawing/2014/main" id="{B5C2A6A1-4D50-144B-B660-E3B3A1643D2A}"/>
              </a:ext>
            </a:extLst>
          </p:cNvPr>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4" name="Text Placeholder 5">
            <a:extLst>
              <a:ext uri="{FF2B5EF4-FFF2-40B4-BE49-F238E27FC236}">
                <a16:creationId xmlns:a16="http://schemas.microsoft.com/office/drawing/2014/main" id="{1C34E6F0-82AA-D444-B7AF-5A1C80FFB726}"/>
              </a:ext>
            </a:extLst>
          </p:cNvPr>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75" name="Text Placeholder 5">
            <a:extLst>
              <a:ext uri="{FF2B5EF4-FFF2-40B4-BE49-F238E27FC236}">
                <a16:creationId xmlns:a16="http://schemas.microsoft.com/office/drawing/2014/main" id="{BC84A125-71A3-DA49-B2C2-2357C57BB744}"/>
              </a:ext>
            </a:extLst>
          </p:cNvPr>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76" name="Text Placeholder 3">
            <a:extLst>
              <a:ext uri="{FF2B5EF4-FFF2-40B4-BE49-F238E27FC236}">
                <a16:creationId xmlns:a16="http://schemas.microsoft.com/office/drawing/2014/main" id="{57A858F6-F615-844B-891A-B3F9BC20DF06}"/>
              </a:ext>
            </a:extLst>
          </p:cNvPr>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0" name="Text Placeholder 5">
            <a:extLst>
              <a:ext uri="{FF2B5EF4-FFF2-40B4-BE49-F238E27FC236}">
                <a16:creationId xmlns:a16="http://schemas.microsoft.com/office/drawing/2014/main" id="{AD1F9F7A-B02D-A44F-BC2C-F04BD0DF641D}"/>
              </a:ext>
            </a:extLst>
          </p:cNvPr>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81" name="Text Placeholder 3">
            <a:extLst>
              <a:ext uri="{FF2B5EF4-FFF2-40B4-BE49-F238E27FC236}">
                <a16:creationId xmlns:a16="http://schemas.microsoft.com/office/drawing/2014/main" id="{1DC6238A-456D-D042-86DC-A4EFC7437FE9}"/>
              </a:ext>
            </a:extLst>
          </p:cNvPr>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2" name="Text Placeholder 5">
            <a:extLst>
              <a:ext uri="{FF2B5EF4-FFF2-40B4-BE49-F238E27FC236}">
                <a16:creationId xmlns:a16="http://schemas.microsoft.com/office/drawing/2014/main" id="{CA5DA6C8-3282-EB48-9A7F-09D4C1F189FD}"/>
              </a:ext>
            </a:extLst>
          </p:cNvPr>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83" name="Text Placeholder 3">
            <a:extLst>
              <a:ext uri="{FF2B5EF4-FFF2-40B4-BE49-F238E27FC236}">
                <a16:creationId xmlns:a16="http://schemas.microsoft.com/office/drawing/2014/main" id="{F825EF5F-3C91-8A4E-A34D-607F96067AFA}"/>
              </a:ext>
            </a:extLst>
          </p:cNvPr>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4" name="Text Placeholder 3">
            <a:extLst>
              <a:ext uri="{FF2B5EF4-FFF2-40B4-BE49-F238E27FC236}">
                <a16:creationId xmlns:a16="http://schemas.microsoft.com/office/drawing/2014/main" id="{7AC7A3C2-6531-4C48-BD62-4A78A9645126}"/>
              </a:ext>
            </a:extLst>
          </p:cNvPr>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5" name="Text Placeholder 76">
            <a:extLst>
              <a:ext uri="{FF2B5EF4-FFF2-40B4-BE49-F238E27FC236}">
                <a16:creationId xmlns:a16="http://schemas.microsoft.com/office/drawing/2014/main" id="{DD976D66-55E1-F948-8D24-0A598972B7A5}"/>
              </a:ext>
            </a:extLst>
          </p:cNvPr>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6" name="Text Placeholder 76">
            <a:extLst>
              <a:ext uri="{FF2B5EF4-FFF2-40B4-BE49-F238E27FC236}">
                <a16:creationId xmlns:a16="http://schemas.microsoft.com/office/drawing/2014/main" id="{2C2C6634-C788-A24C-8B1A-6EA0542E53B4}"/>
              </a:ext>
            </a:extLst>
          </p:cNvPr>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7" name="Text Placeholder 76">
            <a:extLst>
              <a:ext uri="{FF2B5EF4-FFF2-40B4-BE49-F238E27FC236}">
                <a16:creationId xmlns:a16="http://schemas.microsoft.com/office/drawing/2014/main" id="{0AAD872F-A38B-B049-9E5A-B1F7AD2DF912}"/>
              </a:ext>
            </a:extLst>
          </p:cNvPr>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993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274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666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089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584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47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294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5.xml"/><Relationship Id="rId21" Type="http://schemas.openxmlformats.org/officeDocument/2006/relationships/image" Target="../media/image7.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B8960428-AECF-6B4B-B332-48160A87CED3}"/>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ectangle 36">
            <a:extLst>
              <a:ext uri="{FF2B5EF4-FFF2-40B4-BE49-F238E27FC236}">
                <a16:creationId xmlns:a16="http://schemas.microsoft.com/office/drawing/2014/main" id="{09FD8DB9-A9C7-874D-87B2-9285AECC9E3B}"/>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DB092838-408F-4440-B2D2-A65569FD0EE5}"/>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10" name="Text Box 14"/>
          <p:cNvSpPr txBox="1">
            <a:spLocks noChangeArrowheads="1"/>
          </p:cNvSpPr>
          <p:nvPr/>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946E5B6B-C0EB-774F-84E6-DB70C1B05BBB}"/>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Rectangle 36">
            <a:extLst>
              <a:ext uri="{FF2B5EF4-FFF2-40B4-BE49-F238E27FC236}">
                <a16:creationId xmlns:a16="http://schemas.microsoft.com/office/drawing/2014/main" id="{630A12C4-97F8-4F40-B1A5-92179D7A776E}"/>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5" name="Rounded Rectangle 4">
            <a:extLst>
              <a:ext uri="{FF2B5EF4-FFF2-40B4-BE49-F238E27FC236}">
                <a16:creationId xmlns:a16="http://schemas.microsoft.com/office/drawing/2014/main" id="{F0E3A844-C1E6-A44D-8098-DA3E856EA7D8}"/>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6" name="Text Box 14">
            <a:extLst>
              <a:ext uri="{FF2B5EF4-FFF2-40B4-BE49-F238E27FC236}">
                <a16:creationId xmlns:a16="http://schemas.microsoft.com/office/drawing/2014/main" id="{D39F7EEB-85E1-AB4C-AFD9-37B035A830F0}"/>
              </a:ext>
            </a:extLst>
          </p:cNvPr>
          <p:cNvSpPr txBox="1">
            <a:spLocks noChangeArrowheads="1"/>
          </p:cNvSpPr>
          <p:nvPr userDrawn="1"/>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3/12/2024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
        <p:nvSpPr>
          <p:cNvPr id="7" name="Rectangle 36">
            <a:extLst>
              <a:ext uri="{FF2B5EF4-FFF2-40B4-BE49-F238E27FC236}">
                <a16:creationId xmlns:a16="http://schemas.microsoft.com/office/drawing/2014/main" id="{CAC30ABD-7A18-62FB-AAF1-ECF1D77C2264}"/>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8" name="Rectangle 36">
            <a:extLst>
              <a:ext uri="{FF2B5EF4-FFF2-40B4-BE49-F238E27FC236}">
                <a16:creationId xmlns:a16="http://schemas.microsoft.com/office/drawing/2014/main" id="{3C3EF210-514F-5406-01C2-D289136AD245}"/>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9" name="Rounded Rectangle 6">
            <a:extLst>
              <a:ext uri="{FF2B5EF4-FFF2-40B4-BE49-F238E27FC236}">
                <a16:creationId xmlns:a16="http://schemas.microsoft.com/office/drawing/2014/main" id="{94680CEC-66FB-3494-8A7C-906C81092FF3}"/>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graphicFrame>
        <p:nvGraphicFramePr>
          <p:cNvPr id="10" name="Table 9">
            <a:extLst>
              <a:ext uri="{FF2B5EF4-FFF2-40B4-BE49-F238E27FC236}">
                <a16:creationId xmlns:a16="http://schemas.microsoft.com/office/drawing/2014/main" id="{7D53B879-9F4B-582F-734F-A787052576C8}"/>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914D7A60-7534-68B2-90C8-F3B376A9B33E}"/>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17612727"/>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mailto:Puckettcaleb7@gmail.com" TargetMode="External"/><Relationship Id="rId7" Type="http://schemas.openxmlformats.org/officeDocument/2006/relationships/image" Target="../media/image12.png"/><Relationship Id="rId2" Type="http://schemas.openxmlformats.org/officeDocument/2006/relationships/hyperlink" Target="https://www.kaggle.com/datasets/rikdifos/credit-card-approval%20prediction?select=application_record.csv" TargetMode="Externa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530E01-B262-B047-951C-9A1F3925E675}"/>
              </a:ext>
            </a:extLst>
          </p:cNvPr>
          <p:cNvSpPr>
            <a:spLocks noGrp="1"/>
          </p:cNvSpPr>
          <p:nvPr>
            <p:ph type="body" sz="quarter" idx="10"/>
          </p:nvPr>
        </p:nvSpPr>
        <p:spPr>
          <a:xfrm>
            <a:off x="1204542" y="5544990"/>
            <a:ext cx="10056813" cy="5927626"/>
          </a:xfrm>
        </p:spPr>
        <p:txBody>
          <a:bodyPr/>
          <a:lstStyle/>
          <a:p>
            <a:pPr>
              <a:lnSpc>
                <a:spcPct val="150000"/>
              </a:lnSpc>
            </a:pPr>
            <a:r>
              <a:rPr lang="en-US" sz="3000" kern="100" dirty="0">
                <a:latin typeface="Times New Roman" panose="02020603050405020304" pitchFamily="18" charset="0"/>
                <a:ea typeface="Aptos" panose="020B0004020202020204" pitchFamily="34" charset="0"/>
                <a:cs typeface="Times New Roman" panose="02020603050405020304" pitchFamily="18" charset="0"/>
              </a:rPr>
              <a:t>        </a:t>
            </a:r>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A credit score communicates the likelihood of defaulting on a loan; this project will use predictive analytics to analyze factors not used as typical determinants of this score. The current factors of credit score have been chosen for good reason, but in this project, an attempt will be made to link credit risk with more general indicators of one’s situation. This can help remove the high bar to entry to obtain a good credit score.</a:t>
            </a:r>
            <a:endParaRPr lang="en-US" dirty="0"/>
          </a:p>
        </p:txBody>
      </p:sp>
      <p:sp>
        <p:nvSpPr>
          <p:cNvPr id="3" name="Text Placeholder 2">
            <a:extLst>
              <a:ext uri="{FF2B5EF4-FFF2-40B4-BE49-F238E27FC236}">
                <a16:creationId xmlns:a16="http://schemas.microsoft.com/office/drawing/2014/main" id="{5670D40C-5BD0-FC47-BDCE-BDE48A160F35}"/>
              </a:ext>
            </a:extLst>
          </p:cNvPr>
          <p:cNvSpPr>
            <a:spLocks noGrp="1"/>
          </p:cNvSpPr>
          <p:nvPr>
            <p:ph type="body" sz="quarter" idx="11"/>
          </p:nvPr>
        </p:nvSpPr>
        <p:spPr>
          <a:xfrm>
            <a:off x="1204542" y="4664929"/>
            <a:ext cx="10048875" cy="800211"/>
          </a:xfrm>
        </p:spPr>
        <p:txBody>
          <a:bodyPr/>
          <a:lstStyle/>
          <a:p>
            <a:r>
              <a:rPr lang="en-US" sz="4000" dirty="0">
                <a:latin typeface="Times New Roman" panose="02020603050405020304" pitchFamily="18" charset="0"/>
                <a:cs typeface="Times New Roman" panose="02020603050405020304" pitchFamily="18" charset="0"/>
              </a:rPr>
              <a:t>ABSTRACT</a:t>
            </a:r>
          </a:p>
        </p:txBody>
      </p:sp>
      <p:sp>
        <p:nvSpPr>
          <p:cNvPr id="4" name="Text Placeholder 3">
            <a:extLst>
              <a:ext uri="{FF2B5EF4-FFF2-40B4-BE49-F238E27FC236}">
                <a16:creationId xmlns:a16="http://schemas.microsoft.com/office/drawing/2014/main" id="{9EE92D83-3B0F-8142-BF87-BE89F4B3C124}"/>
              </a:ext>
            </a:extLst>
          </p:cNvPr>
          <p:cNvSpPr>
            <a:spLocks noGrp="1"/>
          </p:cNvSpPr>
          <p:nvPr>
            <p:ph type="body" sz="quarter" idx="20"/>
          </p:nvPr>
        </p:nvSpPr>
        <p:spPr>
          <a:xfrm>
            <a:off x="1196604" y="19445315"/>
            <a:ext cx="10050462" cy="800211"/>
          </a:xfrm>
        </p:spPr>
        <p:txBody>
          <a:bodyPr/>
          <a:lstStyle/>
          <a:p>
            <a:r>
              <a:rPr lang="en-US" sz="4000" dirty="0">
                <a:latin typeface="Times New Roman" panose="02020603050405020304" pitchFamily="18" charset="0"/>
                <a:cs typeface="Times New Roman" panose="02020603050405020304" pitchFamily="18" charset="0"/>
              </a:rPr>
              <a:t>OBJECTIVES</a:t>
            </a:r>
          </a:p>
        </p:txBody>
      </p:sp>
      <p:sp>
        <p:nvSpPr>
          <p:cNvPr id="5" name="Text Placeholder 4">
            <a:extLst>
              <a:ext uri="{FF2B5EF4-FFF2-40B4-BE49-F238E27FC236}">
                <a16:creationId xmlns:a16="http://schemas.microsoft.com/office/drawing/2014/main" id="{37463DA4-FC08-CE4D-9DCC-0E2B3981D8B6}"/>
              </a:ext>
            </a:extLst>
          </p:cNvPr>
          <p:cNvSpPr>
            <a:spLocks noGrp="1"/>
          </p:cNvSpPr>
          <p:nvPr>
            <p:ph type="body" sz="quarter" idx="21"/>
          </p:nvPr>
        </p:nvSpPr>
        <p:spPr>
          <a:xfrm>
            <a:off x="11738038" y="5517744"/>
            <a:ext cx="10048874" cy="6617174"/>
          </a:xfrm>
        </p:spPr>
        <p:txBody>
          <a:bodyPr/>
          <a:lstStyle/>
          <a:p>
            <a:pPr marL="457200" indent="-457200">
              <a:lnSpc>
                <a:spcPct val="100000"/>
              </a:lnSpc>
              <a:buFont typeface="Arial" panose="020B0604020202020204" pitchFamily="34" charset="0"/>
              <a:buChar char="•"/>
            </a:pPr>
            <a:r>
              <a:rPr lang="en-US" sz="3000" kern="100" dirty="0">
                <a:latin typeface="Times New Roman" panose="02020603050405020304" pitchFamily="18" charset="0"/>
                <a:ea typeface="Aptos" panose="020B0004020202020204" pitchFamily="34" charset="0"/>
                <a:cs typeface="Times New Roman" panose="02020603050405020304" pitchFamily="18" charset="0"/>
              </a:rPr>
              <a:t>D</a:t>
            </a:r>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ata was gathered online </a:t>
            </a:r>
            <a:r>
              <a:rPr lang="en-US" sz="3000" kern="100" dirty="0">
                <a:latin typeface="Times New Roman" panose="02020603050405020304" pitchFamily="18" charset="0"/>
                <a:ea typeface="Aptos" panose="020B0004020202020204" pitchFamily="34" charset="0"/>
                <a:cs typeface="Times New Roman" panose="02020603050405020304" pitchFamily="18" charset="0"/>
              </a:rPr>
              <a:t>from Kaggle</a:t>
            </a:r>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457200" indent="-457200">
              <a:lnSpc>
                <a:spcPct val="100000"/>
              </a:lnSpc>
              <a:buFont typeface="Arial" panose="020B0604020202020204" pitchFamily="34" charset="0"/>
              <a:buChar char="•"/>
            </a:pPr>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Data cleaning and manipulation were performed</a:t>
            </a:r>
          </a:p>
          <a:p>
            <a:pPr marL="457200" indent="-457200">
              <a:lnSpc>
                <a:spcPct val="100000"/>
              </a:lnSpc>
              <a:buFont typeface="Arial" panose="020B0604020202020204" pitchFamily="34" charset="0"/>
              <a:buChar char="•"/>
            </a:pPr>
            <a:r>
              <a:rPr lang="en-US" sz="3000" kern="100" dirty="0">
                <a:latin typeface="Times New Roman" panose="02020603050405020304" pitchFamily="18" charset="0"/>
                <a:ea typeface="Aptos" panose="020B0004020202020204" pitchFamily="34" charset="0"/>
                <a:cs typeface="Times New Roman" panose="02020603050405020304" pitchFamily="18" charset="0"/>
              </a:rPr>
              <a:t>E</a:t>
            </a:r>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xploratory data analysis was performed</a:t>
            </a:r>
            <a:endParaRPr lang="en-US" sz="3000" kern="100" dirty="0">
              <a:latin typeface="Times New Roman" panose="02020603050405020304" pitchFamily="18" charset="0"/>
              <a:ea typeface="Aptos" panose="020B0004020202020204" pitchFamily="34" charset="0"/>
              <a:cs typeface="Times New Roman" panose="02020603050405020304" pitchFamily="18" charset="0"/>
            </a:endParaRPr>
          </a:p>
          <a:p>
            <a:pPr marL="457200" indent="-457200">
              <a:lnSpc>
                <a:spcPct val="100000"/>
              </a:lnSpc>
              <a:buFont typeface="Arial" panose="020B0604020202020204" pitchFamily="34" charset="0"/>
              <a:buChar char="•"/>
            </a:pPr>
            <a:r>
              <a:rPr lang="en-US" sz="3000" kern="100" dirty="0">
                <a:latin typeface="Times New Roman" panose="02020603050405020304" pitchFamily="18" charset="0"/>
                <a:ea typeface="Aptos" panose="020B0004020202020204" pitchFamily="34" charset="0"/>
                <a:cs typeface="Times New Roman" panose="02020603050405020304" pitchFamily="18" charset="0"/>
              </a:rPr>
              <a:t>Two m</a:t>
            </a:r>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achine </a:t>
            </a:r>
            <a:r>
              <a:rPr lang="en-US" sz="3000" kern="100" dirty="0">
                <a:latin typeface="Times New Roman" panose="02020603050405020304" pitchFamily="18" charset="0"/>
                <a:ea typeface="Aptos" panose="020B0004020202020204" pitchFamily="34" charset="0"/>
                <a:cs typeface="Times New Roman" panose="02020603050405020304" pitchFamily="18" charset="0"/>
              </a:rPr>
              <a:t>learning models were </a:t>
            </a:r>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implemented for predictive purposes: Decision Tree and K-Nearest Neighbor</a:t>
            </a:r>
          </a:p>
          <a:p>
            <a:pPr marL="457200" indent="-457200">
              <a:lnSpc>
                <a:spcPct val="100000"/>
              </a:lnSpc>
              <a:buFont typeface="Arial" panose="020B0604020202020204" pitchFamily="34" charset="0"/>
              <a:buChar char="•"/>
            </a:pPr>
            <a:r>
              <a:rPr lang="en-US" sz="3000" kern="100" dirty="0">
                <a:latin typeface="Times New Roman" panose="02020603050405020304" pitchFamily="18" charset="0"/>
                <a:ea typeface="Aptos" panose="020B0004020202020204" pitchFamily="34" charset="0"/>
                <a:cs typeface="Times New Roman" panose="02020603050405020304" pitchFamily="18" charset="0"/>
              </a:rPr>
              <a:t>Work was all done in Python besides the occasional use of Tableau for visualizations</a:t>
            </a:r>
            <a:endParaRPr lang="en-US" sz="3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46B6BEA9-4297-E841-A5DF-3FC5A8689F40}"/>
              </a:ext>
            </a:extLst>
          </p:cNvPr>
          <p:cNvSpPr>
            <a:spLocks noGrp="1"/>
          </p:cNvSpPr>
          <p:nvPr>
            <p:ph type="body" sz="quarter" idx="22"/>
          </p:nvPr>
        </p:nvSpPr>
        <p:spPr>
          <a:xfrm>
            <a:off x="11738037" y="4701317"/>
            <a:ext cx="10048875" cy="800211"/>
          </a:xfrm>
        </p:spPr>
        <p:txBody>
          <a:bodyPr/>
          <a:lstStyle/>
          <a:p>
            <a:r>
              <a:rPr lang="en-US" sz="4000" dirty="0">
                <a:latin typeface="Times New Roman" panose="02020603050405020304" pitchFamily="18" charset="0"/>
                <a:cs typeface="Times New Roman" panose="02020603050405020304" pitchFamily="18" charset="0"/>
              </a:rPr>
              <a:t>METHODS</a:t>
            </a:r>
          </a:p>
        </p:txBody>
      </p:sp>
      <p:sp>
        <p:nvSpPr>
          <p:cNvPr id="7" name="Text Placeholder 6">
            <a:extLst>
              <a:ext uri="{FF2B5EF4-FFF2-40B4-BE49-F238E27FC236}">
                <a16:creationId xmlns:a16="http://schemas.microsoft.com/office/drawing/2014/main" id="{675A44F2-261A-4B4F-ADD6-1D08D12764A1}"/>
              </a:ext>
            </a:extLst>
          </p:cNvPr>
          <p:cNvSpPr>
            <a:spLocks noGrp="1"/>
          </p:cNvSpPr>
          <p:nvPr>
            <p:ph type="body" sz="quarter" idx="23"/>
          </p:nvPr>
        </p:nvSpPr>
        <p:spPr>
          <a:xfrm>
            <a:off x="22263595" y="5517744"/>
            <a:ext cx="10048874" cy="7084225"/>
          </a:xfrm>
        </p:spPr>
        <p:txBody>
          <a:bodyPr/>
          <a:lstStyle/>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Models used in this project were not especially accurate at predicting inability to repay loans</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Both models were ~98.5% accurate – insufficient because ~98% of the payments in the data are not late</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Approximately the same accuracy could be obtained if our model predicted on-time payments for every individual</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Below is  a confusion matrix showing the prediction results</a:t>
            </a:r>
          </a:p>
        </p:txBody>
      </p:sp>
      <p:sp>
        <p:nvSpPr>
          <p:cNvPr id="8" name="Text Placeholder 7">
            <a:extLst>
              <a:ext uri="{FF2B5EF4-FFF2-40B4-BE49-F238E27FC236}">
                <a16:creationId xmlns:a16="http://schemas.microsoft.com/office/drawing/2014/main" id="{B143406A-EFD5-2E42-865D-A4660751CC04}"/>
              </a:ext>
            </a:extLst>
          </p:cNvPr>
          <p:cNvSpPr>
            <a:spLocks noGrp="1"/>
          </p:cNvSpPr>
          <p:nvPr>
            <p:ph type="body" sz="quarter" idx="24"/>
          </p:nvPr>
        </p:nvSpPr>
        <p:spPr>
          <a:xfrm>
            <a:off x="22271532" y="4701317"/>
            <a:ext cx="10058400" cy="800211"/>
          </a:xfrm>
        </p:spPr>
        <p:txBody>
          <a:bodyPr/>
          <a:lstStyle/>
          <a:p>
            <a:r>
              <a:rPr lang="en-US" sz="4000" dirty="0">
                <a:latin typeface="Times New Roman" panose="02020603050405020304" pitchFamily="18" charset="0"/>
                <a:cs typeface="Times New Roman" panose="02020603050405020304" pitchFamily="18" charset="0"/>
              </a:rPr>
              <a:t>RESULTS</a:t>
            </a:r>
          </a:p>
        </p:txBody>
      </p:sp>
      <p:sp>
        <p:nvSpPr>
          <p:cNvPr id="9" name="Text Placeholder 8">
            <a:extLst>
              <a:ext uri="{FF2B5EF4-FFF2-40B4-BE49-F238E27FC236}">
                <a16:creationId xmlns:a16="http://schemas.microsoft.com/office/drawing/2014/main" id="{C386760F-A20B-7F49-9C12-75A6EA2EB5FA}"/>
              </a:ext>
            </a:extLst>
          </p:cNvPr>
          <p:cNvSpPr>
            <a:spLocks noGrp="1"/>
          </p:cNvSpPr>
          <p:nvPr>
            <p:ph type="body" sz="quarter" idx="25"/>
          </p:nvPr>
        </p:nvSpPr>
        <p:spPr>
          <a:xfrm>
            <a:off x="32820003" y="4701317"/>
            <a:ext cx="10047018" cy="800211"/>
          </a:xfrm>
        </p:spPr>
        <p:txBody>
          <a:bodyPr/>
          <a:lstStyle/>
          <a:p>
            <a:r>
              <a:rPr lang="en-US" sz="4000" dirty="0">
                <a:latin typeface="Times New Roman" panose="02020603050405020304" pitchFamily="18" charset="0"/>
                <a:cs typeface="Times New Roman" panose="02020603050405020304" pitchFamily="18" charset="0"/>
              </a:rPr>
              <a:t>CONCLUSIONS/FUTURE WORK</a:t>
            </a:r>
          </a:p>
        </p:txBody>
      </p:sp>
      <p:sp>
        <p:nvSpPr>
          <p:cNvPr id="10" name="Text Placeholder 9">
            <a:extLst>
              <a:ext uri="{FF2B5EF4-FFF2-40B4-BE49-F238E27FC236}">
                <a16:creationId xmlns:a16="http://schemas.microsoft.com/office/drawing/2014/main" id="{D765487B-6201-6645-A16D-3E0C337F590E}"/>
              </a:ext>
            </a:extLst>
          </p:cNvPr>
          <p:cNvSpPr>
            <a:spLocks noGrp="1"/>
          </p:cNvSpPr>
          <p:nvPr>
            <p:ph type="body" sz="quarter" idx="26"/>
          </p:nvPr>
        </p:nvSpPr>
        <p:spPr>
          <a:xfrm>
            <a:off x="32820003" y="5544990"/>
            <a:ext cx="10047018" cy="10458354"/>
          </a:xfrm>
        </p:spPr>
        <p:txBody>
          <a:bodyPr/>
          <a:lstStyle/>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results were not robust and did not accurately predict credit risk as hoped</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Decision Tree and K-Nearest Neighbor machine learning models were used, but there are more models worth trying</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These include Random Forest (many Decision Trees) and Kernel Support Vector Machine (more complex analysis)</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These will likely provide more accurate results based on their ability to analyze more rigorously</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After running these additional models, it is worth considering the addition of other variables not included in these data</a:t>
            </a:r>
          </a:p>
        </p:txBody>
      </p:sp>
      <p:sp>
        <p:nvSpPr>
          <p:cNvPr id="11" name="Text Placeholder 10">
            <a:extLst>
              <a:ext uri="{FF2B5EF4-FFF2-40B4-BE49-F238E27FC236}">
                <a16:creationId xmlns:a16="http://schemas.microsoft.com/office/drawing/2014/main" id="{F641841A-54DE-F445-A718-355188557039}"/>
              </a:ext>
            </a:extLst>
          </p:cNvPr>
          <p:cNvSpPr>
            <a:spLocks noGrp="1"/>
          </p:cNvSpPr>
          <p:nvPr>
            <p:ph type="body" sz="quarter" idx="27"/>
          </p:nvPr>
        </p:nvSpPr>
        <p:spPr>
          <a:xfrm>
            <a:off x="32820003" y="19117865"/>
            <a:ext cx="10047018" cy="800211"/>
          </a:xfrm>
        </p:spPr>
        <p:txBody>
          <a:bodyPr/>
          <a:lstStyle/>
          <a:p>
            <a:r>
              <a:rPr lang="en-US" sz="4000" dirty="0">
                <a:latin typeface="Times New Roman" panose="02020603050405020304" pitchFamily="18" charset="0"/>
                <a:cs typeface="Times New Roman" panose="02020603050405020304" pitchFamily="18" charset="0"/>
              </a:rPr>
              <a:t>REFERENCES</a:t>
            </a:r>
          </a:p>
        </p:txBody>
      </p:sp>
      <p:sp>
        <p:nvSpPr>
          <p:cNvPr id="12" name="Text Placeholder 11">
            <a:extLst>
              <a:ext uri="{FF2B5EF4-FFF2-40B4-BE49-F238E27FC236}">
                <a16:creationId xmlns:a16="http://schemas.microsoft.com/office/drawing/2014/main" id="{15A77928-6D48-FC48-808A-E68EF48360FB}"/>
              </a:ext>
            </a:extLst>
          </p:cNvPr>
          <p:cNvSpPr>
            <a:spLocks noGrp="1"/>
          </p:cNvSpPr>
          <p:nvPr>
            <p:ph type="body" sz="quarter" idx="28"/>
          </p:nvPr>
        </p:nvSpPr>
        <p:spPr>
          <a:xfrm>
            <a:off x="32910568" y="20335535"/>
            <a:ext cx="10052050" cy="3285493"/>
          </a:xfrm>
        </p:spPr>
        <p:txBody>
          <a:bodyPr/>
          <a:lstStyle/>
          <a:p>
            <a:r>
              <a:rPr lang="en-US" sz="3000" dirty="0">
                <a:latin typeface="Times New Roman" panose="02020603050405020304" pitchFamily="18" charset="0"/>
                <a:cs typeface="Times New Roman" panose="02020603050405020304" pitchFamily="18" charset="0"/>
              </a:rPr>
              <a:t>Data obtained from Kaggle at the following link:</a:t>
            </a:r>
          </a:p>
          <a:p>
            <a:r>
              <a:rPr lang="en-US" sz="30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https://www.kaggle.com/datasets/rikdifos/credit-card-approval </a:t>
            </a:r>
            <a:r>
              <a:rPr lang="en-US" sz="3000" u="sng" kern="100" dirty="0" err="1">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prediction?select</a:t>
            </a:r>
            <a:r>
              <a:rPr lang="en-US" sz="30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=application_record.csv</a:t>
            </a:r>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 </a:t>
            </a:r>
          </a:p>
          <a:p>
            <a:endParaRPr lang="en-US" dirty="0"/>
          </a:p>
        </p:txBody>
      </p:sp>
      <p:sp>
        <p:nvSpPr>
          <p:cNvPr id="13" name="Text Placeholder 12">
            <a:extLst>
              <a:ext uri="{FF2B5EF4-FFF2-40B4-BE49-F238E27FC236}">
                <a16:creationId xmlns:a16="http://schemas.microsoft.com/office/drawing/2014/main" id="{AFE1A4CF-366C-A74D-90FE-5ACBD4F9943B}"/>
              </a:ext>
            </a:extLst>
          </p:cNvPr>
          <p:cNvSpPr>
            <a:spLocks noGrp="1"/>
          </p:cNvSpPr>
          <p:nvPr>
            <p:ph type="body" sz="quarter" idx="29"/>
          </p:nvPr>
        </p:nvSpPr>
        <p:spPr>
          <a:xfrm>
            <a:off x="32915600" y="25334860"/>
            <a:ext cx="10047018" cy="800211"/>
          </a:xfrm>
        </p:spPr>
        <p:txBody>
          <a:bodyPr/>
          <a:lstStyle/>
          <a:p>
            <a:r>
              <a:rPr lang="en-US" sz="4000" dirty="0">
                <a:latin typeface="Times New Roman" panose="02020603050405020304" pitchFamily="18" charset="0"/>
                <a:cs typeface="Times New Roman" panose="02020603050405020304" pitchFamily="18" charset="0"/>
              </a:rPr>
              <a:t>CONTACT</a:t>
            </a:r>
          </a:p>
        </p:txBody>
      </p:sp>
      <p:sp>
        <p:nvSpPr>
          <p:cNvPr id="14" name="Text Placeholder 13">
            <a:extLst>
              <a:ext uri="{FF2B5EF4-FFF2-40B4-BE49-F238E27FC236}">
                <a16:creationId xmlns:a16="http://schemas.microsoft.com/office/drawing/2014/main" id="{C9F5A64B-CFC8-054F-A52E-A08D1C0AEA25}"/>
              </a:ext>
            </a:extLst>
          </p:cNvPr>
          <p:cNvSpPr>
            <a:spLocks noGrp="1"/>
          </p:cNvSpPr>
          <p:nvPr>
            <p:ph type="body" sz="quarter" idx="30"/>
          </p:nvPr>
        </p:nvSpPr>
        <p:spPr>
          <a:xfrm>
            <a:off x="32910568" y="26928611"/>
            <a:ext cx="10052050" cy="1908192"/>
          </a:xfrm>
        </p:spPr>
        <p:txBody>
          <a:bodyPr/>
          <a:lstStyle/>
          <a:p>
            <a:r>
              <a:rPr lang="en-US" sz="3000" dirty="0">
                <a:latin typeface="Times New Roman" panose="02020603050405020304" pitchFamily="18" charset="0"/>
                <a:cs typeface="Times New Roman" panose="02020603050405020304" pitchFamily="18" charset="0"/>
                <a:hlinkClick r:id="rId3"/>
              </a:rPr>
              <a:t>Puckettcaleb7@gmail.com</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(502)-608-6668</a:t>
            </a:r>
          </a:p>
        </p:txBody>
      </p:sp>
      <p:sp>
        <p:nvSpPr>
          <p:cNvPr id="15" name="Text Placeholder 14">
            <a:extLst>
              <a:ext uri="{FF2B5EF4-FFF2-40B4-BE49-F238E27FC236}">
                <a16:creationId xmlns:a16="http://schemas.microsoft.com/office/drawing/2014/main" id="{49C7C664-4AB0-A147-ABBE-224EDE5467C6}"/>
              </a:ext>
            </a:extLst>
          </p:cNvPr>
          <p:cNvSpPr>
            <a:spLocks noGrp="1"/>
          </p:cNvSpPr>
          <p:nvPr>
            <p:ph type="body" sz="quarter" idx="96"/>
          </p:nvPr>
        </p:nvSpPr>
        <p:spPr>
          <a:xfrm>
            <a:off x="1204542" y="20852038"/>
            <a:ext cx="10056813" cy="9765856"/>
          </a:xfrm>
        </p:spPr>
        <p:txBody>
          <a:bodyPr/>
          <a:lstStyle/>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Using more general circumstances to predict likelihood of credit default</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current measure is effective at predicting this risk, but every factor is dependent upon previous borrowing activity</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This creates difficulty when individuals without previous borrowing experience attempt to get a good credit score </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Catch-22 scenario which could be handled by understanding other indicators of credit risk</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This would not replace current credit scoring system – it would complement it for those with no borrowing history</a:t>
            </a:r>
          </a:p>
        </p:txBody>
      </p:sp>
      <p:sp>
        <p:nvSpPr>
          <p:cNvPr id="16" name="Text Placeholder 15">
            <a:extLst>
              <a:ext uri="{FF2B5EF4-FFF2-40B4-BE49-F238E27FC236}">
                <a16:creationId xmlns:a16="http://schemas.microsoft.com/office/drawing/2014/main" id="{778E60CB-0EBD-4049-BFFD-CAB062A6CA0F}"/>
              </a:ext>
            </a:extLst>
          </p:cNvPr>
          <p:cNvSpPr>
            <a:spLocks noGrp="1"/>
          </p:cNvSpPr>
          <p:nvPr>
            <p:ph type="body" sz="quarter" idx="150"/>
          </p:nvPr>
        </p:nvSpPr>
        <p:spPr>
          <a:xfrm>
            <a:off x="5932593" y="3127915"/>
            <a:ext cx="31998968" cy="1140673"/>
          </a:xfrm>
        </p:spPr>
        <p:txBody>
          <a:bodyPr/>
          <a:lstStyle/>
          <a:p>
            <a:r>
              <a:rPr lang="en-US" dirty="0">
                <a:latin typeface="Times New Roman" panose="02020603050405020304" pitchFamily="18" charset="0"/>
                <a:cs typeface="Times New Roman" panose="02020603050405020304" pitchFamily="18" charset="0"/>
              </a:rPr>
              <a:t>Bellarmine University Data Science Program</a:t>
            </a:r>
          </a:p>
        </p:txBody>
      </p:sp>
      <p:sp>
        <p:nvSpPr>
          <p:cNvPr id="17" name="Text Placeholder 16">
            <a:extLst>
              <a:ext uri="{FF2B5EF4-FFF2-40B4-BE49-F238E27FC236}">
                <a16:creationId xmlns:a16="http://schemas.microsoft.com/office/drawing/2014/main" id="{9AAB1BB2-2685-9042-9343-90636A19089C}"/>
              </a:ext>
            </a:extLst>
          </p:cNvPr>
          <p:cNvSpPr>
            <a:spLocks noGrp="1"/>
          </p:cNvSpPr>
          <p:nvPr>
            <p:ph type="body" sz="quarter" idx="151"/>
          </p:nvPr>
        </p:nvSpPr>
        <p:spPr>
          <a:xfrm>
            <a:off x="5932593" y="1771555"/>
            <a:ext cx="31998968" cy="1280160"/>
          </a:xfrm>
        </p:spPr>
        <p:txBody>
          <a:bodyPr>
            <a:normAutofit/>
          </a:bodyPr>
          <a:lstStyle/>
          <a:p>
            <a:r>
              <a:rPr lang="en-US" dirty="0">
                <a:latin typeface="Times New Roman" panose="02020603050405020304" pitchFamily="18" charset="0"/>
                <a:cs typeface="Times New Roman" panose="02020603050405020304" pitchFamily="18" charset="0"/>
              </a:rPr>
              <a:t>Caleb Puckett, Dr. Robert Kelley</a:t>
            </a:r>
          </a:p>
        </p:txBody>
      </p:sp>
      <p:sp>
        <p:nvSpPr>
          <p:cNvPr id="18" name="Text Placeholder 17">
            <a:extLst>
              <a:ext uri="{FF2B5EF4-FFF2-40B4-BE49-F238E27FC236}">
                <a16:creationId xmlns:a16="http://schemas.microsoft.com/office/drawing/2014/main" id="{9FFCC562-221F-8240-980C-DCE8D467C705}"/>
              </a:ext>
            </a:extLst>
          </p:cNvPr>
          <p:cNvSpPr>
            <a:spLocks noGrp="1"/>
          </p:cNvSpPr>
          <p:nvPr>
            <p:ph type="body" sz="quarter" idx="153"/>
          </p:nvPr>
        </p:nvSpPr>
        <p:spPr/>
        <p:txBody>
          <a:bodyPr>
            <a:noAutofit/>
          </a:bodyPr>
          <a:lstStyle/>
          <a:p>
            <a:r>
              <a:rPr lang="en-US" sz="8800" dirty="0">
                <a:latin typeface="Times New Roman" panose="02020603050405020304" pitchFamily="18" charset="0"/>
                <a:cs typeface="Times New Roman" panose="02020603050405020304" pitchFamily="18" charset="0"/>
              </a:rPr>
              <a:t>Predicting Credit Risk</a:t>
            </a:r>
          </a:p>
        </p:txBody>
      </p:sp>
      <p:pic>
        <p:nvPicPr>
          <p:cNvPr id="1026" name="Picture 2" descr="How are FICO Scores Calculated? | myFICO">
            <a:extLst>
              <a:ext uri="{FF2B5EF4-FFF2-40B4-BE49-F238E27FC236}">
                <a16:creationId xmlns:a16="http://schemas.microsoft.com/office/drawing/2014/main" id="{1A958038-0FAA-DE8F-B7E4-A3671D770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376" y="12082050"/>
            <a:ext cx="8168854" cy="61003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7B91EF5B-F8D0-9560-4F5B-662368ECB5D1}"/>
              </a:ext>
            </a:extLst>
          </p:cNvPr>
          <p:cNvPicPr>
            <a:picLocks noChangeAspect="1"/>
          </p:cNvPicPr>
          <p:nvPr/>
        </p:nvPicPr>
        <p:blipFill>
          <a:blip r:embed="rId5"/>
          <a:stretch>
            <a:fillRect/>
          </a:stretch>
        </p:blipFill>
        <p:spPr>
          <a:xfrm>
            <a:off x="22923154" y="13747773"/>
            <a:ext cx="8501813" cy="6544420"/>
          </a:xfrm>
          <a:prstGeom prst="rect">
            <a:avLst/>
          </a:prstGeom>
        </p:spPr>
      </p:pic>
      <p:pic>
        <p:nvPicPr>
          <p:cNvPr id="23" name="Picture 22">
            <a:extLst>
              <a:ext uri="{FF2B5EF4-FFF2-40B4-BE49-F238E27FC236}">
                <a16:creationId xmlns:a16="http://schemas.microsoft.com/office/drawing/2014/main" id="{D2CAAE52-BDD5-B1A0-AE38-246FAB67BC6D}"/>
              </a:ext>
            </a:extLst>
          </p:cNvPr>
          <p:cNvPicPr>
            <a:picLocks noChangeAspect="1"/>
          </p:cNvPicPr>
          <p:nvPr/>
        </p:nvPicPr>
        <p:blipFill rotWithShape="1">
          <a:blip r:embed="rId6"/>
          <a:srcRect t="4667"/>
          <a:stretch/>
        </p:blipFill>
        <p:spPr>
          <a:xfrm>
            <a:off x="11634694" y="13706359"/>
            <a:ext cx="9572996" cy="6544420"/>
          </a:xfrm>
          <a:prstGeom prst="rect">
            <a:avLst/>
          </a:prstGeom>
        </p:spPr>
      </p:pic>
      <p:pic>
        <p:nvPicPr>
          <p:cNvPr id="1028" name="Picture 4" descr="Decision Trees: Complete Guide to Decision Tree Analysis">
            <a:extLst>
              <a:ext uri="{FF2B5EF4-FFF2-40B4-BE49-F238E27FC236}">
                <a16:creationId xmlns:a16="http://schemas.microsoft.com/office/drawing/2014/main" id="{766690AE-01E2-52B0-426D-6245A02330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69073" y="20719067"/>
            <a:ext cx="10877234" cy="54244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Kernel Trick in SVM ? Interview questions related to Kernel Trick |  by Suraj Yadav | Medium">
            <a:extLst>
              <a:ext uri="{FF2B5EF4-FFF2-40B4-BE49-F238E27FC236}">
                <a16:creationId xmlns:a16="http://schemas.microsoft.com/office/drawing/2014/main" id="{A9E8B319-4BC7-E874-BE8E-BD7343EFDD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36105" y="26322596"/>
            <a:ext cx="12943169" cy="54497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090375A-2237-3C86-7837-2B2B9A2BDFB7}"/>
              </a:ext>
            </a:extLst>
          </p:cNvPr>
          <p:cNvSpPr txBox="1"/>
          <p:nvPr/>
        </p:nvSpPr>
        <p:spPr>
          <a:xfrm>
            <a:off x="17308790" y="20738236"/>
            <a:ext cx="77978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Decision Tree Visual</a:t>
            </a:r>
          </a:p>
        </p:txBody>
      </p:sp>
      <p:sp>
        <p:nvSpPr>
          <p:cNvPr id="20" name="TextBox 19">
            <a:extLst>
              <a:ext uri="{FF2B5EF4-FFF2-40B4-BE49-F238E27FC236}">
                <a16:creationId xmlns:a16="http://schemas.microsoft.com/office/drawing/2014/main" id="{34A5C00D-DE53-36B3-6C52-CC681536B26A}"/>
              </a:ext>
            </a:extLst>
          </p:cNvPr>
          <p:cNvSpPr txBox="1"/>
          <p:nvPr/>
        </p:nvSpPr>
        <p:spPr>
          <a:xfrm>
            <a:off x="18185089" y="26364010"/>
            <a:ext cx="60452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Support Vector Machine Visual</a:t>
            </a:r>
          </a:p>
        </p:txBody>
      </p:sp>
      <p:sp>
        <p:nvSpPr>
          <p:cNvPr id="22" name="TextBox 21">
            <a:extLst>
              <a:ext uri="{FF2B5EF4-FFF2-40B4-BE49-F238E27FC236}">
                <a16:creationId xmlns:a16="http://schemas.microsoft.com/office/drawing/2014/main" id="{87071118-1338-9430-9EB0-CD8925D1E9E0}"/>
              </a:ext>
            </a:extLst>
          </p:cNvPr>
          <p:cNvSpPr txBox="1"/>
          <p:nvPr/>
        </p:nvSpPr>
        <p:spPr>
          <a:xfrm>
            <a:off x="12317257" y="13183139"/>
            <a:ext cx="8890433"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K-Nearest Neighbor Visual</a:t>
            </a:r>
          </a:p>
        </p:txBody>
      </p:sp>
      <p:sp>
        <p:nvSpPr>
          <p:cNvPr id="24" name="TextBox 23">
            <a:extLst>
              <a:ext uri="{FF2B5EF4-FFF2-40B4-BE49-F238E27FC236}">
                <a16:creationId xmlns:a16="http://schemas.microsoft.com/office/drawing/2014/main" id="{C48005BD-0CD6-7CB3-FDA7-9CF58A8E4AE7}"/>
              </a:ext>
            </a:extLst>
          </p:cNvPr>
          <p:cNvSpPr txBox="1"/>
          <p:nvPr/>
        </p:nvSpPr>
        <p:spPr>
          <a:xfrm>
            <a:off x="22454486" y="13297127"/>
            <a:ext cx="8501813"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2699530513"/>
      </p:ext>
    </p:extLst>
  </p:cSld>
  <p:clrMapOvr>
    <a:masterClrMapping/>
  </p:clrMapOvr>
</p:sld>
</file>

<file path=ppt/theme/theme1.xml><?xml version="1.0" encoding="utf-8"?>
<a:theme xmlns:a="http://schemas.openxmlformats.org/drawingml/2006/main" name="36x48-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1396</TotalTime>
  <Words>430</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Aptos</vt:lpstr>
      <vt:lpstr>Arial</vt:lpstr>
      <vt:lpstr>Arial Black</vt:lpstr>
      <vt:lpstr>Calibri</vt:lpstr>
      <vt:lpstr>Calibri Light</vt:lpstr>
      <vt:lpstr>Times New Roman</vt:lpstr>
      <vt:lpstr>Trebuchet MS</vt:lpstr>
      <vt:lpstr>36x48-Template</vt:lpstr>
      <vt:lpstr>Without guides</vt:lpstr>
      <vt:lpstr>Office 2013 - 2022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Caleb Puckett</cp:lastModifiedBy>
  <cp:revision>70</cp:revision>
  <dcterms:created xsi:type="dcterms:W3CDTF">2012-02-03T19:11:35Z</dcterms:created>
  <dcterms:modified xsi:type="dcterms:W3CDTF">2024-03-12T18:15:10Z</dcterms:modified>
  <cp:category>Research poster templates</cp:category>
</cp:coreProperties>
</file>