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7" r:id="rId4"/>
    <p:sldId id="260" r:id="rId5"/>
    <p:sldId id="258" r:id="rId6"/>
    <p:sldId id="269" r:id="rId7"/>
    <p:sldId id="264" r:id="rId8"/>
    <p:sldId id="263" r:id="rId9"/>
    <p:sldId id="266" r:id="rId10"/>
    <p:sldId id="261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14E50C-CB32-4F1A-8508-5465BA5461A1}" v="8" dt="2024-05-02T00:34:13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7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2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5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9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1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2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5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1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893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culator, pen, compass, money and a paper with graphs printed on it">
            <a:extLst>
              <a:ext uri="{FF2B5EF4-FFF2-40B4-BE49-F238E27FC236}">
                <a16:creationId xmlns:a16="http://schemas.microsoft.com/office/drawing/2014/main" id="{5A558B4F-B498-B3EF-16EC-9F1716EA80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b="6639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6B67E-9518-37C8-38DF-82D23B4EC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/>
              <a:t>Predicting Credit 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D3B9B-09B0-41AB-9DE9-16A9BB23D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Caleb Puckett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Dr. Robert Kelley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76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64447-2256-F553-D797-F45CD746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84539-0914-199D-F33D-216200B53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Although no valuable insights were found, I had a lot of fun in the process!</a:t>
            </a:r>
          </a:p>
          <a:p>
            <a:endParaRPr lang="en-US" sz="2400" dirty="0"/>
          </a:p>
          <a:p>
            <a:r>
              <a:rPr lang="en-US" sz="2400" dirty="0"/>
              <a:t>There is a fundamental flaw with this idea; even if certain characteristics (income, sex, age</a:t>
            </a:r>
            <a:r>
              <a:rPr lang="en-US" sz="2400"/>
              <a:t>) could </a:t>
            </a:r>
            <a:r>
              <a:rPr lang="en-US" sz="2400" dirty="0"/>
              <a:t>be used to predict credit worthiness, using some of these may constitute discrimination</a:t>
            </a:r>
          </a:p>
          <a:p>
            <a:endParaRPr lang="en-US" sz="2400" dirty="0"/>
          </a:p>
          <a:p>
            <a:r>
              <a:rPr lang="en-US" sz="2400" dirty="0"/>
              <a:t>For this reason, any further analysis should be careful to primarily include behavioral variables that are within a person’s control</a:t>
            </a:r>
          </a:p>
        </p:txBody>
      </p:sp>
    </p:spTree>
    <p:extLst>
      <p:ext uri="{BB962C8B-B14F-4D97-AF65-F5344CB8AC3E}">
        <p14:creationId xmlns:p14="http://schemas.microsoft.com/office/powerpoint/2010/main" val="18590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FC84BF0F-B232-3CD8-EF72-6FBB925A55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4E66D-A1CB-E95F-F5A3-6E23DE5D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3000"/>
              </a:lnSpc>
            </a:pPr>
            <a:r>
              <a:rPr lang="en-US" sz="6000" cap="all" spc="-100">
                <a:solidFill>
                  <a:schemeClr val="bg1"/>
                </a:solidFill>
              </a:rPr>
              <a:t>Questions?</a:t>
            </a:r>
            <a:br>
              <a:rPr lang="en-US" sz="6000" cap="all" spc="-100">
                <a:solidFill>
                  <a:schemeClr val="bg1"/>
                </a:solidFill>
              </a:rPr>
            </a:br>
            <a:endParaRPr lang="en-US" sz="6000" cap="all" spc="-10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1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B42D-D91B-568A-6ACC-B36BA037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sz="4800" dirty="0"/>
              <a:t>Thank you!!!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9DFD714E-70BB-4C38-4890-C5AFB73BD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5256" y="1230863"/>
            <a:ext cx="4414438" cy="44144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6AA2-B04F-8187-DB36-0006D1534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3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8D83-2E06-CC5B-4AAC-1EEC4ABF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7450-2F3C-EA35-7B6B-B369AF06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Discussion of the current credit scoring system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Purpose of this project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Details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Predictive models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Results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6533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40D5-FE30-2709-4793-784B5D76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Current Credit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60C56-994A-DEB2-4B1E-2C4E12FA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credit score is determined based on previous borrowing history</a:t>
            </a:r>
          </a:p>
          <a:p>
            <a:endParaRPr lang="en-US" sz="2400" dirty="0"/>
          </a:p>
          <a:p>
            <a:r>
              <a:rPr lang="en-US" sz="2400" dirty="0"/>
              <a:t>Depends on factors like previous payment history, age of credit history, etc.</a:t>
            </a:r>
          </a:p>
          <a:p>
            <a:endParaRPr lang="en-US" sz="2400" dirty="0"/>
          </a:p>
          <a:p>
            <a:r>
              <a:rPr lang="en-US" sz="2400" dirty="0"/>
              <a:t>I chose this topic because I have been interested in obtaining and benefitting from good credit since I entered college</a:t>
            </a:r>
          </a:p>
        </p:txBody>
      </p:sp>
    </p:spTree>
    <p:extLst>
      <p:ext uri="{BB962C8B-B14F-4D97-AF65-F5344CB8AC3E}">
        <p14:creationId xmlns:p14="http://schemas.microsoft.com/office/powerpoint/2010/main" val="210821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" name="Picture 2" descr="How are FICO Scores Calculated? | myFICO">
            <a:extLst>
              <a:ext uri="{FF2B5EF4-FFF2-40B4-BE49-F238E27FC236}">
                <a16:creationId xmlns:a16="http://schemas.microsoft.com/office/drawing/2014/main" id="{ECE6E2F9-8CE7-CB12-6331-8B0F85F7AB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4514" y="882398"/>
            <a:ext cx="6858251" cy="512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03380-1384-F58C-4325-2CCA11FD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Credit Factors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003D2-905C-9623-621C-D0A1B19AC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21801" y="2149813"/>
            <a:ext cx="2312479" cy="3854197"/>
          </a:xfrm>
        </p:spPr>
        <p:txBody>
          <a:bodyPr vert="horz" lIns="91440" tIns="45720" rIns="91440" bIns="45720" rtlCol="0">
            <a:no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Payment History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Amounts owed (utilization)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Length of Credit History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Credit Mix (credit cards, mortgage, auto loan, etc.)</a:t>
            </a:r>
          </a:p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New Credit (Inquiries)</a:t>
            </a:r>
          </a:p>
        </p:txBody>
      </p:sp>
    </p:spTree>
    <p:extLst>
      <p:ext uri="{BB962C8B-B14F-4D97-AF65-F5344CB8AC3E}">
        <p14:creationId xmlns:p14="http://schemas.microsoft.com/office/powerpoint/2010/main" val="267897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B455-0F40-DC3F-EA95-B12608066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Purpose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0E459-9892-0450-D33D-D854B019B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current credit system poses difficulty for people who have no credit score and therefore no ability to prove their credit worthiness (difficult barrier to entry)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aim is to find out if other factors, which are not based on previous borrowing history, can be used to predict credit worthiness</a:t>
            </a:r>
          </a:p>
          <a:p>
            <a:endParaRPr lang="en-US" sz="2400" dirty="0"/>
          </a:p>
          <a:p>
            <a:r>
              <a:rPr lang="en-US" sz="2400" dirty="0"/>
              <a:t>This would benefit those who have no credit but who would like to obtain a line of credit</a:t>
            </a:r>
          </a:p>
        </p:txBody>
      </p:sp>
    </p:spTree>
    <p:extLst>
      <p:ext uri="{BB962C8B-B14F-4D97-AF65-F5344CB8AC3E}">
        <p14:creationId xmlns:p14="http://schemas.microsoft.com/office/powerpoint/2010/main" val="157218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8F54-07C3-3E63-4737-11FEA8D4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Details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EB9FE-2EAD-8352-8111-1571B8600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Attempting to predict whether an individual is late making a payment (on either a loan or credit card payment)</a:t>
            </a:r>
          </a:p>
          <a:p>
            <a:endParaRPr lang="en-US" sz="2400" dirty="0"/>
          </a:p>
          <a:p>
            <a:r>
              <a:rPr lang="en-US" sz="2400" dirty="0"/>
              <a:t>Variables used for prediction were based on factors like income, age, etc.</a:t>
            </a:r>
          </a:p>
          <a:p>
            <a:endParaRPr lang="en-US" sz="2400" dirty="0"/>
          </a:p>
          <a:p>
            <a:r>
              <a:rPr lang="en-US" sz="2400" dirty="0"/>
              <a:t>Exploratory data analysis was performed but nothing abnormal was found</a:t>
            </a:r>
          </a:p>
          <a:p>
            <a:endParaRPr lang="en-US" sz="2400" dirty="0"/>
          </a:p>
          <a:p>
            <a:r>
              <a:rPr lang="en-US" sz="2400" dirty="0"/>
              <a:t>Some data cleaning was performed, but this only involved the removal of a few columns and the conversion of some columns to dummy variables</a:t>
            </a:r>
          </a:p>
        </p:txBody>
      </p:sp>
    </p:spTree>
    <p:extLst>
      <p:ext uri="{BB962C8B-B14F-4D97-AF65-F5344CB8AC3E}">
        <p14:creationId xmlns:p14="http://schemas.microsoft.com/office/powerpoint/2010/main" val="419079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0BBE-217A-5964-9AC9-E6971002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Decision Tree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DB647-EA31-1B8B-9830-970791C227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tree-like structure that represents a series of decisions and their possible consequences</a:t>
            </a:r>
          </a:p>
          <a:p>
            <a:endParaRPr lang="en-US" sz="2400" dirty="0"/>
          </a:p>
          <a:p>
            <a:r>
              <a:rPr lang="en-US" sz="2400" dirty="0"/>
              <a:t>Returned an approximate accuracy score of 98.3%</a:t>
            </a:r>
          </a:p>
        </p:txBody>
      </p:sp>
      <p:pic>
        <p:nvPicPr>
          <p:cNvPr id="5" name="Content Placeholder 4" descr="Decision Trees: Complete Guide to Decision Tree Analysis">
            <a:extLst>
              <a:ext uri="{FF2B5EF4-FFF2-40B4-BE49-F238E27FC236}">
                <a16:creationId xmlns:a16="http://schemas.microsoft.com/office/drawing/2014/main" id="{AAA6B6A4-B89A-4FE5-AAB2-DC388904395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4491"/>
            <a:ext cx="4664075" cy="232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17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9204-DA66-9B8D-EA4B-61EBC17A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K-Nearest Neighbors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C40AC-6348-B312-79F7-E72D1D250B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Uses proximity to make classifications or predictions about the groupings of data</a:t>
            </a:r>
          </a:p>
          <a:p>
            <a:endParaRPr lang="en-US" sz="2400" dirty="0"/>
          </a:p>
          <a:p>
            <a:r>
              <a:rPr lang="en-US" sz="2400" dirty="0"/>
              <a:t>Returned an accuracy score of approximately 98.5%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53D4D-C9BD-1C9E-40D3-CB2478DC95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4667"/>
          <a:stretch/>
        </p:blipFill>
        <p:spPr>
          <a:xfrm>
            <a:off x="6326118" y="2290916"/>
            <a:ext cx="5209255" cy="35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52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1C5D-8980-D17E-4DA9-5A3FC03A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A0AC-4D2D-995A-05B1-AFC86187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With these models producing accuracy scores of ~98.3% and ~98.5%, they seem to be accurate and successful models</a:t>
            </a:r>
          </a:p>
          <a:p>
            <a:endParaRPr lang="en-US" sz="2400" dirty="0"/>
          </a:p>
          <a:p>
            <a:r>
              <a:rPr lang="en-US" sz="2400" dirty="0"/>
              <a:t>This is misleading, however, because approximately 98% of the data was described as non-late payments</a:t>
            </a:r>
          </a:p>
          <a:p>
            <a:endParaRPr lang="en-US" sz="2400" dirty="0"/>
          </a:p>
          <a:p>
            <a:r>
              <a:rPr lang="en-US" sz="2400" dirty="0"/>
              <a:t>For this reason, predicting that no individuals make late payments would give us approximately the same accuracy as these models; the results are not insightful</a:t>
            </a:r>
          </a:p>
        </p:txBody>
      </p:sp>
    </p:spTree>
    <p:extLst>
      <p:ext uri="{BB962C8B-B14F-4D97-AF65-F5344CB8AC3E}">
        <p14:creationId xmlns:p14="http://schemas.microsoft.com/office/powerpoint/2010/main" val="1467930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451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Garamond</vt:lpstr>
      <vt:lpstr>Gill Sans MT</vt:lpstr>
      <vt:lpstr>SavonVTI</vt:lpstr>
      <vt:lpstr>Predicting Credit Risk</vt:lpstr>
      <vt:lpstr>Overview</vt:lpstr>
      <vt:lpstr>Current Credit System</vt:lpstr>
      <vt:lpstr>Credit Factors</vt:lpstr>
      <vt:lpstr>Purpose of This Project</vt:lpstr>
      <vt:lpstr>Details of the Project</vt:lpstr>
      <vt:lpstr>Decision Tree Model</vt:lpstr>
      <vt:lpstr>K-Nearest Neighbors Model</vt:lpstr>
      <vt:lpstr>Results</vt:lpstr>
      <vt:lpstr>Conclusion</vt:lpstr>
      <vt:lpstr>Questions? 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Credit Risk</dc:title>
  <dc:creator>Caleb Puckett</dc:creator>
  <cp:lastModifiedBy>Caleb Puckett</cp:lastModifiedBy>
  <cp:revision>2</cp:revision>
  <dcterms:created xsi:type="dcterms:W3CDTF">2024-05-01T22:49:10Z</dcterms:created>
  <dcterms:modified xsi:type="dcterms:W3CDTF">2024-05-02T01:20:03Z</dcterms:modified>
</cp:coreProperties>
</file>