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729"/>
  </p:normalViewPr>
  <p:slideViewPr>
    <p:cSldViewPr snapToGrid="0">
      <p:cViewPr varScale="1">
        <p:scale>
          <a:sx n="98" d="100"/>
          <a:sy n="98" d="100"/>
        </p:scale>
        <p:origin x="9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C241B-FBE5-944D-A734-F1576C41114D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F435B-DDB0-1E48-AE0A-FEB4EC92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E122-A85B-B563-9131-D9805FF3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2562C-899D-5010-0F37-6D67E9D31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9831-BC47-44FF-886D-AD375838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61F7-4B1A-516D-A595-7BC4C02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B504-5EC9-9C5E-E28C-7ADFD123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D300-56A2-A043-EBA8-87E934C7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7218-E00E-B37B-F010-8CD3D47BE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2693-26C1-B3B5-6F66-9A4144FB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AA0E-58AA-75FD-7304-91D11216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2B70-76F8-D29B-93E9-1E8C9DE3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1DE4B-1B4E-780A-5DE5-4E605959C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F0B9-4E35-E1CB-E115-846B5F4D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4B6EE-CF17-2AC0-70B0-5C4FB6D8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0A3B-5B6A-B6B0-51EE-F1B9FFBF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80F9-5597-8ED5-502C-BEADE89C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A6E5-1309-DB77-C129-8132F8E0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64E-254D-9A99-4307-1DF6913D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DB73-D61F-5D20-C1E5-87752F53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8BFA-5505-D0C6-0B43-10EC03A6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7BF89-1813-7DA9-1F0A-1AA1144F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C614-F58D-C120-6C2D-6E67A857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8ADAB-44DA-CF64-58AA-C8FD37AB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115B-576F-C9E4-FD11-5843ACBF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A86C-D58E-428D-40FC-0AE27A41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A965-F180-352B-C1FC-BA40B82F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F0B9-F181-D7E6-BC24-E3689EAD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A2E3-5959-912E-EE0C-1142561A9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CEB8C-A87A-EA18-3087-BB97573E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31CF-D7E2-AACE-433B-0034215B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8799-AC6C-346D-EB65-49AD070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C6EF-3F5F-2465-228D-1B068809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70C3-03F7-9615-C355-92ED7C3D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8576-53F2-9894-74E2-C197AC68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B1B90-9F4E-9F57-23F9-7A8D13829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B5F5C-C219-F8AB-0900-B880200E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0E371-B55C-FB95-B535-9017679B5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0A7BC-FD0A-17A4-0342-07EB09BC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AD7C-1D0C-17F5-F4FC-BDCAC484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21541-67B5-D47B-BF4D-6D18FAE2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4218-718B-C4D7-CCC7-3ADABA7E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85D29-4634-4267-A877-66F43DF8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850B9-9690-9AC6-CA2E-312AFF09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8C7AD-A358-C642-39D2-3A485DFD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EC52B-A64C-47FB-2230-899E87E4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AC6E2-6A3D-D131-0832-1BC74F63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CE3FA-F801-1A0A-8F3A-2F14DC61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7CF8-FA88-15A4-DCFD-CF11562C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96E8-35EF-1CFA-9C38-297ED05A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FAFD0-9A00-684D-845B-68EC171C3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B3C1C-13EF-254B-97A5-E88C2E8B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CB1C-4A3D-21E5-2CC3-8954F1B7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F7E0-94B1-E948-DC3B-FABA1401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6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F34A-FF96-E154-9114-88A3FC37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604F9-3593-B9A4-6264-5C5083F8F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B251-1D01-1E2B-2C1F-F3E29618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E796-5E35-CAB6-5C64-F6503B52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912D-E780-1BF9-DB84-FA65E53A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37DE4-6422-B230-8A03-0F849996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E8D13-E1B4-6D82-F4F0-BF164204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A240-70F8-4973-ADB0-EC8D7CC6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2801-F2E5-6C0C-7AF5-D2F1D9F1B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DEA0E-A329-5F4D-90F6-A05105B30D85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0A34-7B9A-BAB2-BE4A-1BED72946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F46-28BD-3726-90D6-8E845DAE5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3ABCF-FEF4-D643-9064-C0EB30DA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boats moored at a dock">
            <a:extLst>
              <a:ext uri="{FF2B5EF4-FFF2-40B4-BE49-F238E27FC236}">
                <a16:creationId xmlns:a16="http://schemas.microsoft.com/office/drawing/2014/main" id="{8488769A-EE58-4796-7447-80FB3F8D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37" b="1076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72490-670D-A2DB-9C9A-6670C3C58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3883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Moffat Bay Marina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324EA-D4A4-A09A-A940-2B475D0C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27728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CE3-F298-5603-2DE2-6A38BA44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A339B-57CB-2768-06D7-20743DC63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9599"/>
              </p:ext>
            </p:extLst>
          </p:nvPr>
        </p:nvGraphicFramePr>
        <p:xfrm>
          <a:off x="836614" y="2057400"/>
          <a:ext cx="3932238" cy="3803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0698">
                  <a:extLst>
                    <a:ext uri="{9D8B030D-6E8A-4147-A177-3AD203B41FA5}">
                      <a16:colId xmlns:a16="http://schemas.microsoft.com/office/drawing/2014/main" val="662940587"/>
                    </a:ext>
                  </a:extLst>
                </a:gridCol>
                <a:gridCol w="1438555">
                  <a:extLst>
                    <a:ext uri="{9D8B030D-6E8A-4147-A177-3AD203B41FA5}">
                      <a16:colId xmlns:a16="http://schemas.microsoft.com/office/drawing/2014/main" val="2454218925"/>
                    </a:ext>
                  </a:extLst>
                </a:gridCol>
                <a:gridCol w="1622985">
                  <a:extLst>
                    <a:ext uri="{9D8B030D-6E8A-4147-A177-3AD203B41FA5}">
                      <a16:colId xmlns:a16="http://schemas.microsoft.com/office/drawing/2014/main" val="921398961"/>
                    </a:ext>
                  </a:extLst>
                </a:gridCol>
              </a:tblGrid>
              <a:tr h="579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Step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Action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Expected Result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147434"/>
                  </a:ext>
                </a:extLst>
              </a:tr>
              <a:tr h="876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Navigate to reservation page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Page loads successfully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686901"/>
                  </a:ext>
                </a:extLst>
              </a:tr>
              <a:tr h="1470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Select a slip that is not available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The submit button should indicate adding selection to waitlist.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0184398"/>
                  </a:ext>
                </a:extLst>
              </a:tr>
              <a:tr h="876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Click "Submit" button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Should be added to wait list successfully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7582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C57A2E2-34AD-B201-9229-CC6437A5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5" y="457200"/>
            <a:ext cx="6172197" cy="2144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D5CD15-B0B6-4DDE-28BB-F893C98A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4" y="2646044"/>
            <a:ext cx="6172197" cy="186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E3DE1-B733-F7CA-5D2F-9DBC42D7A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14" y="4575988"/>
            <a:ext cx="6172197" cy="18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0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69068-9FB3-FB6E-72B6-80BFEA57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We Learned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69F17C-2AD6-AE52-5A45-74127B50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0" i="0" u="none" strike="noStrike">
                <a:effectLst/>
              </a:rPr>
              <a:t>Throughout the course of this project, our team gained valuable experience both technically and collaboratively. Some of the key lessons learned include:</a:t>
            </a:r>
          </a:p>
          <a:p>
            <a:pPr marL="0" indent="0">
              <a:buNone/>
            </a:pPr>
            <a:r>
              <a:rPr lang="en-US" sz="1700" b="1" i="0" u="none" strike="noStrike">
                <a:effectLst/>
              </a:rPr>
              <a:t>Effective Communication is Crucial</a:t>
            </a:r>
            <a:r>
              <a:rPr lang="en-US" sz="1700" b="0" i="0" u="none" strike="noStrike">
                <a:effectLst/>
              </a:rPr>
              <a:t>: Regular team meetings and consistent updates helped keep everyone aligned and allowed us to quickly address issues as they arose.</a:t>
            </a:r>
          </a:p>
          <a:p>
            <a:pPr marL="0" indent="0">
              <a:buNone/>
            </a:pPr>
            <a:r>
              <a:rPr lang="en-US" sz="1700" b="1" i="0" u="none" strike="noStrike">
                <a:effectLst/>
              </a:rPr>
              <a:t>Version Control Matters</a:t>
            </a:r>
            <a:r>
              <a:rPr lang="en-US" sz="1700" b="0" i="0" u="none" strike="noStrike">
                <a:effectLst/>
              </a:rPr>
              <a:t>: Using tools like Git and GitHub ensured smooth collaboration and helped avoid overwriting each other’s work, especially during code integration.</a:t>
            </a:r>
          </a:p>
          <a:p>
            <a:pPr marL="0" indent="0">
              <a:buNone/>
            </a:pPr>
            <a:r>
              <a:rPr lang="en-US" sz="1700" b="1" i="0" u="none" strike="noStrike">
                <a:effectLst/>
              </a:rPr>
              <a:t>Clear Requirements Save Time</a:t>
            </a:r>
            <a:r>
              <a:rPr lang="en-US" sz="1700" b="0" i="0" u="none" strike="noStrike">
                <a:effectLst/>
              </a:rPr>
              <a:t>: We learned that investing time in clearly defining and understanding requirements early on significantly reduced rework and confusion later.</a:t>
            </a:r>
          </a:p>
          <a:p>
            <a:pPr marL="0" indent="0">
              <a:buNone/>
            </a:pPr>
            <a:r>
              <a:rPr lang="en-US" sz="1700" b="1" i="0" u="none" strike="noStrike">
                <a:effectLst/>
              </a:rPr>
              <a:t>Flexibility is Key</a:t>
            </a:r>
            <a:r>
              <a:rPr lang="en-US" sz="1700" b="0" i="0" u="none" strike="noStrike">
                <a:effectLst/>
              </a:rPr>
              <a:t>: We encountered unexpected challenges (technical and scheduling), and being adaptable allowed us to overcome those hurdles and stay on track.</a:t>
            </a:r>
          </a:p>
          <a:p>
            <a:pPr marL="0" indent="0">
              <a:buNone/>
            </a:pPr>
            <a:r>
              <a:rPr lang="en-US" sz="1700" b="0" i="0" u="none" strike="noStrike">
                <a:effectLst/>
              </a:rPr>
              <a:t>Working together on this project not only enhanced our technical skills but also strengthened our ability to work effectively as a team under real-world constraints.</a:t>
            </a:r>
          </a:p>
        </p:txBody>
      </p:sp>
    </p:spTree>
    <p:extLst>
      <p:ext uri="{BB962C8B-B14F-4D97-AF65-F5344CB8AC3E}">
        <p14:creationId xmlns:p14="http://schemas.microsoft.com/office/powerpoint/2010/main" val="276832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7AD32-A443-67B5-654E-777C15B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Group 2 Members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9B5BC7-793F-16CC-B195-A3BA74F1A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63548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Jacob Darling</a:t>
            </a: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Madisyn Kovacic</a:t>
            </a: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Giancarlo Ruiz</a:t>
            </a: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JARRED Santos</a:t>
            </a: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Caleb Stark</a:t>
            </a: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Mikaila Steinbrugge</a:t>
            </a: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Hugo Vega Hernandez</a:t>
            </a: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ctr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71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DD0C-78C0-528E-0640-A4E94850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Sample of prototypes </a:t>
            </a:r>
          </a:p>
        </p:txBody>
      </p:sp>
      <p:pic>
        <p:nvPicPr>
          <p:cNvPr id="4" name="Content Placeholder 3" descr="A black and white drawing of a website&#10;&#10;AI-generated content may be incorrect.">
            <a:extLst>
              <a:ext uri="{FF2B5EF4-FFF2-40B4-BE49-F238E27FC236}">
                <a16:creationId xmlns:a16="http://schemas.microsoft.com/office/drawing/2014/main" id="{89EED110-4324-6D08-5286-EE06BE285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45881"/>
            <a:ext cx="5131088" cy="3668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156E0-4CA9-FB7C-DCB3-FC899675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18621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2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8E291-001C-A482-7DF2-E1CF507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pt.1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861A2C-5005-1550-8D0F-18FA807DD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51598"/>
            <a:ext cx="7225748" cy="41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154E2-2299-71D8-EA17-CC74856D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pt.2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C74D9-4D75-39BC-8BE4-96762B16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14822"/>
            <a:ext cx="7225748" cy="40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DC26-D4F3-82C6-A6B1-60BE3575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1- Log-In Validation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A1A700-C8C6-6A58-0C40-D3C2DC34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48427"/>
              </p:ext>
            </p:extLst>
          </p:nvPr>
        </p:nvGraphicFramePr>
        <p:xfrm>
          <a:off x="839788" y="2220685"/>
          <a:ext cx="3932237" cy="3701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092">
                  <a:extLst>
                    <a:ext uri="{9D8B030D-6E8A-4147-A177-3AD203B41FA5}">
                      <a16:colId xmlns:a16="http://schemas.microsoft.com/office/drawing/2014/main" val="1254532093"/>
                    </a:ext>
                  </a:extLst>
                </a:gridCol>
                <a:gridCol w="2516145">
                  <a:extLst>
                    <a:ext uri="{9D8B030D-6E8A-4147-A177-3AD203B41FA5}">
                      <a16:colId xmlns:a16="http://schemas.microsoft.com/office/drawing/2014/main" val="572112930"/>
                    </a:ext>
                  </a:extLst>
                </a:gridCol>
              </a:tblGrid>
              <a:tr h="749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Step No.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408400"/>
                  </a:ext>
                </a:extLst>
              </a:tr>
              <a:tr h="1534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Open index.html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168089"/>
                  </a:ext>
                </a:extLst>
              </a:tr>
              <a:tr h="14175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Click Register link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7564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21A8878-BCBD-2EE7-21B6-D16EFB96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94" y="918202"/>
            <a:ext cx="4976948" cy="2565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BC7C6C-F13B-34A0-13E8-0CC04652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734594" y="3569435"/>
            <a:ext cx="4976948" cy="25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352C-E5D8-0C94-C841-960DCFB5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2 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Verifying Input Data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D0450-86EB-961D-044B-E492C363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DFA657-CB2F-457B-BC1B-0830A635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36370"/>
              </p:ext>
            </p:extLst>
          </p:nvPr>
        </p:nvGraphicFramePr>
        <p:xfrm>
          <a:off x="833435" y="2051279"/>
          <a:ext cx="3932237" cy="3823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094">
                  <a:extLst>
                    <a:ext uri="{9D8B030D-6E8A-4147-A177-3AD203B41FA5}">
                      <a16:colId xmlns:a16="http://schemas.microsoft.com/office/drawing/2014/main" val="2395109084"/>
                    </a:ext>
                  </a:extLst>
                </a:gridCol>
                <a:gridCol w="1528669">
                  <a:extLst>
                    <a:ext uri="{9D8B030D-6E8A-4147-A177-3AD203B41FA5}">
                      <a16:colId xmlns:a16="http://schemas.microsoft.com/office/drawing/2014/main" val="4294567221"/>
                    </a:ext>
                  </a:extLst>
                </a:gridCol>
                <a:gridCol w="1666474">
                  <a:extLst>
                    <a:ext uri="{9D8B030D-6E8A-4147-A177-3AD203B41FA5}">
                      <a16:colId xmlns:a16="http://schemas.microsoft.com/office/drawing/2014/main" val="1528749710"/>
                    </a:ext>
                  </a:extLst>
                </a:gridCol>
              </a:tblGrid>
              <a:tr h="502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Step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Action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Expected results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636626"/>
                  </a:ext>
                </a:extLst>
              </a:tr>
              <a:tr h="1532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User enters valid reservation data in the form fields.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The system accepts the data and displays a confirmation message.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316673"/>
                  </a:ext>
                </a:extLst>
              </a:tr>
              <a:tr h="17895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User presses the 'Submit' button.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The form is submitted successfully, and the confirmation page is displayed.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68703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89D3596-1CF3-91DB-14DE-3677208F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1" y="841102"/>
            <a:ext cx="6172199" cy="2752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07C6E-7270-D1E6-4F8C-A492D2C1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1" y="3758565"/>
            <a:ext cx="6178554" cy="28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F414-8E8A-4F04-5DBD-0B43D06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Test 3 </a:t>
            </a:r>
            <a:r>
              <a:rPr lang="en-US" sz="2400" kern="100" dirty="0">
                <a:solidFill>
                  <a:srgbClr val="0F476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About Us Page Display and Content Verification</a:t>
            </a:r>
            <a:br>
              <a:rPr lang="en-US" sz="2400" b="1" kern="100" dirty="0">
                <a:solidFill>
                  <a:srgbClr val="0F476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EB3E-0367-8304-5C2B-C15192FF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81B41E-CA4B-AF8E-047E-AC23427CD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380"/>
              </p:ext>
            </p:extLst>
          </p:nvPr>
        </p:nvGraphicFramePr>
        <p:xfrm>
          <a:off x="836612" y="2057400"/>
          <a:ext cx="3932237" cy="3811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981">
                  <a:extLst>
                    <a:ext uri="{9D8B030D-6E8A-4147-A177-3AD203B41FA5}">
                      <a16:colId xmlns:a16="http://schemas.microsoft.com/office/drawing/2014/main" val="3600852505"/>
                    </a:ext>
                  </a:extLst>
                </a:gridCol>
                <a:gridCol w="2031718">
                  <a:extLst>
                    <a:ext uri="{9D8B030D-6E8A-4147-A177-3AD203B41FA5}">
                      <a16:colId xmlns:a16="http://schemas.microsoft.com/office/drawing/2014/main" val="384622492"/>
                    </a:ext>
                  </a:extLst>
                </a:gridCol>
                <a:gridCol w="1370538">
                  <a:extLst>
                    <a:ext uri="{9D8B030D-6E8A-4147-A177-3AD203B41FA5}">
                      <a16:colId xmlns:a16="http://schemas.microsoft.com/office/drawing/2014/main" val="3678251790"/>
                    </a:ext>
                  </a:extLst>
                </a:gridCol>
              </a:tblGrid>
              <a:tr h="1175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Action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Expected Results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588704"/>
                  </a:ext>
                </a:extLst>
              </a:tr>
              <a:tr h="131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Open the "About Us" page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Page loads without errors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621603"/>
                  </a:ext>
                </a:extLst>
              </a:tr>
              <a:tr h="1318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Check if the header ("About Us") is present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Header should be visible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1522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0A5759C-72FF-7673-248D-F9410D198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1" y="996950"/>
            <a:ext cx="6172199" cy="40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78B-E01F-5EDE-2042-FB112ED6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4 - </a:t>
            </a:r>
            <a:r>
              <a:rPr lang="en-US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Submit Contact Us Form Successfully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040D36-4571-BC64-C2F3-4BAD05F84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41645"/>
              </p:ext>
            </p:extLst>
          </p:nvPr>
        </p:nvGraphicFramePr>
        <p:xfrm>
          <a:off x="580572" y="2162629"/>
          <a:ext cx="4191453" cy="4238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151">
                  <a:extLst>
                    <a:ext uri="{9D8B030D-6E8A-4147-A177-3AD203B41FA5}">
                      <a16:colId xmlns:a16="http://schemas.microsoft.com/office/drawing/2014/main" val="3130556219"/>
                    </a:ext>
                  </a:extLst>
                </a:gridCol>
                <a:gridCol w="1397151">
                  <a:extLst>
                    <a:ext uri="{9D8B030D-6E8A-4147-A177-3AD203B41FA5}">
                      <a16:colId xmlns:a16="http://schemas.microsoft.com/office/drawing/2014/main" val="325327664"/>
                    </a:ext>
                  </a:extLst>
                </a:gridCol>
                <a:gridCol w="1397151">
                  <a:extLst>
                    <a:ext uri="{9D8B030D-6E8A-4147-A177-3AD203B41FA5}">
                      <a16:colId xmlns:a16="http://schemas.microsoft.com/office/drawing/2014/main" val="1506421085"/>
                    </a:ext>
                  </a:extLst>
                </a:gridCol>
              </a:tblGrid>
              <a:tr h="67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Step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Action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Expected Result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866798"/>
                  </a:ext>
                </a:extLst>
              </a:tr>
              <a:tr h="785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Navigate to the Contact Us page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Page loads successfully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897994"/>
                  </a:ext>
                </a:extLst>
              </a:tr>
              <a:tr h="785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Fill in all fields with valid data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Data appears correctly in input fields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70209"/>
                  </a:ext>
                </a:extLst>
              </a:tr>
              <a:tr h="1318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Click "Submit"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Success message appears (e.g., “Message sent”)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837214"/>
                  </a:ext>
                </a:extLst>
              </a:tr>
              <a:tr h="6744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Refresh page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Form is cleared/reset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893293"/>
                  </a:ext>
                </a:extLst>
              </a:tr>
            </a:tbl>
          </a:graphicData>
        </a:graphic>
      </p:graphicFrame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B67EDF-DB43-16DA-A917-93FD20D69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87" y="457201"/>
            <a:ext cx="5126310" cy="182875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AEDD55-4DF2-2777-A89A-8A222A3F0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87" y="2285958"/>
            <a:ext cx="5126310" cy="1473758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34C783-3A1F-5806-358A-737692502A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89" y="3759716"/>
            <a:ext cx="5137808" cy="1390015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15EDEB-9155-D736-880F-0E8A7A736F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87" y="5126793"/>
            <a:ext cx="5126310" cy="14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417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Moffat Bay Marina</vt:lpstr>
      <vt:lpstr>Group 2 Members</vt:lpstr>
      <vt:lpstr>Sample of prototypes </vt:lpstr>
      <vt:lpstr>ERD pt.1</vt:lpstr>
      <vt:lpstr>ERD pt.2</vt:lpstr>
      <vt:lpstr>Test 1- Log-In Validation</vt:lpstr>
      <vt:lpstr>Test 2 Verifying Input Data </vt:lpstr>
      <vt:lpstr>Test 3 About Us Page Display and Content Verification </vt:lpstr>
      <vt:lpstr>Test 4 - Submit Contact Us Form Successfully </vt:lpstr>
      <vt:lpstr>Test 5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mikaila steinbrugge</dc:creator>
  <cp:lastModifiedBy>mikaila steinbrugge</cp:lastModifiedBy>
  <cp:revision>12</cp:revision>
  <dcterms:created xsi:type="dcterms:W3CDTF">2025-04-18T20:50:24Z</dcterms:created>
  <dcterms:modified xsi:type="dcterms:W3CDTF">2025-05-04T23:33:16Z</dcterms:modified>
</cp:coreProperties>
</file>