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FF448-231A-45E3-B60A-588D17A3D42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A3F7D135-6EC2-47EF-B3E6-BE086917402E}">
      <dgm:prSet/>
      <dgm:spPr/>
      <dgm:t>
        <a:bodyPr/>
        <a:lstStyle/>
        <a:p>
          <a:r>
            <a:rPr lang="en-US" dirty="0"/>
            <a:t>A just culture is a culture where members of the team feel safe to bring up errors and complications to their leaders without fear of the repercussions. </a:t>
          </a:r>
        </a:p>
      </dgm:t>
    </dgm:pt>
    <dgm:pt modelId="{295E258F-3793-4349-861B-F9295C577CF3}" type="parTrans" cxnId="{D11710D2-DD49-4911-BDE5-6BFCD748ED90}">
      <dgm:prSet/>
      <dgm:spPr/>
      <dgm:t>
        <a:bodyPr/>
        <a:lstStyle/>
        <a:p>
          <a:endParaRPr lang="en-US"/>
        </a:p>
      </dgm:t>
    </dgm:pt>
    <dgm:pt modelId="{EFCAB31F-1EA6-449E-B656-4EF4ECC1E8B8}" type="sibTrans" cxnId="{D11710D2-DD49-4911-BDE5-6BFCD748ED90}">
      <dgm:prSet/>
      <dgm:spPr/>
      <dgm:t>
        <a:bodyPr/>
        <a:lstStyle/>
        <a:p>
          <a:endParaRPr lang="en-US"/>
        </a:p>
      </dgm:t>
    </dgm:pt>
    <dgm:pt modelId="{5FF44C39-A452-4E71-951C-317E40937AD1}">
      <dgm:prSet/>
      <dgm:spPr/>
      <dgm:t>
        <a:bodyPr/>
        <a:lstStyle/>
        <a:p>
          <a:r>
            <a:rPr lang="en-US"/>
            <a:t>This is a practice used in many different industries with the capability to be built into any given the time for the cultural shift.</a:t>
          </a:r>
        </a:p>
      </dgm:t>
    </dgm:pt>
    <dgm:pt modelId="{7674FA09-5841-4177-B0A5-284C7C1D2F50}" type="parTrans" cxnId="{74CA7733-C1FC-46B5-8689-382325B1BB15}">
      <dgm:prSet/>
      <dgm:spPr/>
      <dgm:t>
        <a:bodyPr/>
        <a:lstStyle/>
        <a:p>
          <a:endParaRPr lang="en-US"/>
        </a:p>
      </dgm:t>
    </dgm:pt>
    <dgm:pt modelId="{FAE6309B-1B80-4A11-A882-D9D5D8E787C0}" type="sibTrans" cxnId="{74CA7733-C1FC-46B5-8689-382325B1BB15}">
      <dgm:prSet/>
      <dgm:spPr/>
      <dgm:t>
        <a:bodyPr/>
        <a:lstStyle/>
        <a:p>
          <a:endParaRPr lang="en-US"/>
        </a:p>
      </dgm:t>
    </dgm:pt>
    <dgm:pt modelId="{6EF675A7-4F64-4CB3-BCB2-8195B314F224}">
      <dgm:prSet/>
      <dgm:spPr/>
      <dgm:t>
        <a:bodyPr/>
        <a:lstStyle/>
        <a:p>
          <a:r>
            <a:rPr lang="en-US"/>
            <a:t>Withing a just culture instead of looking to punish those who made an error the goal is to find a solution to the error and address it right away and learn from the mistake. </a:t>
          </a:r>
        </a:p>
      </dgm:t>
    </dgm:pt>
    <dgm:pt modelId="{F8A4439F-76B0-44DA-9A44-69538578C986}" type="parTrans" cxnId="{19AF87AE-4797-454E-B2E7-365E6AE2745E}">
      <dgm:prSet/>
      <dgm:spPr/>
      <dgm:t>
        <a:bodyPr/>
        <a:lstStyle/>
        <a:p>
          <a:endParaRPr lang="en-US"/>
        </a:p>
      </dgm:t>
    </dgm:pt>
    <dgm:pt modelId="{3A1EE92C-96EE-45BE-9A6B-DFF84CE2B398}" type="sibTrans" cxnId="{19AF87AE-4797-454E-B2E7-365E6AE2745E}">
      <dgm:prSet/>
      <dgm:spPr/>
      <dgm:t>
        <a:bodyPr/>
        <a:lstStyle/>
        <a:p>
          <a:endParaRPr lang="en-US"/>
        </a:p>
      </dgm:t>
    </dgm:pt>
    <dgm:pt modelId="{2659A717-2EA0-4E8F-B2A3-D65D0B8E77D7}" type="pres">
      <dgm:prSet presAssocID="{742FF448-231A-45E3-B60A-588D17A3D424}" presName="linear" presStyleCnt="0">
        <dgm:presLayoutVars>
          <dgm:animLvl val="lvl"/>
          <dgm:resizeHandles val="exact"/>
        </dgm:presLayoutVars>
      </dgm:prSet>
      <dgm:spPr/>
    </dgm:pt>
    <dgm:pt modelId="{C0733349-E987-4D66-92CA-510EC7A5D35D}" type="pres">
      <dgm:prSet presAssocID="{A3F7D135-6EC2-47EF-B3E6-BE086917402E}" presName="parentText" presStyleLbl="node1" presStyleIdx="0" presStyleCnt="3">
        <dgm:presLayoutVars>
          <dgm:chMax val="0"/>
          <dgm:bulletEnabled val="1"/>
        </dgm:presLayoutVars>
      </dgm:prSet>
      <dgm:spPr/>
    </dgm:pt>
    <dgm:pt modelId="{100E3F69-240A-4046-BCC9-E82B101462AA}" type="pres">
      <dgm:prSet presAssocID="{EFCAB31F-1EA6-449E-B656-4EF4ECC1E8B8}" presName="spacer" presStyleCnt="0"/>
      <dgm:spPr/>
    </dgm:pt>
    <dgm:pt modelId="{C22E6014-9DA5-428A-9064-37DFB5709BD2}" type="pres">
      <dgm:prSet presAssocID="{5FF44C39-A452-4E71-951C-317E40937AD1}" presName="parentText" presStyleLbl="node1" presStyleIdx="1" presStyleCnt="3">
        <dgm:presLayoutVars>
          <dgm:chMax val="0"/>
          <dgm:bulletEnabled val="1"/>
        </dgm:presLayoutVars>
      </dgm:prSet>
      <dgm:spPr/>
    </dgm:pt>
    <dgm:pt modelId="{6EE51994-E04B-4AE0-A847-9D955521E37A}" type="pres">
      <dgm:prSet presAssocID="{FAE6309B-1B80-4A11-A882-D9D5D8E787C0}" presName="spacer" presStyleCnt="0"/>
      <dgm:spPr/>
    </dgm:pt>
    <dgm:pt modelId="{EA94249B-5578-44B1-B434-7789C7C69A74}" type="pres">
      <dgm:prSet presAssocID="{6EF675A7-4F64-4CB3-BCB2-8195B314F224}" presName="parentText" presStyleLbl="node1" presStyleIdx="2" presStyleCnt="3">
        <dgm:presLayoutVars>
          <dgm:chMax val="0"/>
          <dgm:bulletEnabled val="1"/>
        </dgm:presLayoutVars>
      </dgm:prSet>
      <dgm:spPr/>
    </dgm:pt>
  </dgm:ptLst>
  <dgm:cxnLst>
    <dgm:cxn modelId="{74CA7733-C1FC-46B5-8689-382325B1BB15}" srcId="{742FF448-231A-45E3-B60A-588D17A3D424}" destId="{5FF44C39-A452-4E71-951C-317E40937AD1}" srcOrd="1" destOrd="0" parTransId="{7674FA09-5841-4177-B0A5-284C7C1D2F50}" sibTransId="{FAE6309B-1B80-4A11-A882-D9D5D8E787C0}"/>
    <dgm:cxn modelId="{373DC54E-0BC0-4F49-AD47-2D703972DE7E}" type="presOf" srcId="{6EF675A7-4F64-4CB3-BCB2-8195B314F224}" destId="{EA94249B-5578-44B1-B434-7789C7C69A74}" srcOrd="0" destOrd="0" presId="urn:microsoft.com/office/officeart/2005/8/layout/vList2"/>
    <dgm:cxn modelId="{25183079-9E95-46F5-9D2E-5A347B541288}" type="presOf" srcId="{5FF44C39-A452-4E71-951C-317E40937AD1}" destId="{C22E6014-9DA5-428A-9064-37DFB5709BD2}" srcOrd="0" destOrd="0" presId="urn:microsoft.com/office/officeart/2005/8/layout/vList2"/>
    <dgm:cxn modelId="{19AF87AE-4797-454E-B2E7-365E6AE2745E}" srcId="{742FF448-231A-45E3-B60A-588D17A3D424}" destId="{6EF675A7-4F64-4CB3-BCB2-8195B314F224}" srcOrd="2" destOrd="0" parTransId="{F8A4439F-76B0-44DA-9A44-69538578C986}" sibTransId="{3A1EE92C-96EE-45BE-9A6B-DFF84CE2B398}"/>
    <dgm:cxn modelId="{F1A249BF-7E15-4CF3-A073-A2D5E9174205}" type="presOf" srcId="{742FF448-231A-45E3-B60A-588D17A3D424}" destId="{2659A717-2EA0-4E8F-B2A3-D65D0B8E77D7}" srcOrd="0" destOrd="0" presId="urn:microsoft.com/office/officeart/2005/8/layout/vList2"/>
    <dgm:cxn modelId="{D11710D2-DD49-4911-BDE5-6BFCD748ED90}" srcId="{742FF448-231A-45E3-B60A-588D17A3D424}" destId="{A3F7D135-6EC2-47EF-B3E6-BE086917402E}" srcOrd="0" destOrd="0" parTransId="{295E258F-3793-4349-861B-F9295C577CF3}" sibTransId="{EFCAB31F-1EA6-449E-B656-4EF4ECC1E8B8}"/>
    <dgm:cxn modelId="{D72D76FB-1EA1-47B5-ABC9-E94FE1A3ADE5}" type="presOf" srcId="{A3F7D135-6EC2-47EF-B3E6-BE086917402E}" destId="{C0733349-E987-4D66-92CA-510EC7A5D35D}" srcOrd="0" destOrd="0" presId="urn:microsoft.com/office/officeart/2005/8/layout/vList2"/>
    <dgm:cxn modelId="{F4AE66FA-34A3-493D-AB3F-C0AB2AFACE68}" type="presParOf" srcId="{2659A717-2EA0-4E8F-B2A3-D65D0B8E77D7}" destId="{C0733349-E987-4D66-92CA-510EC7A5D35D}" srcOrd="0" destOrd="0" presId="urn:microsoft.com/office/officeart/2005/8/layout/vList2"/>
    <dgm:cxn modelId="{E0D99FA5-ED00-4D3D-B2A5-9A2846E2FF93}" type="presParOf" srcId="{2659A717-2EA0-4E8F-B2A3-D65D0B8E77D7}" destId="{100E3F69-240A-4046-BCC9-E82B101462AA}" srcOrd="1" destOrd="0" presId="urn:microsoft.com/office/officeart/2005/8/layout/vList2"/>
    <dgm:cxn modelId="{E87B03A9-BF7A-4122-817E-38647E4D6C4C}" type="presParOf" srcId="{2659A717-2EA0-4E8F-B2A3-D65D0B8E77D7}" destId="{C22E6014-9DA5-428A-9064-37DFB5709BD2}" srcOrd="2" destOrd="0" presId="urn:microsoft.com/office/officeart/2005/8/layout/vList2"/>
    <dgm:cxn modelId="{D438EA89-30E4-4879-8A8A-35032B094C79}" type="presParOf" srcId="{2659A717-2EA0-4E8F-B2A3-D65D0B8E77D7}" destId="{6EE51994-E04B-4AE0-A847-9D955521E37A}" srcOrd="3" destOrd="0" presId="urn:microsoft.com/office/officeart/2005/8/layout/vList2"/>
    <dgm:cxn modelId="{BFE48AC9-6B9B-4904-8004-DDC2113CE56B}" type="presParOf" srcId="{2659A717-2EA0-4E8F-B2A3-D65D0B8E77D7}" destId="{EA94249B-5578-44B1-B434-7789C7C69A7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F47B1D-FC0E-485C-99E7-1C482925465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4652DAB-AACF-4DC4-AF5F-87FD1437C134}">
      <dgm:prSet/>
      <dgm:spPr/>
      <dgm:t>
        <a:bodyPr/>
        <a:lstStyle/>
        <a:p>
          <a:pPr>
            <a:lnSpc>
              <a:spcPct val="100000"/>
            </a:lnSpc>
          </a:pPr>
          <a:r>
            <a:rPr lang="en-US"/>
            <a:t>Team members regularly bringing up errors to leaders.</a:t>
          </a:r>
        </a:p>
      </dgm:t>
    </dgm:pt>
    <dgm:pt modelId="{AE4C9C8D-2814-4177-BFDF-C13B47510B54}" type="parTrans" cxnId="{61E683F7-8090-4CF6-AB24-B42F4ACEC4BD}">
      <dgm:prSet/>
      <dgm:spPr/>
      <dgm:t>
        <a:bodyPr/>
        <a:lstStyle/>
        <a:p>
          <a:endParaRPr lang="en-US"/>
        </a:p>
      </dgm:t>
    </dgm:pt>
    <dgm:pt modelId="{7778435F-B507-416E-86E0-1EC7034AEF2B}" type="sibTrans" cxnId="{61E683F7-8090-4CF6-AB24-B42F4ACEC4BD}">
      <dgm:prSet/>
      <dgm:spPr/>
      <dgm:t>
        <a:bodyPr/>
        <a:lstStyle/>
        <a:p>
          <a:pPr>
            <a:lnSpc>
              <a:spcPct val="100000"/>
            </a:lnSpc>
          </a:pPr>
          <a:endParaRPr lang="en-US"/>
        </a:p>
      </dgm:t>
    </dgm:pt>
    <dgm:pt modelId="{CD7B9AB6-BC7F-49E3-95E7-BFF13475E100}">
      <dgm:prSet/>
      <dgm:spPr/>
      <dgm:t>
        <a:bodyPr/>
        <a:lstStyle/>
        <a:p>
          <a:pPr>
            <a:lnSpc>
              <a:spcPct val="100000"/>
            </a:lnSpc>
          </a:pPr>
          <a:r>
            <a:rPr lang="en-US"/>
            <a:t>Team members having open and trusting lines of communication with each other and leaders.</a:t>
          </a:r>
        </a:p>
      </dgm:t>
    </dgm:pt>
    <dgm:pt modelId="{BCEC9E90-44D3-4C23-BE17-AB5FE06EC291}" type="parTrans" cxnId="{C8F1E947-276D-4EB5-8975-CEE9A5E7BD97}">
      <dgm:prSet/>
      <dgm:spPr/>
      <dgm:t>
        <a:bodyPr/>
        <a:lstStyle/>
        <a:p>
          <a:endParaRPr lang="en-US"/>
        </a:p>
      </dgm:t>
    </dgm:pt>
    <dgm:pt modelId="{26DB53BD-4DF2-4F4C-A73A-C5064E705886}" type="sibTrans" cxnId="{C8F1E947-276D-4EB5-8975-CEE9A5E7BD97}">
      <dgm:prSet/>
      <dgm:spPr/>
      <dgm:t>
        <a:bodyPr/>
        <a:lstStyle/>
        <a:p>
          <a:pPr>
            <a:lnSpc>
              <a:spcPct val="100000"/>
            </a:lnSpc>
          </a:pPr>
          <a:endParaRPr lang="en-US"/>
        </a:p>
      </dgm:t>
    </dgm:pt>
    <dgm:pt modelId="{7B81D772-06FB-4267-BAD7-C793B4CAB0EA}">
      <dgm:prSet/>
      <dgm:spPr/>
      <dgm:t>
        <a:bodyPr/>
        <a:lstStyle/>
        <a:p>
          <a:pPr>
            <a:lnSpc>
              <a:spcPct val="100000"/>
            </a:lnSpc>
          </a:pPr>
          <a:r>
            <a:rPr lang="en-US"/>
            <a:t>Lack of fear when making and pushing changes to production.</a:t>
          </a:r>
        </a:p>
      </dgm:t>
    </dgm:pt>
    <dgm:pt modelId="{B8926193-A5DF-4390-AC8A-68B7554B9D77}" type="parTrans" cxnId="{B526C2A0-C5C3-4F9C-82CB-C42E0FF6C938}">
      <dgm:prSet/>
      <dgm:spPr/>
      <dgm:t>
        <a:bodyPr/>
        <a:lstStyle/>
        <a:p>
          <a:endParaRPr lang="en-US"/>
        </a:p>
      </dgm:t>
    </dgm:pt>
    <dgm:pt modelId="{BF4E3B66-BAC8-47B3-AA0E-1C19CB16EE74}" type="sibTrans" cxnId="{B526C2A0-C5C3-4F9C-82CB-C42E0FF6C938}">
      <dgm:prSet/>
      <dgm:spPr/>
      <dgm:t>
        <a:bodyPr/>
        <a:lstStyle/>
        <a:p>
          <a:pPr>
            <a:lnSpc>
              <a:spcPct val="100000"/>
            </a:lnSpc>
          </a:pPr>
          <a:endParaRPr lang="en-US"/>
        </a:p>
      </dgm:t>
    </dgm:pt>
    <dgm:pt modelId="{36C617DA-2A1F-4B02-A9E3-9805BDD6AAF1}">
      <dgm:prSet/>
      <dgm:spPr/>
      <dgm:t>
        <a:bodyPr/>
        <a:lstStyle/>
        <a:p>
          <a:pPr>
            <a:lnSpc>
              <a:spcPct val="100000"/>
            </a:lnSpc>
          </a:pPr>
          <a:r>
            <a:rPr lang="en-US"/>
            <a:t>Team members growing skills and learning to be better developers.</a:t>
          </a:r>
        </a:p>
      </dgm:t>
    </dgm:pt>
    <dgm:pt modelId="{D14A6FAC-68B5-413D-AC16-7F85544F69F3}" type="parTrans" cxnId="{C206E2AC-9823-4AC1-B83D-C26AB067C0BA}">
      <dgm:prSet/>
      <dgm:spPr/>
      <dgm:t>
        <a:bodyPr/>
        <a:lstStyle/>
        <a:p>
          <a:endParaRPr lang="en-US"/>
        </a:p>
      </dgm:t>
    </dgm:pt>
    <dgm:pt modelId="{5EB97689-EE59-4A0D-97AC-A4637889DD60}" type="sibTrans" cxnId="{C206E2AC-9823-4AC1-B83D-C26AB067C0BA}">
      <dgm:prSet/>
      <dgm:spPr/>
      <dgm:t>
        <a:bodyPr/>
        <a:lstStyle/>
        <a:p>
          <a:endParaRPr lang="en-US"/>
        </a:p>
      </dgm:t>
    </dgm:pt>
    <dgm:pt modelId="{B5B2F08C-A20C-4A4E-9CAE-5923300DA6AA}" type="pres">
      <dgm:prSet presAssocID="{72F47B1D-FC0E-485C-99E7-1C482925465F}" presName="root" presStyleCnt="0">
        <dgm:presLayoutVars>
          <dgm:dir/>
          <dgm:resizeHandles val="exact"/>
        </dgm:presLayoutVars>
      </dgm:prSet>
      <dgm:spPr/>
    </dgm:pt>
    <dgm:pt modelId="{7F5E8EF9-F136-4A2C-BCD6-FECFBC9E8EB6}" type="pres">
      <dgm:prSet presAssocID="{72F47B1D-FC0E-485C-99E7-1C482925465F}" presName="container" presStyleCnt="0">
        <dgm:presLayoutVars>
          <dgm:dir/>
          <dgm:resizeHandles val="exact"/>
        </dgm:presLayoutVars>
      </dgm:prSet>
      <dgm:spPr/>
    </dgm:pt>
    <dgm:pt modelId="{6919D8E1-D8D9-4594-BFAE-E41186EF79AE}" type="pres">
      <dgm:prSet presAssocID="{E4652DAB-AACF-4DC4-AF5F-87FD1437C134}" presName="compNode" presStyleCnt="0"/>
      <dgm:spPr/>
    </dgm:pt>
    <dgm:pt modelId="{21292B07-8B69-4962-9750-C35AFA993CDF}" type="pres">
      <dgm:prSet presAssocID="{E4652DAB-AACF-4DC4-AF5F-87FD1437C134}" presName="iconBgRect" presStyleLbl="bgShp" presStyleIdx="0" presStyleCnt="4"/>
      <dgm:spPr/>
    </dgm:pt>
    <dgm:pt modelId="{DD30BDE1-E250-41F9-BEAD-0B699779E29B}" type="pres">
      <dgm:prSet presAssocID="{E4652DAB-AACF-4DC4-AF5F-87FD1437C1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oup of People"/>
        </a:ext>
      </dgm:extLst>
    </dgm:pt>
    <dgm:pt modelId="{499728FF-B5CD-462A-9D97-030939F81037}" type="pres">
      <dgm:prSet presAssocID="{E4652DAB-AACF-4DC4-AF5F-87FD1437C134}" presName="spaceRect" presStyleCnt="0"/>
      <dgm:spPr/>
    </dgm:pt>
    <dgm:pt modelId="{6181C353-2AFE-4D0C-AAB2-33600E0900D8}" type="pres">
      <dgm:prSet presAssocID="{E4652DAB-AACF-4DC4-AF5F-87FD1437C134}" presName="textRect" presStyleLbl="revTx" presStyleIdx="0" presStyleCnt="4">
        <dgm:presLayoutVars>
          <dgm:chMax val="1"/>
          <dgm:chPref val="1"/>
        </dgm:presLayoutVars>
      </dgm:prSet>
      <dgm:spPr/>
    </dgm:pt>
    <dgm:pt modelId="{BA9B1F98-E8F8-4436-802B-456D01733B02}" type="pres">
      <dgm:prSet presAssocID="{7778435F-B507-416E-86E0-1EC7034AEF2B}" presName="sibTrans" presStyleLbl="sibTrans2D1" presStyleIdx="0" presStyleCnt="0"/>
      <dgm:spPr/>
    </dgm:pt>
    <dgm:pt modelId="{3DAD56C5-3CA8-47D0-99BD-BBFE581D396D}" type="pres">
      <dgm:prSet presAssocID="{CD7B9AB6-BC7F-49E3-95E7-BFF13475E100}" presName="compNode" presStyleCnt="0"/>
      <dgm:spPr/>
    </dgm:pt>
    <dgm:pt modelId="{5981ED96-AF66-4723-BBD4-21FCFC1F332D}" type="pres">
      <dgm:prSet presAssocID="{CD7B9AB6-BC7F-49E3-95E7-BFF13475E100}" presName="iconBgRect" presStyleLbl="bgShp" presStyleIdx="1" presStyleCnt="4"/>
      <dgm:spPr/>
    </dgm:pt>
    <dgm:pt modelId="{46B6ED24-875D-4475-9839-83837D10D9BC}" type="pres">
      <dgm:prSet presAssocID="{CD7B9AB6-BC7F-49E3-95E7-BFF13475E10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cial Network"/>
        </a:ext>
      </dgm:extLst>
    </dgm:pt>
    <dgm:pt modelId="{131ACE49-1EA1-4ACD-A250-AC8298891255}" type="pres">
      <dgm:prSet presAssocID="{CD7B9AB6-BC7F-49E3-95E7-BFF13475E100}" presName="spaceRect" presStyleCnt="0"/>
      <dgm:spPr/>
    </dgm:pt>
    <dgm:pt modelId="{ACA9E344-0BB6-4F72-A40E-96AB68A7A839}" type="pres">
      <dgm:prSet presAssocID="{CD7B9AB6-BC7F-49E3-95E7-BFF13475E100}" presName="textRect" presStyleLbl="revTx" presStyleIdx="1" presStyleCnt="4">
        <dgm:presLayoutVars>
          <dgm:chMax val="1"/>
          <dgm:chPref val="1"/>
        </dgm:presLayoutVars>
      </dgm:prSet>
      <dgm:spPr/>
    </dgm:pt>
    <dgm:pt modelId="{69F8DCD9-B264-460F-ADE8-1AD1005A5E82}" type="pres">
      <dgm:prSet presAssocID="{26DB53BD-4DF2-4F4C-A73A-C5064E705886}" presName="sibTrans" presStyleLbl="sibTrans2D1" presStyleIdx="0" presStyleCnt="0"/>
      <dgm:spPr/>
    </dgm:pt>
    <dgm:pt modelId="{2A7D8459-A4F2-4341-BA9C-29F7A8C3DD80}" type="pres">
      <dgm:prSet presAssocID="{7B81D772-06FB-4267-BAD7-C793B4CAB0EA}" presName="compNode" presStyleCnt="0"/>
      <dgm:spPr/>
    </dgm:pt>
    <dgm:pt modelId="{B14FC175-3936-4A2C-A2FB-A9A8676B7AA1}" type="pres">
      <dgm:prSet presAssocID="{7B81D772-06FB-4267-BAD7-C793B4CAB0EA}" presName="iconBgRect" presStyleLbl="bgShp" presStyleIdx="2" presStyleCnt="4"/>
      <dgm:spPr/>
    </dgm:pt>
    <dgm:pt modelId="{824841F0-05C0-4691-B1E1-C3FFDEE9D8A8}" type="pres">
      <dgm:prSet presAssocID="{7B81D772-06FB-4267-BAD7-C793B4CAB0E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fused Person"/>
        </a:ext>
      </dgm:extLst>
    </dgm:pt>
    <dgm:pt modelId="{487F08FF-BAB0-420F-81F5-2B0748DD0195}" type="pres">
      <dgm:prSet presAssocID="{7B81D772-06FB-4267-BAD7-C793B4CAB0EA}" presName="spaceRect" presStyleCnt="0"/>
      <dgm:spPr/>
    </dgm:pt>
    <dgm:pt modelId="{016F4A8C-50FA-4388-AECB-AFAA94E05DDB}" type="pres">
      <dgm:prSet presAssocID="{7B81D772-06FB-4267-BAD7-C793B4CAB0EA}" presName="textRect" presStyleLbl="revTx" presStyleIdx="2" presStyleCnt="4">
        <dgm:presLayoutVars>
          <dgm:chMax val="1"/>
          <dgm:chPref val="1"/>
        </dgm:presLayoutVars>
      </dgm:prSet>
      <dgm:spPr/>
    </dgm:pt>
    <dgm:pt modelId="{82AF3D28-30A0-4C8A-8D1C-A3BEC8718547}" type="pres">
      <dgm:prSet presAssocID="{BF4E3B66-BAC8-47B3-AA0E-1C19CB16EE74}" presName="sibTrans" presStyleLbl="sibTrans2D1" presStyleIdx="0" presStyleCnt="0"/>
      <dgm:spPr/>
    </dgm:pt>
    <dgm:pt modelId="{335F1767-3382-4F84-A646-62644DEEE103}" type="pres">
      <dgm:prSet presAssocID="{36C617DA-2A1F-4B02-A9E3-9805BDD6AAF1}" presName="compNode" presStyleCnt="0"/>
      <dgm:spPr/>
    </dgm:pt>
    <dgm:pt modelId="{24DF3E17-72C1-4282-9141-62D229F0E54B}" type="pres">
      <dgm:prSet presAssocID="{36C617DA-2A1F-4B02-A9E3-9805BDD6AAF1}" presName="iconBgRect" presStyleLbl="bgShp" presStyleIdx="3" presStyleCnt="4"/>
      <dgm:spPr/>
    </dgm:pt>
    <dgm:pt modelId="{33CC3CB4-A2DD-4C87-8021-7B3D15962F0E}" type="pres">
      <dgm:prSet presAssocID="{36C617DA-2A1F-4B02-A9E3-9805BDD6AA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Brainstorm"/>
        </a:ext>
      </dgm:extLst>
    </dgm:pt>
    <dgm:pt modelId="{5B5A7BB8-FB03-498E-B858-207C43B12754}" type="pres">
      <dgm:prSet presAssocID="{36C617DA-2A1F-4B02-A9E3-9805BDD6AAF1}" presName="spaceRect" presStyleCnt="0"/>
      <dgm:spPr/>
    </dgm:pt>
    <dgm:pt modelId="{B493CD44-8880-45A5-9A05-AA958A32FBA7}" type="pres">
      <dgm:prSet presAssocID="{36C617DA-2A1F-4B02-A9E3-9805BDD6AAF1}" presName="textRect" presStyleLbl="revTx" presStyleIdx="3" presStyleCnt="4">
        <dgm:presLayoutVars>
          <dgm:chMax val="1"/>
          <dgm:chPref val="1"/>
        </dgm:presLayoutVars>
      </dgm:prSet>
      <dgm:spPr/>
    </dgm:pt>
  </dgm:ptLst>
  <dgm:cxnLst>
    <dgm:cxn modelId="{3DC10047-F7D7-45ED-87A3-73338B956114}" type="presOf" srcId="{E4652DAB-AACF-4DC4-AF5F-87FD1437C134}" destId="{6181C353-2AFE-4D0C-AAB2-33600E0900D8}" srcOrd="0" destOrd="0" presId="urn:microsoft.com/office/officeart/2018/2/layout/IconCircleList"/>
    <dgm:cxn modelId="{C8F1E947-276D-4EB5-8975-CEE9A5E7BD97}" srcId="{72F47B1D-FC0E-485C-99E7-1C482925465F}" destId="{CD7B9AB6-BC7F-49E3-95E7-BFF13475E100}" srcOrd="1" destOrd="0" parTransId="{BCEC9E90-44D3-4C23-BE17-AB5FE06EC291}" sibTransId="{26DB53BD-4DF2-4F4C-A73A-C5064E705886}"/>
    <dgm:cxn modelId="{43562555-0F29-4EDE-B19F-A9D1ADF3D54A}" type="presOf" srcId="{CD7B9AB6-BC7F-49E3-95E7-BFF13475E100}" destId="{ACA9E344-0BB6-4F72-A40E-96AB68A7A839}" srcOrd="0" destOrd="0" presId="urn:microsoft.com/office/officeart/2018/2/layout/IconCircleList"/>
    <dgm:cxn modelId="{5298069F-EDB0-4FF6-BF30-F241D16A5F22}" type="presOf" srcId="{7B81D772-06FB-4267-BAD7-C793B4CAB0EA}" destId="{016F4A8C-50FA-4388-AECB-AFAA94E05DDB}" srcOrd="0" destOrd="0" presId="urn:microsoft.com/office/officeart/2018/2/layout/IconCircleList"/>
    <dgm:cxn modelId="{B526C2A0-C5C3-4F9C-82CB-C42E0FF6C938}" srcId="{72F47B1D-FC0E-485C-99E7-1C482925465F}" destId="{7B81D772-06FB-4267-BAD7-C793B4CAB0EA}" srcOrd="2" destOrd="0" parTransId="{B8926193-A5DF-4390-AC8A-68B7554B9D77}" sibTransId="{BF4E3B66-BAC8-47B3-AA0E-1C19CB16EE74}"/>
    <dgm:cxn modelId="{BDF000A1-192F-4B71-9CBB-57D96E80496F}" type="presOf" srcId="{26DB53BD-4DF2-4F4C-A73A-C5064E705886}" destId="{69F8DCD9-B264-460F-ADE8-1AD1005A5E82}" srcOrd="0" destOrd="0" presId="urn:microsoft.com/office/officeart/2018/2/layout/IconCircleList"/>
    <dgm:cxn modelId="{5362C4A4-97F6-422B-8FF7-021CB4FFF185}" type="presOf" srcId="{7778435F-B507-416E-86E0-1EC7034AEF2B}" destId="{BA9B1F98-E8F8-4436-802B-456D01733B02}" srcOrd="0" destOrd="0" presId="urn:microsoft.com/office/officeart/2018/2/layout/IconCircleList"/>
    <dgm:cxn modelId="{C206E2AC-9823-4AC1-B83D-C26AB067C0BA}" srcId="{72F47B1D-FC0E-485C-99E7-1C482925465F}" destId="{36C617DA-2A1F-4B02-A9E3-9805BDD6AAF1}" srcOrd="3" destOrd="0" parTransId="{D14A6FAC-68B5-413D-AC16-7F85544F69F3}" sibTransId="{5EB97689-EE59-4A0D-97AC-A4637889DD60}"/>
    <dgm:cxn modelId="{37FC17BE-C6DC-4119-A534-CA98ACB02776}" type="presOf" srcId="{BF4E3B66-BAC8-47B3-AA0E-1C19CB16EE74}" destId="{82AF3D28-30A0-4C8A-8D1C-A3BEC8718547}" srcOrd="0" destOrd="0" presId="urn:microsoft.com/office/officeart/2018/2/layout/IconCircleList"/>
    <dgm:cxn modelId="{BC1467D2-E06B-441A-9A55-5FB6F44CB159}" type="presOf" srcId="{72F47B1D-FC0E-485C-99E7-1C482925465F}" destId="{B5B2F08C-A20C-4A4E-9CAE-5923300DA6AA}" srcOrd="0" destOrd="0" presId="urn:microsoft.com/office/officeart/2018/2/layout/IconCircleList"/>
    <dgm:cxn modelId="{61E683F7-8090-4CF6-AB24-B42F4ACEC4BD}" srcId="{72F47B1D-FC0E-485C-99E7-1C482925465F}" destId="{E4652DAB-AACF-4DC4-AF5F-87FD1437C134}" srcOrd="0" destOrd="0" parTransId="{AE4C9C8D-2814-4177-BFDF-C13B47510B54}" sibTransId="{7778435F-B507-416E-86E0-1EC7034AEF2B}"/>
    <dgm:cxn modelId="{24B4D4FC-A8F8-42C1-80B0-091BF099F6B7}" type="presOf" srcId="{36C617DA-2A1F-4B02-A9E3-9805BDD6AAF1}" destId="{B493CD44-8880-45A5-9A05-AA958A32FBA7}" srcOrd="0" destOrd="0" presId="urn:microsoft.com/office/officeart/2018/2/layout/IconCircleList"/>
    <dgm:cxn modelId="{2933DA09-EAFD-465E-AF58-6F5E73E2F5D9}" type="presParOf" srcId="{B5B2F08C-A20C-4A4E-9CAE-5923300DA6AA}" destId="{7F5E8EF9-F136-4A2C-BCD6-FECFBC9E8EB6}" srcOrd="0" destOrd="0" presId="urn:microsoft.com/office/officeart/2018/2/layout/IconCircleList"/>
    <dgm:cxn modelId="{48871137-7215-4469-9C05-F31AD19A7775}" type="presParOf" srcId="{7F5E8EF9-F136-4A2C-BCD6-FECFBC9E8EB6}" destId="{6919D8E1-D8D9-4594-BFAE-E41186EF79AE}" srcOrd="0" destOrd="0" presId="urn:microsoft.com/office/officeart/2018/2/layout/IconCircleList"/>
    <dgm:cxn modelId="{0C31D860-1A24-4FCF-9BCC-0D6654995E9A}" type="presParOf" srcId="{6919D8E1-D8D9-4594-BFAE-E41186EF79AE}" destId="{21292B07-8B69-4962-9750-C35AFA993CDF}" srcOrd="0" destOrd="0" presId="urn:microsoft.com/office/officeart/2018/2/layout/IconCircleList"/>
    <dgm:cxn modelId="{0124BF87-FFD2-4385-9B7D-0A98DBF9400B}" type="presParOf" srcId="{6919D8E1-D8D9-4594-BFAE-E41186EF79AE}" destId="{DD30BDE1-E250-41F9-BEAD-0B699779E29B}" srcOrd="1" destOrd="0" presId="urn:microsoft.com/office/officeart/2018/2/layout/IconCircleList"/>
    <dgm:cxn modelId="{1AA4BD18-BD4C-49A7-A255-9C34C27317E2}" type="presParOf" srcId="{6919D8E1-D8D9-4594-BFAE-E41186EF79AE}" destId="{499728FF-B5CD-462A-9D97-030939F81037}" srcOrd="2" destOrd="0" presId="urn:microsoft.com/office/officeart/2018/2/layout/IconCircleList"/>
    <dgm:cxn modelId="{EB9DE4E8-BE6C-41D9-9837-9991AE3ECBCD}" type="presParOf" srcId="{6919D8E1-D8D9-4594-BFAE-E41186EF79AE}" destId="{6181C353-2AFE-4D0C-AAB2-33600E0900D8}" srcOrd="3" destOrd="0" presId="urn:microsoft.com/office/officeart/2018/2/layout/IconCircleList"/>
    <dgm:cxn modelId="{E1DE5CB4-171F-43FC-B28B-458A025B3FD0}" type="presParOf" srcId="{7F5E8EF9-F136-4A2C-BCD6-FECFBC9E8EB6}" destId="{BA9B1F98-E8F8-4436-802B-456D01733B02}" srcOrd="1" destOrd="0" presId="urn:microsoft.com/office/officeart/2018/2/layout/IconCircleList"/>
    <dgm:cxn modelId="{76583B99-5A72-4861-BA10-9106A44ED9CC}" type="presParOf" srcId="{7F5E8EF9-F136-4A2C-BCD6-FECFBC9E8EB6}" destId="{3DAD56C5-3CA8-47D0-99BD-BBFE581D396D}" srcOrd="2" destOrd="0" presId="urn:microsoft.com/office/officeart/2018/2/layout/IconCircleList"/>
    <dgm:cxn modelId="{5A4F2222-E5F0-42D3-AB8A-C60905F0EE3A}" type="presParOf" srcId="{3DAD56C5-3CA8-47D0-99BD-BBFE581D396D}" destId="{5981ED96-AF66-4723-BBD4-21FCFC1F332D}" srcOrd="0" destOrd="0" presId="urn:microsoft.com/office/officeart/2018/2/layout/IconCircleList"/>
    <dgm:cxn modelId="{4F667113-CD65-453A-8465-A77F86D08DE9}" type="presParOf" srcId="{3DAD56C5-3CA8-47D0-99BD-BBFE581D396D}" destId="{46B6ED24-875D-4475-9839-83837D10D9BC}" srcOrd="1" destOrd="0" presId="urn:microsoft.com/office/officeart/2018/2/layout/IconCircleList"/>
    <dgm:cxn modelId="{613F7400-9A2A-4841-80E2-8F8ACB71E134}" type="presParOf" srcId="{3DAD56C5-3CA8-47D0-99BD-BBFE581D396D}" destId="{131ACE49-1EA1-4ACD-A250-AC8298891255}" srcOrd="2" destOrd="0" presId="urn:microsoft.com/office/officeart/2018/2/layout/IconCircleList"/>
    <dgm:cxn modelId="{A535B57D-1982-474F-8917-BBECA7308371}" type="presParOf" srcId="{3DAD56C5-3CA8-47D0-99BD-BBFE581D396D}" destId="{ACA9E344-0BB6-4F72-A40E-96AB68A7A839}" srcOrd="3" destOrd="0" presId="urn:microsoft.com/office/officeart/2018/2/layout/IconCircleList"/>
    <dgm:cxn modelId="{D9F47E9A-B519-4F77-90F5-EA576099644D}" type="presParOf" srcId="{7F5E8EF9-F136-4A2C-BCD6-FECFBC9E8EB6}" destId="{69F8DCD9-B264-460F-ADE8-1AD1005A5E82}" srcOrd="3" destOrd="0" presId="urn:microsoft.com/office/officeart/2018/2/layout/IconCircleList"/>
    <dgm:cxn modelId="{8C2CD378-D051-4B1B-98C6-024DFC3699D6}" type="presParOf" srcId="{7F5E8EF9-F136-4A2C-BCD6-FECFBC9E8EB6}" destId="{2A7D8459-A4F2-4341-BA9C-29F7A8C3DD80}" srcOrd="4" destOrd="0" presId="urn:microsoft.com/office/officeart/2018/2/layout/IconCircleList"/>
    <dgm:cxn modelId="{3F485C59-7177-4A31-993E-3B45E940FF22}" type="presParOf" srcId="{2A7D8459-A4F2-4341-BA9C-29F7A8C3DD80}" destId="{B14FC175-3936-4A2C-A2FB-A9A8676B7AA1}" srcOrd="0" destOrd="0" presId="urn:microsoft.com/office/officeart/2018/2/layout/IconCircleList"/>
    <dgm:cxn modelId="{1B0CB148-517D-494C-9CBF-223A792E7A4D}" type="presParOf" srcId="{2A7D8459-A4F2-4341-BA9C-29F7A8C3DD80}" destId="{824841F0-05C0-4691-B1E1-C3FFDEE9D8A8}" srcOrd="1" destOrd="0" presId="urn:microsoft.com/office/officeart/2018/2/layout/IconCircleList"/>
    <dgm:cxn modelId="{5C2DCB6B-489F-44F4-B6E6-E32EBD4D6A53}" type="presParOf" srcId="{2A7D8459-A4F2-4341-BA9C-29F7A8C3DD80}" destId="{487F08FF-BAB0-420F-81F5-2B0748DD0195}" srcOrd="2" destOrd="0" presId="urn:microsoft.com/office/officeart/2018/2/layout/IconCircleList"/>
    <dgm:cxn modelId="{129D761B-52C1-4988-99CB-70F6A6AB235E}" type="presParOf" srcId="{2A7D8459-A4F2-4341-BA9C-29F7A8C3DD80}" destId="{016F4A8C-50FA-4388-AECB-AFAA94E05DDB}" srcOrd="3" destOrd="0" presId="urn:microsoft.com/office/officeart/2018/2/layout/IconCircleList"/>
    <dgm:cxn modelId="{377F21D0-D357-47ED-8DC7-44228AAFF911}" type="presParOf" srcId="{7F5E8EF9-F136-4A2C-BCD6-FECFBC9E8EB6}" destId="{82AF3D28-30A0-4C8A-8D1C-A3BEC8718547}" srcOrd="5" destOrd="0" presId="urn:microsoft.com/office/officeart/2018/2/layout/IconCircleList"/>
    <dgm:cxn modelId="{B52AFF6A-00BC-4F31-8805-C6CB825A5A30}" type="presParOf" srcId="{7F5E8EF9-F136-4A2C-BCD6-FECFBC9E8EB6}" destId="{335F1767-3382-4F84-A646-62644DEEE103}" srcOrd="6" destOrd="0" presId="urn:microsoft.com/office/officeart/2018/2/layout/IconCircleList"/>
    <dgm:cxn modelId="{CF9C9211-D011-48E0-88E8-8B7D539C77FB}" type="presParOf" srcId="{335F1767-3382-4F84-A646-62644DEEE103}" destId="{24DF3E17-72C1-4282-9141-62D229F0E54B}" srcOrd="0" destOrd="0" presId="urn:microsoft.com/office/officeart/2018/2/layout/IconCircleList"/>
    <dgm:cxn modelId="{12261EC7-7825-45DF-BAC3-55EB38161309}" type="presParOf" srcId="{335F1767-3382-4F84-A646-62644DEEE103}" destId="{33CC3CB4-A2DD-4C87-8021-7B3D15962F0E}" srcOrd="1" destOrd="0" presId="urn:microsoft.com/office/officeart/2018/2/layout/IconCircleList"/>
    <dgm:cxn modelId="{F54AF592-BD97-4635-A757-3320F12F4554}" type="presParOf" srcId="{335F1767-3382-4F84-A646-62644DEEE103}" destId="{5B5A7BB8-FB03-498E-B858-207C43B12754}" srcOrd="2" destOrd="0" presId="urn:microsoft.com/office/officeart/2018/2/layout/IconCircleList"/>
    <dgm:cxn modelId="{2128564B-680C-4A49-BCF3-22B710704D31}" type="presParOf" srcId="{335F1767-3382-4F84-A646-62644DEEE103}" destId="{B493CD44-8880-45A5-9A05-AA958A32FBA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33349-E987-4D66-92CA-510EC7A5D35D}">
      <dsp:nvSpPr>
        <dsp:cNvPr id="0" name=""/>
        <dsp:cNvSpPr/>
      </dsp:nvSpPr>
      <dsp:spPr>
        <a:xfrm>
          <a:off x="0" y="385552"/>
          <a:ext cx="9604375" cy="81080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 just culture is a culture where members of the team feel safe to bring up errors and complications to their leaders without fear of the repercussions. </a:t>
          </a:r>
        </a:p>
      </dsp:txBody>
      <dsp:txXfrm>
        <a:off x="39580" y="425132"/>
        <a:ext cx="9525215" cy="731649"/>
      </dsp:txXfrm>
    </dsp:sp>
    <dsp:sp modelId="{C22E6014-9DA5-428A-9064-37DFB5709BD2}">
      <dsp:nvSpPr>
        <dsp:cNvPr id="0" name=""/>
        <dsp:cNvSpPr/>
      </dsp:nvSpPr>
      <dsp:spPr>
        <a:xfrm>
          <a:off x="0" y="1256841"/>
          <a:ext cx="9604375" cy="810809"/>
        </a:xfrm>
        <a:prstGeom prst="round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is a practice used in many different industries with the capability to be built into any given the time for the cultural shift.</a:t>
          </a:r>
        </a:p>
      </dsp:txBody>
      <dsp:txXfrm>
        <a:off x="39580" y="1296421"/>
        <a:ext cx="9525215" cy="731649"/>
      </dsp:txXfrm>
    </dsp:sp>
    <dsp:sp modelId="{EA94249B-5578-44B1-B434-7789C7C69A74}">
      <dsp:nvSpPr>
        <dsp:cNvPr id="0" name=""/>
        <dsp:cNvSpPr/>
      </dsp:nvSpPr>
      <dsp:spPr>
        <a:xfrm>
          <a:off x="0" y="2128132"/>
          <a:ext cx="9604375" cy="810809"/>
        </a:xfrm>
        <a:prstGeom prst="roundRect">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Withing a just culture instead of looking to punish those who made an error the goal is to find a solution to the error and address it right away and learn from the mistake. </a:t>
          </a:r>
        </a:p>
      </dsp:txBody>
      <dsp:txXfrm>
        <a:off x="39580" y="2167712"/>
        <a:ext cx="9525215" cy="731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92B07-8B69-4962-9750-C35AFA993CDF}">
      <dsp:nvSpPr>
        <dsp:cNvPr id="0" name=""/>
        <dsp:cNvSpPr/>
      </dsp:nvSpPr>
      <dsp:spPr>
        <a:xfrm>
          <a:off x="57667" y="175917"/>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30BDE1-E250-41F9-BEAD-0B699779E29B}">
      <dsp:nvSpPr>
        <dsp:cNvPr id="0" name=""/>
        <dsp:cNvSpPr/>
      </dsp:nvSpPr>
      <dsp:spPr>
        <a:xfrm>
          <a:off x="321445" y="439696"/>
          <a:ext cx="728530" cy="7285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81C353-2AFE-4D0C-AAB2-33600E0900D8}">
      <dsp:nvSpPr>
        <dsp:cNvPr id="0" name=""/>
        <dsp:cNvSpPr/>
      </dsp:nvSpPr>
      <dsp:spPr>
        <a:xfrm>
          <a:off x="1582915" y="175917"/>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Team members regularly bringing up errors to leaders.</a:t>
          </a:r>
        </a:p>
      </dsp:txBody>
      <dsp:txXfrm>
        <a:off x="1582915" y="175917"/>
        <a:ext cx="2960775" cy="1256086"/>
      </dsp:txXfrm>
    </dsp:sp>
    <dsp:sp modelId="{5981ED96-AF66-4723-BBD4-21FCFC1F332D}">
      <dsp:nvSpPr>
        <dsp:cNvPr id="0" name=""/>
        <dsp:cNvSpPr/>
      </dsp:nvSpPr>
      <dsp:spPr>
        <a:xfrm>
          <a:off x="5059583" y="175917"/>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B6ED24-875D-4475-9839-83837D10D9BC}">
      <dsp:nvSpPr>
        <dsp:cNvPr id="0" name=""/>
        <dsp:cNvSpPr/>
      </dsp:nvSpPr>
      <dsp:spPr>
        <a:xfrm>
          <a:off x="5323362" y="439696"/>
          <a:ext cx="728530" cy="7285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9E344-0BB6-4F72-A40E-96AB68A7A839}">
      <dsp:nvSpPr>
        <dsp:cNvPr id="0" name=""/>
        <dsp:cNvSpPr/>
      </dsp:nvSpPr>
      <dsp:spPr>
        <a:xfrm>
          <a:off x="6584831" y="175917"/>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Team members having open and trusting lines of communication with each other and leaders.</a:t>
          </a:r>
        </a:p>
      </dsp:txBody>
      <dsp:txXfrm>
        <a:off x="6584831" y="175917"/>
        <a:ext cx="2960775" cy="1256086"/>
      </dsp:txXfrm>
    </dsp:sp>
    <dsp:sp modelId="{B14FC175-3936-4A2C-A2FB-A9A8676B7AA1}">
      <dsp:nvSpPr>
        <dsp:cNvPr id="0" name=""/>
        <dsp:cNvSpPr/>
      </dsp:nvSpPr>
      <dsp:spPr>
        <a:xfrm>
          <a:off x="57667" y="2018608"/>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841F0-05C0-4691-B1E1-C3FFDEE9D8A8}">
      <dsp:nvSpPr>
        <dsp:cNvPr id="0" name=""/>
        <dsp:cNvSpPr/>
      </dsp:nvSpPr>
      <dsp:spPr>
        <a:xfrm>
          <a:off x="321445" y="2282386"/>
          <a:ext cx="728530" cy="7285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6F4A8C-50FA-4388-AECB-AFAA94E05DDB}">
      <dsp:nvSpPr>
        <dsp:cNvPr id="0" name=""/>
        <dsp:cNvSpPr/>
      </dsp:nvSpPr>
      <dsp:spPr>
        <a:xfrm>
          <a:off x="1582915" y="2018608"/>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Lack of fear when making and pushing changes to production.</a:t>
          </a:r>
        </a:p>
      </dsp:txBody>
      <dsp:txXfrm>
        <a:off x="1582915" y="2018608"/>
        <a:ext cx="2960775" cy="1256086"/>
      </dsp:txXfrm>
    </dsp:sp>
    <dsp:sp modelId="{24DF3E17-72C1-4282-9141-62D229F0E54B}">
      <dsp:nvSpPr>
        <dsp:cNvPr id="0" name=""/>
        <dsp:cNvSpPr/>
      </dsp:nvSpPr>
      <dsp:spPr>
        <a:xfrm>
          <a:off x="5059583" y="2018608"/>
          <a:ext cx="1256086" cy="125608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C3CB4-A2DD-4C87-8021-7B3D15962F0E}">
      <dsp:nvSpPr>
        <dsp:cNvPr id="0" name=""/>
        <dsp:cNvSpPr/>
      </dsp:nvSpPr>
      <dsp:spPr>
        <a:xfrm>
          <a:off x="5323362" y="2282386"/>
          <a:ext cx="728530" cy="7285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93CD44-8880-45A5-9A05-AA958A32FBA7}">
      <dsp:nvSpPr>
        <dsp:cNvPr id="0" name=""/>
        <dsp:cNvSpPr/>
      </dsp:nvSpPr>
      <dsp:spPr>
        <a:xfrm>
          <a:off x="6584831" y="2018608"/>
          <a:ext cx="2960775" cy="1256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Team members growing skills and learning to be better developers.</a:t>
          </a:r>
        </a:p>
      </dsp:txBody>
      <dsp:txXfrm>
        <a:off x="6584831" y="2018608"/>
        <a:ext cx="2960775" cy="12560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AF96B5-3699-4E6B-A94C-5BA159AA01CA}" type="datetimeFigureOut">
              <a:rPr lang="en-US" smtClean="0"/>
              <a:t>2/23/2025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4150ECF-91A8-4391-928F-EEBB8051587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72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AF96B5-3699-4E6B-A94C-5BA159AA01CA}"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50ECF-91A8-4391-928F-EEBB8051587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153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AF96B5-3699-4E6B-A94C-5BA159AA01CA}"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50ECF-91A8-4391-928F-EEBB8051587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706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AF96B5-3699-4E6B-A94C-5BA159AA01CA}"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50ECF-91A8-4391-928F-EEBB8051587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718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AF96B5-3699-4E6B-A94C-5BA159AA01CA}"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150ECF-91A8-4391-928F-EEBB8051587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62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AF96B5-3699-4E6B-A94C-5BA159AA01CA}"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50ECF-91A8-4391-928F-EEBB8051587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760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AF96B5-3699-4E6B-A94C-5BA159AA01CA}" type="datetimeFigureOut">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150ECF-91A8-4391-928F-EEBB8051587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062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AF96B5-3699-4E6B-A94C-5BA159AA01CA}"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150ECF-91A8-4391-928F-EEBB8051587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36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F96B5-3699-4E6B-A94C-5BA159AA01CA}" type="datetimeFigureOut">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150ECF-91A8-4391-928F-EEBB8051587D}" type="slidenum">
              <a:rPr lang="en-US" smtClean="0"/>
              <a:t>‹#›</a:t>
            </a:fld>
            <a:endParaRPr lang="en-US"/>
          </a:p>
        </p:txBody>
      </p:sp>
    </p:spTree>
    <p:extLst>
      <p:ext uri="{BB962C8B-B14F-4D97-AF65-F5344CB8AC3E}">
        <p14:creationId xmlns:p14="http://schemas.microsoft.com/office/powerpoint/2010/main" val="51584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AF96B5-3699-4E6B-A94C-5BA159AA01CA}"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150ECF-91A8-4391-928F-EEBB8051587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836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AF96B5-3699-4E6B-A94C-5BA159AA01CA}" type="datetimeFigureOut">
              <a:rPr lang="en-US" smtClean="0"/>
              <a:t>2/23/2025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4150ECF-91A8-4391-928F-EEBB8051587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410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AF96B5-3699-4E6B-A94C-5BA159AA01CA}" type="datetimeFigureOut">
              <a:rPr lang="en-US" smtClean="0"/>
              <a:t>2/23/2025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4150ECF-91A8-4391-928F-EEBB8051587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631802"/>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stculture.hqca.ca/overcoming-barriers-to-a-just-culture/" TargetMode="External"/><Relationship Id="rId2" Type="http://schemas.openxmlformats.org/officeDocument/2006/relationships/hyperlink" Target="https://www.linkedin.com/pulse/breaking-down-barriers-realising-just-culture-chris-ingra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hand holding ball">
            <a:extLst>
              <a:ext uri="{FF2B5EF4-FFF2-40B4-BE49-F238E27FC236}">
                <a16:creationId xmlns:a16="http://schemas.microsoft.com/office/drawing/2014/main" id="{AA03CB46-9922-F16C-280C-EDB2C99EA473}"/>
              </a:ext>
            </a:extLst>
          </p:cNvPr>
          <p:cNvPicPr>
            <a:picLocks noChangeAspect="1"/>
          </p:cNvPicPr>
          <p:nvPr/>
        </p:nvPicPr>
        <p:blipFill>
          <a:blip r:embed="rId2">
            <a:alphaModFix/>
          </a:blip>
          <a:srcRect b="15414"/>
          <a:stretch/>
        </p:blipFill>
        <p:spPr>
          <a:xfrm>
            <a:off x="20" y="10"/>
            <a:ext cx="12191979" cy="6857990"/>
          </a:xfrm>
          <a:prstGeom prst="rect">
            <a:avLst/>
          </a:prstGeom>
        </p:spPr>
      </p:pic>
      <p:sp>
        <p:nvSpPr>
          <p:cNvPr id="2" name="Title 1">
            <a:extLst>
              <a:ext uri="{FF2B5EF4-FFF2-40B4-BE49-F238E27FC236}">
                <a16:creationId xmlns:a16="http://schemas.microsoft.com/office/drawing/2014/main" id="{97FF33B4-8463-0BE3-FBB6-80812903066A}"/>
              </a:ext>
            </a:extLst>
          </p:cNvPr>
          <p:cNvSpPr>
            <a:spLocks noGrp="1"/>
          </p:cNvSpPr>
          <p:nvPr>
            <p:ph type="ctrTitle"/>
          </p:nvPr>
        </p:nvSpPr>
        <p:spPr>
          <a:xfrm>
            <a:off x="762000" y="1137434"/>
            <a:ext cx="7800660" cy="1520987"/>
          </a:xfrm>
        </p:spPr>
        <p:txBody>
          <a:bodyPr anchor="t">
            <a:normAutofit/>
          </a:bodyPr>
          <a:lstStyle/>
          <a:p>
            <a:pPr algn="l"/>
            <a:r>
              <a:rPr lang="en-US" sz="4000">
                <a:solidFill>
                  <a:srgbClr val="FFFFFF"/>
                </a:solidFill>
              </a:rPr>
              <a:t>A Just Culture</a:t>
            </a:r>
          </a:p>
        </p:txBody>
      </p:sp>
      <p:sp>
        <p:nvSpPr>
          <p:cNvPr id="3" name="Subtitle 2">
            <a:extLst>
              <a:ext uri="{FF2B5EF4-FFF2-40B4-BE49-F238E27FC236}">
                <a16:creationId xmlns:a16="http://schemas.microsoft.com/office/drawing/2014/main" id="{3161710F-F610-62CB-8120-4EC33EA99536}"/>
              </a:ext>
            </a:extLst>
          </p:cNvPr>
          <p:cNvSpPr>
            <a:spLocks noGrp="1"/>
          </p:cNvSpPr>
          <p:nvPr>
            <p:ph type="subTitle" idx="1"/>
          </p:nvPr>
        </p:nvSpPr>
        <p:spPr>
          <a:xfrm>
            <a:off x="838200" y="4293441"/>
            <a:ext cx="6295332" cy="1588514"/>
          </a:xfrm>
        </p:spPr>
        <p:txBody>
          <a:bodyPr anchor="b">
            <a:normAutofit fontScale="85000" lnSpcReduction="10000"/>
          </a:bodyPr>
          <a:lstStyle/>
          <a:p>
            <a:pPr algn="l"/>
            <a:r>
              <a:rPr lang="en-US" sz="1800">
                <a:solidFill>
                  <a:srgbClr val="FFFFFF"/>
                </a:solidFill>
              </a:rPr>
              <a:t>The Barriers and Complications that exist when attempting to implement a Just Culture.</a:t>
            </a:r>
          </a:p>
          <a:p>
            <a:pPr algn="l"/>
            <a:endParaRPr lang="en-US" sz="1800">
              <a:solidFill>
                <a:srgbClr val="FFFFFF"/>
              </a:solidFill>
            </a:endParaRPr>
          </a:p>
          <a:p>
            <a:pPr algn="l"/>
            <a:r>
              <a:rPr lang="en-US" sz="1800">
                <a:solidFill>
                  <a:srgbClr val="FFFFFF"/>
                </a:solidFill>
              </a:rPr>
              <a:t>Caleb Stark, 2/23/2025, Module 9 Assignment 2 Just Culture</a:t>
            </a:r>
          </a:p>
        </p:txBody>
      </p:sp>
    </p:spTree>
    <p:extLst>
      <p:ext uri="{BB962C8B-B14F-4D97-AF65-F5344CB8AC3E}">
        <p14:creationId xmlns:p14="http://schemas.microsoft.com/office/powerpoint/2010/main" val="59717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7306-0822-BA8B-E377-4ACEF2EE36E0}"/>
              </a:ext>
            </a:extLst>
          </p:cNvPr>
          <p:cNvSpPr>
            <a:spLocks noGrp="1"/>
          </p:cNvSpPr>
          <p:nvPr>
            <p:ph type="title"/>
          </p:nvPr>
        </p:nvSpPr>
        <p:spPr>
          <a:xfrm>
            <a:off x="1451579" y="804519"/>
            <a:ext cx="9603275" cy="1049235"/>
          </a:xfrm>
        </p:spPr>
        <p:txBody>
          <a:bodyPr>
            <a:normAutofit/>
          </a:bodyPr>
          <a:lstStyle/>
          <a:p>
            <a:r>
              <a:rPr lang="en-US"/>
              <a:t>What is a Just Culture</a:t>
            </a:r>
          </a:p>
        </p:txBody>
      </p:sp>
      <p:graphicFrame>
        <p:nvGraphicFramePr>
          <p:cNvPr id="5" name="Content Placeholder 2">
            <a:extLst>
              <a:ext uri="{FF2B5EF4-FFF2-40B4-BE49-F238E27FC236}">
                <a16:creationId xmlns:a16="http://schemas.microsoft.com/office/drawing/2014/main" id="{DE3E3147-BD36-EA8A-B038-9A8CFA6DD096}"/>
              </a:ext>
            </a:extLst>
          </p:cNvPr>
          <p:cNvGraphicFramePr>
            <a:graphicFrameLocks noGrp="1"/>
          </p:cNvGraphicFramePr>
          <p:nvPr>
            <p:ph idx="1"/>
            <p:extLst>
              <p:ext uri="{D42A27DB-BD31-4B8C-83A1-F6EECF244321}">
                <p14:modId xmlns:p14="http://schemas.microsoft.com/office/powerpoint/2010/main" val="150919742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71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5935-BDCF-8FCB-1DE1-5461BB733E10}"/>
              </a:ext>
            </a:extLst>
          </p:cNvPr>
          <p:cNvSpPr>
            <a:spLocks noGrp="1"/>
          </p:cNvSpPr>
          <p:nvPr>
            <p:ph type="title"/>
          </p:nvPr>
        </p:nvSpPr>
        <p:spPr/>
        <p:txBody>
          <a:bodyPr/>
          <a:lstStyle/>
          <a:p>
            <a:r>
              <a:rPr lang="en-US" dirty="0"/>
              <a:t>Pros and Cons to a Just Culture</a:t>
            </a:r>
          </a:p>
        </p:txBody>
      </p:sp>
      <p:sp>
        <p:nvSpPr>
          <p:cNvPr id="3" name="Content Placeholder 2">
            <a:extLst>
              <a:ext uri="{FF2B5EF4-FFF2-40B4-BE49-F238E27FC236}">
                <a16:creationId xmlns:a16="http://schemas.microsoft.com/office/drawing/2014/main" id="{4CDB9008-8E58-A62F-BF61-94431AB74787}"/>
              </a:ext>
            </a:extLst>
          </p:cNvPr>
          <p:cNvSpPr>
            <a:spLocks noGrp="1"/>
          </p:cNvSpPr>
          <p:nvPr>
            <p:ph sz="half" idx="1"/>
          </p:nvPr>
        </p:nvSpPr>
        <p:spPr>
          <a:ln>
            <a:solidFill>
              <a:schemeClr val="tx1"/>
            </a:solidFill>
          </a:ln>
        </p:spPr>
        <p:txBody>
          <a:bodyPr>
            <a:normAutofit fontScale="92500" lnSpcReduction="10000"/>
          </a:bodyPr>
          <a:lstStyle/>
          <a:p>
            <a:pPr marL="0" indent="0">
              <a:buNone/>
            </a:pPr>
            <a:r>
              <a:rPr lang="en-US" sz="2400" dirty="0"/>
              <a:t>Pros</a:t>
            </a:r>
          </a:p>
          <a:p>
            <a:r>
              <a:rPr lang="en-US" sz="2400" dirty="0"/>
              <a:t>Team members feel safe to bring up errors before they become series problems.</a:t>
            </a:r>
          </a:p>
          <a:p>
            <a:r>
              <a:rPr lang="en-US" sz="2400" dirty="0"/>
              <a:t>Creates a culture that promotes open communication.</a:t>
            </a:r>
          </a:p>
          <a:p>
            <a:r>
              <a:rPr lang="en-US" sz="2400" dirty="0"/>
              <a:t>Provides more opportunity to learn from mistakes.</a:t>
            </a:r>
          </a:p>
        </p:txBody>
      </p:sp>
      <p:sp>
        <p:nvSpPr>
          <p:cNvPr id="4" name="Content Placeholder 3">
            <a:extLst>
              <a:ext uri="{FF2B5EF4-FFF2-40B4-BE49-F238E27FC236}">
                <a16:creationId xmlns:a16="http://schemas.microsoft.com/office/drawing/2014/main" id="{94134EE8-6D72-0313-F53F-9E901BDDFA3F}"/>
              </a:ext>
            </a:extLst>
          </p:cNvPr>
          <p:cNvSpPr>
            <a:spLocks noGrp="1"/>
          </p:cNvSpPr>
          <p:nvPr>
            <p:ph sz="half" idx="2"/>
          </p:nvPr>
        </p:nvSpPr>
        <p:spPr>
          <a:ln>
            <a:solidFill>
              <a:schemeClr val="tx1"/>
            </a:solidFill>
          </a:ln>
        </p:spPr>
        <p:txBody>
          <a:bodyPr>
            <a:normAutofit fontScale="92500" lnSpcReduction="10000"/>
          </a:bodyPr>
          <a:lstStyle/>
          <a:p>
            <a:pPr marL="0" indent="0">
              <a:buNone/>
            </a:pPr>
            <a:r>
              <a:rPr lang="en-US" sz="2400" dirty="0"/>
              <a:t>Cons</a:t>
            </a:r>
          </a:p>
          <a:p>
            <a:r>
              <a:rPr lang="en-US" sz="2400" dirty="0"/>
              <a:t>Lack of accountability for those that make mistakes.</a:t>
            </a:r>
          </a:p>
          <a:p>
            <a:r>
              <a:rPr lang="en-US" sz="2400" dirty="0"/>
              <a:t>Can be difficult to implement on a team that is set in a certain way.</a:t>
            </a:r>
          </a:p>
          <a:p>
            <a:r>
              <a:rPr lang="en-US" sz="2400" dirty="0"/>
              <a:t>New team members may have trouble adapting to a open form of communication.</a:t>
            </a:r>
          </a:p>
        </p:txBody>
      </p:sp>
    </p:spTree>
    <p:extLst>
      <p:ext uri="{BB962C8B-B14F-4D97-AF65-F5344CB8AC3E}">
        <p14:creationId xmlns:p14="http://schemas.microsoft.com/office/powerpoint/2010/main" val="74471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oup of yellow figures and a red figure on the other side">
            <a:extLst>
              <a:ext uri="{FF2B5EF4-FFF2-40B4-BE49-F238E27FC236}">
                <a16:creationId xmlns:a16="http://schemas.microsoft.com/office/drawing/2014/main" id="{CFF58531-EF66-BD5D-A885-2CE3DE6A7459}"/>
              </a:ext>
            </a:extLst>
          </p:cNvPr>
          <p:cNvPicPr>
            <a:picLocks noChangeAspect="1"/>
          </p:cNvPicPr>
          <p:nvPr/>
        </p:nvPicPr>
        <p:blipFill>
          <a:blip r:embed="rId2">
            <a:alphaModFix amt="50000"/>
          </a:blip>
          <a:srcRect t="15728" r="-1" b="-1"/>
          <a:stretch/>
        </p:blipFill>
        <p:spPr>
          <a:xfrm>
            <a:off x="305" y="10"/>
            <a:ext cx="12191695" cy="6857990"/>
          </a:xfrm>
          <a:prstGeom prst="rect">
            <a:avLst/>
          </a:prstGeom>
        </p:spPr>
      </p:pic>
      <p:sp>
        <p:nvSpPr>
          <p:cNvPr id="1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8" name="Rectangle 1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Title 4">
            <a:extLst>
              <a:ext uri="{FF2B5EF4-FFF2-40B4-BE49-F238E27FC236}">
                <a16:creationId xmlns:a16="http://schemas.microsoft.com/office/drawing/2014/main" id="{8F528D57-1466-C0ED-2169-839AE40E3E7C}"/>
              </a:ext>
            </a:extLst>
          </p:cNvPr>
          <p:cNvSpPr>
            <a:spLocks noGrp="1"/>
          </p:cNvSpPr>
          <p:nvPr>
            <p:ph type="title"/>
          </p:nvPr>
        </p:nvSpPr>
        <p:spPr>
          <a:xfrm>
            <a:off x="1130271" y="1193800"/>
            <a:ext cx="3193050" cy="4699000"/>
          </a:xfrm>
        </p:spPr>
        <p:txBody>
          <a:bodyPr anchor="ctr">
            <a:normAutofit/>
          </a:bodyPr>
          <a:lstStyle/>
          <a:p>
            <a:r>
              <a:rPr lang="en-US" dirty="0"/>
              <a:t>How do you Implement a Just Culture?</a:t>
            </a:r>
          </a:p>
        </p:txBody>
      </p:sp>
      <p:cxnSp>
        <p:nvCxnSpPr>
          <p:cNvPr id="20" name="Straight Connector 1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EF660AD9-9B14-F2E0-9F87-7308156CF990}"/>
              </a:ext>
            </a:extLst>
          </p:cNvPr>
          <p:cNvSpPr>
            <a:spLocks noGrp="1"/>
          </p:cNvSpPr>
          <p:nvPr>
            <p:ph idx="1"/>
          </p:nvPr>
        </p:nvSpPr>
        <p:spPr>
          <a:xfrm>
            <a:off x="4976636" y="1193800"/>
            <a:ext cx="6085091" cy="4699000"/>
          </a:xfrm>
        </p:spPr>
        <p:txBody>
          <a:bodyPr anchor="ctr">
            <a:normAutofit/>
          </a:bodyPr>
          <a:lstStyle/>
          <a:p>
            <a:pPr marL="0" indent="0">
              <a:lnSpc>
                <a:spcPct val="110000"/>
              </a:lnSpc>
              <a:buNone/>
            </a:pPr>
            <a:r>
              <a:rPr lang="en-US" sz="1900"/>
              <a:t>When it comes to implementation of a just culture you need to start from the top of the food chain. The leader with the most power should show a level of understanding where errors happen and when caught instead of reprimand the team member for the error guide the team member to report their error to then allow the error to be handled appropriately and learn from it. </a:t>
            </a:r>
          </a:p>
          <a:p>
            <a:pPr marL="0" indent="0">
              <a:lnSpc>
                <a:spcPct val="110000"/>
              </a:lnSpc>
              <a:buNone/>
            </a:pPr>
            <a:br>
              <a:rPr lang="en-US" sz="1900"/>
            </a:br>
            <a:r>
              <a:rPr lang="en-US" sz="1900"/>
              <a:t>From there you need to ensure that all leaders under your control follow the same guidelines to ensure an equitable workplace. Once leaders are onboard the team should slowly follow. As time goes up you may look to up the severity for errors that are caught that were not originally reported.</a:t>
            </a:r>
          </a:p>
        </p:txBody>
      </p:sp>
      <p:sp>
        <p:nvSpPr>
          <p:cNvPr id="2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620500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s holding each other's wrists and interlinked to form a circle">
            <a:extLst>
              <a:ext uri="{FF2B5EF4-FFF2-40B4-BE49-F238E27FC236}">
                <a16:creationId xmlns:a16="http://schemas.microsoft.com/office/drawing/2014/main" id="{7D372F57-4D35-1470-514F-998FB7AE67E1}"/>
              </a:ext>
            </a:extLst>
          </p:cNvPr>
          <p:cNvPicPr>
            <a:picLocks noChangeAspect="1"/>
          </p:cNvPicPr>
          <p:nvPr/>
        </p:nvPicPr>
        <p:blipFill>
          <a:blip r:embed="rId2">
            <a:alphaModFix amt="50000"/>
            <a:grayscl/>
          </a:blip>
          <a:srcRect r="-1" b="15728"/>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729A7E6-4107-D539-F102-7F1E92B5FFEB}"/>
              </a:ext>
            </a:extLst>
          </p:cNvPr>
          <p:cNvSpPr>
            <a:spLocks noGrp="1"/>
          </p:cNvSpPr>
          <p:nvPr>
            <p:ph type="title"/>
          </p:nvPr>
        </p:nvSpPr>
        <p:spPr>
          <a:xfrm>
            <a:off x="1130271" y="1193800"/>
            <a:ext cx="3193050" cy="4699000"/>
          </a:xfrm>
        </p:spPr>
        <p:txBody>
          <a:bodyPr anchor="ctr">
            <a:normAutofit/>
          </a:bodyPr>
          <a:lstStyle/>
          <a:p>
            <a:r>
              <a:rPr lang="en-US" dirty="0"/>
              <a:t>What Challenges does a Just Culture face?</a:t>
            </a:r>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E8ADBA-4876-96C0-38E8-F75B5CA0D46C}"/>
              </a:ext>
            </a:extLst>
          </p:cNvPr>
          <p:cNvSpPr>
            <a:spLocks noGrp="1"/>
          </p:cNvSpPr>
          <p:nvPr>
            <p:ph idx="1"/>
          </p:nvPr>
        </p:nvSpPr>
        <p:spPr>
          <a:xfrm>
            <a:off x="4976636" y="1193800"/>
            <a:ext cx="6085091" cy="4699000"/>
          </a:xfrm>
        </p:spPr>
        <p:txBody>
          <a:bodyPr anchor="ctr">
            <a:normAutofit/>
          </a:bodyPr>
          <a:lstStyle/>
          <a:p>
            <a:r>
              <a:rPr lang="en-US" dirty="0"/>
              <a:t>Fear of punishment</a:t>
            </a:r>
          </a:p>
          <a:p>
            <a:r>
              <a:rPr lang="en-US" dirty="0"/>
              <a:t>Leaders not being committed to the change.</a:t>
            </a:r>
          </a:p>
          <a:p>
            <a:r>
              <a:rPr lang="en-US" dirty="0"/>
              <a:t>Lack of training capability's</a:t>
            </a:r>
          </a:p>
          <a:p>
            <a:r>
              <a:rPr lang="en-US" dirty="0"/>
              <a:t>Team members not trusting their leaders</a:t>
            </a:r>
          </a:p>
          <a:p>
            <a:r>
              <a:rPr lang="en-US" dirty="0"/>
              <a:t>People don’t like to change things</a:t>
            </a:r>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414241238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60B0-BA45-E17A-6DEA-E98C295703B9}"/>
              </a:ext>
            </a:extLst>
          </p:cNvPr>
          <p:cNvSpPr>
            <a:spLocks noGrp="1"/>
          </p:cNvSpPr>
          <p:nvPr>
            <p:ph type="title"/>
          </p:nvPr>
        </p:nvSpPr>
        <p:spPr/>
        <p:txBody>
          <a:bodyPr>
            <a:normAutofit/>
          </a:bodyPr>
          <a:lstStyle/>
          <a:p>
            <a:r>
              <a:rPr lang="en-US" dirty="0"/>
              <a:t>Signs to Show Success with your Just Culture</a:t>
            </a:r>
          </a:p>
        </p:txBody>
      </p:sp>
      <p:graphicFrame>
        <p:nvGraphicFramePr>
          <p:cNvPr id="7" name="Content Placeholder 2">
            <a:extLst>
              <a:ext uri="{FF2B5EF4-FFF2-40B4-BE49-F238E27FC236}">
                <a16:creationId xmlns:a16="http://schemas.microsoft.com/office/drawing/2014/main" id="{7D152552-07B1-09CB-CBF2-996FE06EA30D}"/>
              </a:ext>
            </a:extLst>
          </p:cNvPr>
          <p:cNvGraphicFramePr>
            <a:graphicFrameLocks noGrp="1"/>
          </p:cNvGraphicFramePr>
          <p:nvPr>
            <p:ph idx="1"/>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0425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B3085-F717-1A66-AD39-32C722CAD5BD}"/>
              </a:ext>
            </a:extLst>
          </p:cNvPr>
          <p:cNvSpPr>
            <a:spLocks noGrp="1"/>
          </p:cNvSpPr>
          <p:nvPr>
            <p:ph type="title"/>
          </p:nvPr>
        </p:nvSpPr>
        <p:spPr>
          <a:xfrm>
            <a:off x="1451579" y="1040302"/>
            <a:ext cx="9603275" cy="1020229"/>
          </a:xfrm>
        </p:spPr>
        <p:txBody>
          <a:bodyPr>
            <a:normAutofit/>
          </a:bodyPr>
          <a:lstStyle/>
          <a:p>
            <a:r>
              <a:rPr lang="en-US" dirty="0"/>
              <a:t>Just Culture</a:t>
            </a:r>
          </a:p>
        </p:txBody>
      </p:sp>
      <p:cxnSp>
        <p:nvCxnSpPr>
          <p:cNvPr id="12" name="Straight Connector 11">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CE06791C-B279-F0A2-32AE-A3D8A054A10F}"/>
              </a:ext>
            </a:extLst>
          </p:cNvPr>
          <p:cNvSpPr>
            <a:spLocks noGrp="1"/>
          </p:cNvSpPr>
          <p:nvPr>
            <p:ph idx="1"/>
          </p:nvPr>
        </p:nvSpPr>
        <p:spPr>
          <a:xfrm>
            <a:off x="1451580" y="2355536"/>
            <a:ext cx="9436404" cy="3215530"/>
          </a:xfrm>
        </p:spPr>
        <p:txBody>
          <a:bodyPr>
            <a:normAutofit/>
          </a:bodyPr>
          <a:lstStyle/>
          <a:p>
            <a:pPr marL="0" indent="0">
              <a:buNone/>
            </a:pPr>
            <a:r>
              <a:rPr lang="en-US"/>
              <a:t>In conclusion a just culture is one that I personally enjoy working in. My workplace uses a pretty similar approach to a just culture just with an understanding that there is usually some level of repercussion to making a large mistake but small ones when reported really don’t matter. leader's still leader's see people not trusting that they can report those small mistakes without fear of punishment. The reason for this comes down to the leaders of those teams and the wide variety across different leader's styles. It only takes one leader punishing you for a simple mistake to lead to you never reporting a mistake again.</a:t>
            </a:r>
          </a:p>
        </p:txBody>
      </p:sp>
      <p:sp>
        <p:nvSpPr>
          <p:cNvPr id="14" name="Rectangle 13">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67235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1445-146F-C06E-B8D8-5EF99EEDA9F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B6BCA5E-F929-16F9-595A-5C32409666AF}"/>
              </a:ext>
            </a:extLst>
          </p:cNvPr>
          <p:cNvSpPr>
            <a:spLocks noGrp="1"/>
          </p:cNvSpPr>
          <p:nvPr>
            <p:ph idx="1"/>
          </p:nvPr>
        </p:nvSpPr>
        <p:spPr/>
        <p:txBody>
          <a:bodyPr/>
          <a:lstStyle/>
          <a:p>
            <a:r>
              <a:rPr lang="en-US" b="1" dirty="0"/>
              <a:t>Breaking Down Barriers: </a:t>
            </a:r>
            <a:r>
              <a:rPr lang="en-US" b="1" dirty="0" err="1"/>
              <a:t>Realising</a:t>
            </a:r>
            <a:r>
              <a:rPr lang="en-US" b="1" dirty="0"/>
              <a:t> a Just Culture in Healthcare </a:t>
            </a:r>
            <a:r>
              <a:rPr lang="en-US" b="1" dirty="0" err="1"/>
              <a:t>Organisations</a:t>
            </a:r>
            <a:r>
              <a:rPr lang="en-US" b="1" dirty="0"/>
              <a:t> : </a:t>
            </a:r>
            <a:r>
              <a:rPr lang="en-US" b="1" dirty="0">
                <a:hlinkClick r:id="rId2"/>
              </a:rPr>
              <a:t>https://www.linkedin.com/pulse/breaking-down-barriers-realising-just-culture-chris-ingram/</a:t>
            </a:r>
            <a:endParaRPr lang="en-US" b="1" dirty="0"/>
          </a:p>
          <a:p>
            <a:endParaRPr lang="en-US" b="1" dirty="0">
              <a:hlinkClick r:id="rId3"/>
            </a:endParaRPr>
          </a:p>
          <a:p>
            <a:r>
              <a:rPr lang="en-US" b="1" dirty="0"/>
              <a:t>Overcoming Barriers to a Just Culture: </a:t>
            </a:r>
            <a:r>
              <a:rPr lang="en-US" b="1" dirty="0">
                <a:hlinkClick r:id="rId3"/>
              </a:rPr>
              <a:t>https://justculture.hqca.ca/overcoming-barriers-to-a-just-culture/</a:t>
            </a:r>
            <a:endParaRPr lang="en-US" b="1" dirty="0"/>
          </a:p>
          <a:p>
            <a:endParaRPr lang="en-US" dirty="0"/>
          </a:p>
        </p:txBody>
      </p:sp>
    </p:spTree>
    <p:extLst>
      <p:ext uri="{BB962C8B-B14F-4D97-AF65-F5344CB8AC3E}">
        <p14:creationId xmlns:p14="http://schemas.microsoft.com/office/powerpoint/2010/main" val="9417592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25</TotalTime>
  <Words>577</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A Just Culture</vt:lpstr>
      <vt:lpstr>What is a Just Culture</vt:lpstr>
      <vt:lpstr>Pros and Cons to a Just Culture</vt:lpstr>
      <vt:lpstr>How do you Implement a Just Culture?</vt:lpstr>
      <vt:lpstr>What Challenges does a Just Culture face?</vt:lpstr>
      <vt:lpstr>Signs to Show Success with your Just Culture</vt:lpstr>
      <vt:lpstr>Just Culture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Caleb Fustos</dc:creator>
  <cp:lastModifiedBy>Caleb Fustos</cp:lastModifiedBy>
  <cp:revision>3</cp:revision>
  <dcterms:created xsi:type="dcterms:W3CDTF">2025-02-24T03:09:10Z</dcterms:created>
  <dcterms:modified xsi:type="dcterms:W3CDTF">2025-02-24T03:35:06Z</dcterms:modified>
</cp:coreProperties>
</file>