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1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B4A33D-57C2-46EA-A291-3C290352108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D403505-CE05-4DDC-B758-E06A8D0F2975}">
      <dgm:prSet/>
      <dgm:spPr/>
      <dgm:t>
        <a:bodyPr/>
        <a:lstStyle/>
        <a:p>
          <a:r>
            <a:rPr lang="en-US"/>
            <a:t>Leaking of private keys and information.</a:t>
          </a:r>
        </a:p>
      </dgm:t>
    </dgm:pt>
    <dgm:pt modelId="{44B68F8E-74B1-4F15-BBC3-6414F350179C}" type="parTrans" cxnId="{5554894A-B740-4490-ACC1-70E27A5C7AB3}">
      <dgm:prSet/>
      <dgm:spPr/>
      <dgm:t>
        <a:bodyPr/>
        <a:lstStyle/>
        <a:p>
          <a:endParaRPr lang="en-US"/>
        </a:p>
      </dgm:t>
    </dgm:pt>
    <dgm:pt modelId="{5F36E348-EF74-49FC-B142-1FBD14AEE0F7}" type="sibTrans" cxnId="{5554894A-B740-4490-ACC1-70E27A5C7AB3}">
      <dgm:prSet/>
      <dgm:spPr/>
      <dgm:t>
        <a:bodyPr/>
        <a:lstStyle/>
        <a:p>
          <a:endParaRPr lang="en-US"/>
        </a:p>
      </dgm:t>
    </dgm:pt>
    <dgm:pt modelId="{FEC4A0E4-4ED1-4991-8FAB-D7E0F8581B1E}">
      <dgm:prSet/>
      <dgm:spPr/>
      <dgm:t>
        <a:bodyPr/>
        <a:lstStyle/>
        <a:p>
          <a:r>
            <a:rPr lang="en-US"/>
            <a:t>Stolen source code leading to lawsuits.</a:t>
          </a:r>
        </a:p>
      </dgm:t>
    </dgm:pt>
    <dgm:pt modelId="{116C06CE-15E8-4806-9B79-25E1672AF702}" type="parTrans" cxnId="{4209B357-483D-4008-9166-6B949CAB1537}">
      <dgm:prSet/>
      <dgm:spPr/>
      <dgm:t>
        <a:bodyPr/>
        <a:lstStyle/>
        <a:p>
          <a:endParaRPr lang="en-US"/>
        </a:p>
      </dgm:t>
    </dgm:pt>
    <dgm:pt modelId="{D2F59640-90F3-4DAB-8D63-3EB20370D9BE}" type="sibTrans" cxnId="{4209B357-483D-4008-9166-6B949CAB1537}">
      <dgm:prSet/>
      <dgm:spPr/>
      <dgm:t>
        <a:bodyPr/>
        <a:lstStyle/>
        <a:p>
          <a:endParaRPr lang="en-US"/>
        </a:p>
      </dgm:t>
    </dgm:pt>
    <dgm:pt modelId="{05130591-F592-47CA-8D4A-3FE2413A200D}">
      <dgm:prSet/>
      <dgm:spPr/>
      <dgm:t>
        <a:bodyPr/>
        <a:lstStyle/>
        <a:p>
          <a:r>
            <a:rPr lang="en-US"/>
            <a:t>Code insertion attacks.</a:t>
          </a:r>
        </a:p>
      </dgm:t>
    </dgm:pt>
    <dgm:pt modelId="{9D2A7226-5CE6-45D1-8AF2-63596883490E}" type="parTrans" cxnId="{072EA99E-3454-4ECA-B813-4F98FA25589D}">
      <dgm:prSet/>
      <dgm:spPr/>
      <dgm:t>
        <a:bodyPr/>
        <a:lstStyle/>
        <a:p>
          <a:endParaRPr lang="en-US"/>
        </a:p>
      </dgm:t>
    </dgm:pt>
    <dgm:pt modelId="{F17025A9-498C-48BF-9962-E8F5E24B70DB}" type="sibTrans" cxnId="{072EA99E-3454-4ECA-B813-4F98FA25589D}">
      <dgm:prSet/>
      <dgm:spPr/>
      <dgm:t>
        <a:bodyPr/>
        <a:lstStyle/>
        <a:p>
          <a:endParaRPr lang="en-US"/>
        </a:p>
      </dgm:t>
    </dgm:pt>
    <dgm:pt modelId="{849B86D5-F5B2-485B-A83C-8F9532BF2165}">
      <dgm:prSet/>
      <dgm:spPr/>
      <dgm:t>
        <a:bodyPr/>
        <a:lstStyle/>
        <a:p>
          <a:r>
            <a:rPr lang="en-US"/>
            <a:t>Introduction of bugs of various severity to live service.</a:t>
          </a:r>
        </a:p>
      </dgm:t>
    </dgm:pt>
    <dgm:pt modelId="{67F21862-F0CC-4561-B4EC-F3FBF79D099B}" type="parTrans" cxnId="{D7A9EF33-1276-4651-A65C-7DD9AE5DF663}">
      <dgm:prSet/>
      <dgm:spPr/>
      <dgm:t>
        <a:bodyPr/>
        <a:lstStyle/>
        <a:p>
          <a:endParaRPr lang="en-US"/>
        </a:p>
      </dgm:t>
    </dgm:pt>
    <dgm:pt modelId="{937588B3-DDB3-46EC-BFB2-3DB8A6C68215}" type="sibTrans" cxnId="{D7A9EF33-1276-4651-A65C-7DD9AE5DF663}">
      <dgm:prSet/>
      <dgm:spPr/>
      <dgm:t>
        <a:bodyPr/>
        <a:lstStyle/>
        <a:p>
          <a:endParaRPr lang="en-US"/>
        </a:p>
      </dgm:t>
    </dgm:pt>
    <dgm:pt modelId="{86F14488-D319-4F6E-BF6C-A85CCF606EF5}">
      <dgm:prSet/>
      <dgm:spPr/>
      <dgm:t>
        <a:bodyPr/>
        <a:lstStyle/>
        <a:p>
          <a:r>
            <a:rPr lang="en-US"/>
            <a:t>Lack of control of access to the code base.</a:t>
          </a:r>
        </a:p>
      </dgm:t>
    </dgm:pt>
    <dgm:pt modelId="{9F8DE9D5-2F0D-4C3B-BDDF-739ACEB1D8F8}" type="parTrans" cxnId="{B48954E4-A7BD-465B-BDAD-D4595390B759}">
      <dgm:prSet/>
      <dgm:spPr/>
      <dgm:t>
        <a:bodyPr/>
        <a:lstStyle/>
        <a:p>
          <a:endParaRPr lang="en-US"/>
        </a:p>
      </dgm:t>
    </dgm:pt>
    <dgm:pt modelId="{7CF0F87C-DB67-4D2F-AA04-49922842F698}" type="sibTrans" cxnId="{B48954E4-A7BD-465B-BDAD-D4595390B759}">
      <dgm:prSet/>
      <dgm:spPr/>
      <dgm:t>
        <a:bodyPr/>
        <a:lstStyle/>
        <a:p>
          <a:endParaRPr lang="en-US"/>
        </a:p>
      </dgm:t>
    </dgm:pt>
    <dgm:pt modelId="{16C2B777-B42F-45B8-81CE-D74FBA962296}" type="pres">
      <dgm:prSet presAssocID="{C8B4A33D-57C2-46EA-A291-3C2903521082}" presName="linear" presStyleCnt="0">
        <dgm:presLayoutVars>
          <dgm:animLvl val="lvl"/>
          <dgm:resizeHandles val="exact"/>
        </dgm:presLayoutVars>
      </dgm:prSet>
      <dgm:spPr/>
    </dgm:pt>
    <dgm:pt modelId="{F1046972-7C75-47F0-83DD-8AF0FAF53F1A}" type="pres">
      <dgm:prSet presAssocID="{4D403505-CE05-4DDC-B758-E06A8D0F297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785A8C8-2347-4DDA-A6F1-05618CE3670F}" type="pres">
      <dgm:prSet presAssocID="{5F36E348-EF74-49FC-B142-1FBD14AEE0F7}" presName="spacer" presStyleCnt="0"/>
      <dgm:spPr/>
    </dgm:pt>
    <dgm:pt modelId="{B8C7C189-6B2F-4845-AA32-8CF4FCE79088}" type="pres">
      <dgm:prSet presAssocID="{FEC4A0E4-4ED1-4991-8FAB-D7E0F8581B1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9186CEC-0BCD-471F-8107-9BFA64C07837}" type="pres">
      <dgm:prSet presAssocID="{D2F59640-90F3-4DAB-8D63-3EB20370D9BE}" presName="spacer" presStyleCnt="0"/>
      <dgm:spPr/>
    </dgm:pt>
    <dgm:pt modelId="{D1B1CF28-436D-45E9-BCBA-FB76578DCBF9}" type="pres">
      <dgm:prSet presAssocID="{05130591-F592-47CA-8D4A-3FE2413A200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823058B-2EDA-4CD4-9096-2E742B546257}" type="pres">
      <dgm:prSet presAssocID="{F17025A9-498C-48BF-9962-E8F5E24B70DB}" presName="spacer" presStyleCnt="0"/>
      <dgm:spPr/>
    </dgm:pt>
    <dgm:pt modelId="{8FDCFBD6-CF02-4505-8E17-B15F7284F01C}" type="pres">
      <dgm:prSet presAssocID="{849B86D5-F5B2-485B-A83C-8F9532BF216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B192B4C-42B2-4D72-8F4B-042797A6B5E1}" type="pres">
      <dgm:prSet presAssocID="{937588B3-DDB3-46EC-BFB2-3DB8A6C68215}" presName="spacer" presStyleCnt="0"/>
      <dgm:spPr/>
    </dgm:pt>
    <dgm:pt modelId="{26289CBD-48E4-45EC-B3DE-F11E14FCDDBA}" type="pres">
      <dgm:prSet presAssocID="{86F14488-D319-4F6E-BF6C-A85CCF606EF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E70AD0A-6D26-49EA-B342-79AC120AFBCA}" type="presOf" srcId="{849B86D5-F5B2-485B-A83C-8F9532BF2165}" destId="{8FDCFBD6-CF02-4505-8E17-B15F7284F01C}" srcOrd="0" destOrd="0" presId="urn:microsoft.com/office/officeart/2005/8/layout/vList2"/>
    <dgm:cxn modelId="{B138D128-0A74-4BF3-B646-6AFA49758B0E}" type="presOf" srcId="{86F14488-D319-4F6E-BF6C-A85CCF606EF5}" destId="{26289CBD-48E4-45EC-B3DE-F11E14FCDDBA}" srcOrd="0" destOrd="0" presId="urn:microsoft.com/office/officeart/2005/8/layout/vList2"/>
    <dgm:cxn modelId="{D7A9EF33-1276-4651-A65C-7DD9AE5DF663}" srcId="{C8B4A33D-57C2-46EA-A291-3C2903521082}" destId="{849B86D5-F5B2-485B-A83C-8F9532BF2165}" srcOrd="3" destOrd="0" parTransId="{67F21862-F0CC-4561-B4EC-F3FBF79D099B}" sibTransId="{937588B3-DDB3-46EC-BFB2-3DB8A6C68215}"/>
    <dgm:cxn modelId="{7EC91E37-8684-4DB4-AECD-F05CD70806E8}" type="presOf" srcId="{4D403505-CE05-4DDC-B758-E06A8D0F2975}" destId="{F1046972-7C75-47F0-83DD-8AF0FAF53F1A}" srcOrd="0" destOrd="0" presId="urn:microsoft.com/office/officeart/2005/8/layout/vList2"/>
    <dgm:cxn modelId="{20079B64-0F5D-4CDD-A58D-B77A1D8AACAD}" type="presOf" srcId="{C8B4A33D-57C2-46EA-A291-3C2903521082}" destId="{16C2B777-B42F-45B8-81CE-D74FBA962296}" srcOrd="0" destOrd="0" presId="urn:microsoft.com/office/officeart/2005/8/layout/vList2"/>
    <dgm:cxn modelId="{5554894A-B740-4490-ACC1-70E27A5C7AB3}" srcId="{C8B4A33D-57C2-46EA-A291-3C2903521082}" destId="{4D403505-CE05-4DDC-B758-E06A8D0F2975}" srcOrd="0" destOrd="0" parTransId="{44B68F8E-74B1-4F15-BBC3-6414F350179C}" sibTransId="{5F36E348-EF74-49FC-B142-1FBD14AEE0F7}"/>
    <dgm:cxn modelId="{67D8E653-D1CA-40EE-BFF5-3C4CA26DB4BF}" type="presOf" srcId="{05130591-F592-47CA-8D4A-3FE2413A200D}" destId="{D1B1CF28-436D-45E9-BCBA-FB76578DCBF9}" srcOrd="0" destOrd="0" presId="urn:microsoft.com/office/officeart/2005/8/layout/vList2"/>
    <dgm:cxn modelId="{4209B357-483D-4008-9166-6B949CAB1537}" srcId="{C8B4A33D-57C2-46EA-A291-3C2903521082}" destId="{FEC4A0E4-4ED1-4991-8FAB-D7E0F8581B1E}" srcOrd="1" destOrd="0" parTransId="{116C06CE-15E8-4806-9B79-25E1672AF702}" sibTransId="{D2F59640-90F3-4DAB-8D63-3EB20370D9BE}"/>
    <dgm:cxn modelId="{072EA99E-3454-4ECA-B813-4F98FA25589D}" srcId="{C8B4A33D-57C2-46EA-A291-3C2903521082}" destId="{05130591-F592-47CA-8D4A-3FE2413A200D}" srcOrd="2" destOrd="0" parTransId="{9D2A7226-5CE6-45D1-8AF2-63596883490E}" sibTransId="{F17025A9-498C-48BF-9962-E8F5E24B70DB}"/>
    <dgm:cxn modelId="{1F2722A1-6BF0-4532-B0AF-2A750920A5AC}" type="presOf" srcId="{FEC4A0E4-4ED1-4991-8FAB-D7E0F8581B1E}" destId="{B8C7C189-6B2F-4845-AA32-8CF4FCE79088}" srcOrd="0" destOrd="0" presId="urn:microsoft.com/office/officeart/2005/8/layout/vList2"/>
    <dgm:cxn modelId="{B48954E4-A7BD-465B-BDAD-D4595390B759}" srcId="{C8B4A33D-57C2-46EA-A291-3C2903521082}" destId="{86F14488-D319-4F6E-BF6C-A85CCF606EF5}" srcOrd="4" destOrd="0" parTransId="{9F8DE9D5-2F0D-4C3B-BDDF-739ACEB1D8F8}" sibTransId="{7CF0F87C-DB67-4D2F-AA04-49922842F698}"/>
    <dgm:cxn modelId="{9546F723-06A2-45C9-B2A2-21F3BB1CF7E0}" type="presParOf" srcId="{16C2B777-B42F-45B8-81CE-D74FBA962296}" destId="{F1046972-7C75-47F0-83DD-8AF0FAF53F1A}" srcOrd="0" destOrd="0" presId="urn:microsoft.com/office/officeart/2005/8/layout/vList2"/>
    <dgm:cxn modelId="{F75F847C-3F4B-40AA-8FA4-0CD193CFBD14}" type="presParOf" srcId="{16C2B777-B42F-45B8-81CE-D74FBA962296}" destId="{F785A8C8-2347-4DDA-A6F1-05618CE3670F}" srcOrd="1" destOrd="0" presId="urn:microsoft.com/office/officeart/2005/8/layout/vList2"/>
    <dgm:cxn modelId="{73CEBB8A-8306-45B4-AFB0-56B8D81EDA67}" type="presParOf" srcId="{16C2B777-B42F-45B8-81CE-D74FBA962296}" destId="{B8C7C189-6B2F-4845-AA32-8CF4FCE79088}" srcOrd="2" destOrd="0" presId="urn:microsoft.com/office/officeart/2005/8/layout/vList2"/>
    <dgm:cxn modelId="{1776F64B-E68A-4093-AADC-BC3F5FBD0B8C}" type="presParOf" srcId="{16C2B777-B42F-45B8-81CE-D74FBA962296}" destId="{59186CEC-0BCD-471F-8107-9BFA64C07837}" srcOrd="3" destOrd="0" presId="urn:microsoft.com/office/officeart/2005/8/layout/vList2"/>
    <dgm:cxn modelId="{23F6AF23-7CA8-4B71-8EA9-8196A3D5816D}" type="presParOf" srcId="{16C2B777-B42F-45B8-81CE-D74FBA962296}" destId="{D1B1CF28-436D-45E9-BCBA-FB76578DCBF9}" srcOrd="4" destOrd="0" presId="urn:microsoft.com/office/officeart/2005/8/layout/vList2"/>
    <dgm:cxn modelId="{A486C0EA-CBEB-4E41-9814-62B01144A105}" type="presParOf" srcId="{16C2B777-B42F-45B8-81CE-D74FBA962296}" destId="{F823058B-2EDA-4CD4-9096-2E742B546257}" srcOrd="5" destOrd="0" presId="urn:microsoft.com/office/officeart/2005/8/layout/vList2"/>
    <dgm:cxn modelId="{F7759DA8-D70F-434B-A773-C6A32AE55EF6}" type="presParOf" srcId="{16C2B777-B42F-45B8-81CE-D74FBA962296}" destId="{8FDCFBD6-CF02-4505-8E17-B15F7284F01C}" srcOrd="6" destOrd="0" presId="urn:microsoft.com/office/officeart/2005/8/layout/vList2"/>
    <dgm:cxn modelId="{5B2955E5-D20F-4C0F-904A-B4464E1B5158}" type="presParOf" srcId="{16C2B777-B42F-45B8-81CE-D74FBA962296}" destId="{CB192B4C-42B2-4D72-8F4B-042797A6B5E1}" srcOrd="7" destOrd="0" presId="urn:microsoft.com/office/officeart/2005/8/layout/vList2"/>
    <dgm:cxn modelId="{E96A7664-1EB1-4E50-9ADD-FC128BF280F0}" type="presParOf" srcId="{16C2B777-B42F-45B8-81CE-D74FBA962296}" destId="{26289CBD-48E4-45EC-B3DE-F11E14FCDDB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46972-7C75-47F0-83DD-8AF0FAF53F1A}">
      <dsp:nvSpPr>
        <dsp:cNvPr id="0" name=""/>
        <dsp:cNvSpPr/>
      </dsp:nvSpPr>
      <dsp:spPr>
        <a:xfrm>
          <a:off x="0" y="374538"/>
          <a:ext cx="6798539" cy="5405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Leaking of private keys and information.</a:t>
          </a:r>
        </a:p>
      </dsp:txBody>
      <dsp:txXfrm>
        <a:off x="26387" y="400925"/>
        <a:ext cx="6745765" cy="487766"/>
      </dsp:txXfrm>
    </dsp:sp>
    <dsp:sp modelId="{B8C7C189-6B2F-4845-AA32-8CF4FCE79088}">
      <dsp:nvSpPr>
        <dsp:cNvPr id="0" name=""/>
        <dsp:cNvSpPr/>
      </dsp:nvSpPr>
      <dsp:spPr>
        <a:xfrm>
          <a:off x="0" y="978438"/>
          <a:ext cx="6798539" cy="540540"/>
        </a:xfrm>
        <a:prstGeom prst="round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Stolen source code leading to lawsuits.</a:t>
          </a:r>
        </a:p>
      </dsp:txBody>
      <dsp:txXfrm>
        <a:off x="26387" y="1004825"/>
        <a:ext cx="6745765" cy="487766"/>
      </dsp:txXfrm>
    </dsp:sp>
    <dsp:sp modelId="{D1B1CF28-436D-45E9-BCBA-FB76578DCBF9}">
      <dsp:nvSpPr>
        <dsp:cNvPr id="0" name=""/>
        <dsp:cNvSpPr/>
      </dsp:nvSpPr>
      <dsp:spPr>
        <a:xfrm>
          <a:off x="0" y="1582338"/>
          <a:ext cx="6798539" cy="54054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Code insertion attacks.</a:t>
          </a:r>
        </a:p>
      </dsp:txBody>
      <dsp:txXfrm>
        <a:off x="26387" y="1608725"/>
        <a:ext cx="6745765" cy="487766"/>
      </dsp:txXfrm>
    </dsp:sp>
    <dsp:sp modelId="{8FDCFBD6-CF02-4505-8E17-B15F7284F01C}">
      <dsp:nvSpPr>
        <dsp:cNvPr id="0" name=""/>
        <dsp:cNvSpPr/>
      </dsp:nvSpPr>
      <dsp:spPr>
        <a:xfrm>
          <a:off x="0" y="2186238"/>
          <a:ext cx="6798539" cy="540540"/>
        </a:xfrm>
        <a:prstGeom prst="round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Introduction of bugs of various severity to live service.</a:t>
          </a:r>
        </a:p>
      </dsp:txBody>
      <dsp:txXfrm>
        <a:off x="26387" y="2212625"/>
        <a:ext cx="6745765" cy="487766"/>
      </dsp:txXfrm>
    </dsp:sp>
    <dsp:sp modelId="{26289CBD-48E4-45EC-B3DE-F11E14FCDDBA}">
      <dsp:nvSpPr>
        <dsp:cNvPr id="0" name=""/>
        <dsp:cNvSpPr/>
      </dsp:nvSpPr>
      <dsp:spPr>
        <a:xfrm>
          <a:off x="0" y="2790138"/>
          <a:ext cx="6798539" cy="54054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Lack of control of access to the code base.</a:t>
          </a:r>
        </a:p>
      </dsp:txBody>
      <dsp:txXfrm>
        <a:off x="26387" y="2816525"/>
        <a:ext cx="6745765" cy="487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EB63-ACD5-C968-6079-BB760AC8F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50829-8023-F638-A477-663B6CA19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CDB9A-2EE5-9F1E-BA1D-81091F74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C5E7-F85C-4D1B-BFAD-9086510D7C4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1BDB9-1A99-DDC7-DD55-731C8D5D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43B0B-9365-3B6D-6D7F-F12873019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EDD7-637D-4220-8126-D14A40FEC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2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A6850-34D9-5B0C-D620-19DF67C2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2B759-A134-8250-CCBA-2860EA223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84207-E8EA-958E-18F5-F2511758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C5E7-F85C-4D1B-BFAD-9086510D7C4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EB018-51F6-8746-5409-934B8D82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A7097-7FC2-3FF0-F130-E564E614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EDD7-637D-4220-8126-D14A40FEC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4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342A53-83ED-312A-0EDC-71176786B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78070-6922-A291-D780-219496914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BCD03-1D78-19AB-28B8-0F0E7454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C5E7-F85C-4D1B-BFAD-9086510D7C4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7E433-A084-0C91-4700-C79D5BD3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232E3-BDB3-3C61-2610-17CF162D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EDD7-637D-4220-8126-D14A40FEC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5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C5D3-4FA6-4B8C-B215-2654329E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47DE5-7603-117E-2B7F-283C4DB91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24C89-C0C6-99FB-B290-D7686716F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C5E7-F85C-4D1B-BFAD-9086510D7C4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FE660-041A-54D2-D705-D3FD045A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81387-A18F-90CC-0D2E-D2B1D2437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EDD7-637D-4220-8126-D14A40FEC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1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D16E-DD21-D7B6-3996-018BC6282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851B9-F5E8-BF91-60F1-4F87AF74E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53BA0-91B3-98B2-6EEA-2AE26062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C5E7-F85C-4D1B-BFAD-9086510D7C4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07C06-8891-3CD3-42E2-14753FED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CF651-F0EA-4EE4-059F-6CEFB078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EDD7-637D-4220-8126-D14A40FEC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0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1C7C-C7D3-0DBE-5B9D-DB19B2F9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CB78C-6230-1AB7-1009-293C0A177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81E72-8F27-13E4-C7F5-45F4DE69A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4D775-CA85-B56F-20FF-BAB0716E1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C5E7-F85C-4D1B-BFAD-9086510D7C4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54A4B-3C97-DF9F-8023-9C1996CA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5A85C-8A0A-E979-A2E1-1C63E7DD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EDD7-637D-4220-8126-D14A40FEC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9BDD-5AF0-D336-380F-77E6E1C7D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E9C0E-570A-A1ED-930E-77CE2F82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ED718-233F-35AB-08AD-613DD0DCA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AC9D7-8BD2-58D1-ECBF-1DC54F95E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F0552-2F1E-8461-CF81-F5984A6AC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C63FC6-C8D2-55F0-1E1C-59F9A32ED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C5E7-F85C-4D1B-BFAD-9086510D7C4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10230-665F-5D72-3B3B-CDCEF5E86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4A69EE-FEBA-DA6B-A183-01EB36E9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EDD7-637D-4220-8126-D14A40FEC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78754-0358-4BB2-C48D-0A81A665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556658-3CE8-DAF4-FBFE-CA81688FC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C5E7-F85C-4D1B-BFAD-9086510D7C4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D019F-653F-F6CA-9DF6-DAF91B7FA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73E4B-1509-FDD8-FE5A-A15A570E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EDD7-637D-4220-8126-D14A40FEC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7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7916D-8C91-DFC2-E65B-A22DD3A8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C5E7-F85C-4D1B-BFAD-9086510D7C4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8E91F-5886-F065-7D97-5DF6461FA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1987C-0312-E9A6-A749-B748BEDE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EDD7-637D-4220-8126-D14A40FEC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4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3C81-BC20-3CCF-69C1-08687DF75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77AE-3759-C2E5-8A26-5DABDE5C8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E67D5-E97B-8255-550F-1CA08614D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445A5-AF36-294B-C850-B4415B71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C5E7-F85C-4D1B-BFAD-9086510D7C4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83725-E535-4797-A4A7-66828F31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979A9-DC1B-70FA-F563-8B1C8168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EDD7-637D-4220-8126-D14A40FEC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2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E4EE-B0EB-D644-FA75-FA4B2E440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D10002-DB33-C58F-9201-4D89085B2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576B3-74FF-295D-06CA-10FB39C39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4BF6A-0FAA-CC8F-A71C-A1F152DB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C5E7-F85C-4D1B-BFAD-9086510D7C4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71272-1ADD-7C2E-4089-A882D42E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9C8F5-C17D-5358-920D-E45F1F1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EDD7-637D-4220-8126-D14A40FEC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5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D8C899-7594-9ADB-61D0-9972E26A0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D3774-BE59-BD3F-4399-1B7D6CAEE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1DD-BDA4-54F5-1FFB-914CE9070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1BC5E7-F85C-4D1B-BFAD-9086510D7C4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FF596-C485-9939-1BE7-6CFBCB86D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BF166-39A3-F235-8744-44280A79D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4FEDD7-637D-4220-8126-D14A40FEC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2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linea.com/blog/access-control-models-methods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et.assembla.com/blog/source-code-security/" TargetMode="External"/><Relationship Id="rId4" Type="http://schemas.openxmlformats.org/officeDocument/2006/relationships/hyperlink" Target="https://www.ncsc.gov.uk/collection/developers-collection/principles/protect-your-code-reposito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ye exam equipment">
            <a:extLst>
              <a:ext uri="{FF2B5EF4-FFF2-40B4-BE49-F238E27FC236}">
                <a16:creationId xmlns:a16="http://schemas.microsoft.com/office/drawing/2014/main" id="{CA5B0988-98BC-9F69-EDBF-E746BFD0DA9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050CC-970F-D389-254F-29799989A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00660" cy="1520987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Security Controls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3E017-162F-E17E-4A68-2AD1E95EC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93441"/>
            <a:ext cx="6295332" cy="1588514"/>
          </a:xfrm>
        </p:spPr>
        <p:txBody>
          <a:bodyPr anchor="b">
            <a:norm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</a:rPr>
              <a:t>Helping understand what is required for security purposes when working within a shared repository for coding.</a:t>
            </a:r>
          </a:p>
          <a:p>
            <a:pPr algn="l"/>
            <a:endParaRPr lang="en-US" sz="1800">
              <a:solidFill>
                <a:srgbClr val="FFFFFF"/>
              </a:solidFill>
            </a:endParaRPr>
          </a:p>
          <a:p>
            <a:pPr algn="l"/>
            <a:r>
              <a:rPr lang="en-US" sz="1800">
                <a:solidFill>
                  <a:srgbClr val="FFFFFF"/>
                </a:solidFill>
              </a:rPr>
              <a:t>Caleb Stark, 3/2/2025, Module 11 Assignment 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30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1117D-5242-0336-6E44-C0E9C198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What do we mean by Security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06108-C8BC-6BB6-9662-477FA6E4C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When it comes to working on projects with a team you need to be capable to share code amongst each other hence code repository's. The problem is that these can be unsecure if not monitored properly.</a:t>
            </a:r>
          </a:p>
          <a:p>
            <a:pPr marL="0" indent="0">
              <a:buNone/>
            </a:pPr>
            <a:r>
              <a:rPr lang="en-US" sz="2000"/>
              <a:t>Security controls step in and set the guidelines for how you need to work within these repos but also, who has access, what information need additional security etc. </a:t>
            </a:r>
          </a:p>
        </p:txBody>
      </p:sp>
      <p:pic>
        <p:nvPicPr>
          <p:cNvPr id="5" name="Picture 4" descr="Construction work tools">
            <a:extLst>
              <a:ext uri="{FF2B5EF4-FFF2-40B4-BE49-F238E27FC236}">
                <a16:creationId xmlns:a16="http://schemas.microsoft.com/office/drawing/2014/main" id="{17AC74D7-DC85-9131-4C04-A1D2EA0563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81" r="17018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6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C0982-BBD1-CB29-6667-180BDD4E1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/>
              <a:t>What issues can be caused by unsecure code?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31F9FD-96D4-2262-2714-9361D42EE9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527" r="25627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1297B1-31F4-A1AA-9CD3-A904652D01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688266"/>
              </p:ext>
            </p:extLst>
          </p:nvPr>
        </p:nvGraphicFramePr>
        <p:xfrm>
          <a:off x="4553734" y="2409830"/>
          <a:ext cx="6798539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79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D493F-2A29-3517-A645-AF8B15AEE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anchor="t">
            <a:normAutofit/>
          </a:bodyPr>
          <a:lstStyle/>
          <a:p>
            <a:r>
              <a:rPr lang="en-US" sz="4000"/>
              <a:t>How can we secure our code repository?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C8C7F-DC41-0117-80D3-8D1B6B0B9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4" y="1676400"/>
            <a:ext cx="5638796" cy="3505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700">
                <a:solidFill>
                  <a:schemeClr val="tx1">
                    <a:alpha val="55000"/>
                  </a:schemeClr>
                </a:solidFill>
              </a:rPr>
              <a:t>Determine code repository hosting and service.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>
                <a:solidFill>
                  <a:schemeClr val="tx1">
                    <a:alpha val="55000"/>
                  </a:schemeClr>
                </a:solidFill>
              </a:rPr>
              <a:t>Decide if the repository should be public of private.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>
                <a:solidFill>
                  <a:schemeClr val="tx1">
                    <a:alpha val="55000"/>
                  </a:schemeClr>
                </a:solidFill>
              </a:rPr>
              <a:t>Create access control and limit overall access to the repo.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>
                <a:solidFill>
                  <a:schemeClr val="tx1">
                    <a:alpha val="55000"/>
                  </a:schemeClr>
                </a:solidFill>
              </a:rPr>
              <a:t>Create separation of private information from repo.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>
                <a:solidFill>
                  <a:schemeClr val="tx1">
                    <a:alpha val="55000"/>
                  </a:schemeClr>
                </a:solidFill>
              </a:rPr>
              <a:t>Review and control all changes made to code base.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>
                <a:solidFill>
                  <a:schemeClr val="tx1">
                    <a:alpha val="55000"/>
                  </a:schemeClr>
                </a:solidFill>
              </a:rPr>
              <a:t>Utilize automated tools to ensure code is safe before pushing to live service.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>
                <a:solidFill>
                  <a:schemeClr val="tx1">
                    <a:alpha val="55000"/>
                  </a:schemeClr>
                </a:solidFill>
              </a:rPr>
              <a:t>Create security policy’s that cover each topic and any other security principles you need for your code base.</a:t>
            </a:r>
          </a:p>
        </p:txBody>
      </p:sp>
    </p:spTree>
    <p:extLst>
      <p:ext uri="{BB962C8B-B14F-4D97-AF65-F5344CB8AC3E}">
        <p14:creationId xmlns:p14="http://schemas.microsoft.com/office/powerpoint/2010/main" val="123429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32548-F6FF-FFF2-6788-C0274A41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Selecting a repository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0CC01-5062-DD76-95FD-4AEA4DE262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01" r="58960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3B02E-151C-2FBC-F6BE-C721F1862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/>
              <a:t>A few things to consider when looking at selecting your repository</a:t>
            </a:r>
          </a:p>
          <a:p>
            <a:r>
              <a:rPr lang="en-US" sz="1700"/>
              <a:t>Do you want your code hosted remotely on a cloud server or on a self managed server?</a:t>
            </a:r>
          </a:p>
          <a:p>
            <a:r>
              <a:rPr lang="en-US" sz="1700"/>
              <a:t>Does the provider meet the NCSC Cloud Security Principles?</a:t>
            </a:r>
          </a:p>
          <a:p>
            <a:r>
              <a:rPr lang="en-US" sz="1700"/>
              <a:t>How much access do you have to the security controls?</a:t>
            </a:r>
          </a:p>
          <a:p>
            <a:r>
              <a:rPr lang="en-US" sz="1700"/>
              <a:t>Are there ways to verify integrity of code?</a:t>
            </a:r>
          </a:p>
          <a:p>
            <a:endParaRPr lang="en-US" sz="1700"/>
          </a:p>
          <a:p>
            <a:pPr marL="0" indent="0">
              <a:buNone/>
            </a:pPr>
            <a:r>
              <a:rPr lang="en-US" sz="1700"/>
              <a:t>Depending on the answers her and what you need you may find your self just going with git or maybe finding other options our in the world.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4738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02378-3F12-CE02-B679-B5D26071F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Access Controls</a:t>
            </a: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E3F84589-14DB-F1DD-A44A-2774DC66A6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912" r="33643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A7403-517E-3C76-EF61-21D7C4B16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Choosing the best Access Control policy can be difficult here are a few to consider when determining what is best for your organization.</a:t>
            </a:r>
          </a:p>
          <a:p>
            <a:pPr marL="0" indent="0">
              <a:buNone/>
            </a:pPr>
            <a:endParaRPr lang="en-US" sz="2200"/>
          </a:p>
          <a:p>
            <a:r>
              <a:rPr lang="en-US" sz="2200"/>
              <a:t>Mandatory Access Control (MAC)</a:t>
            </a:r>
          </a:p>
          <a:p>
            <a:r>
              <a:rPr lang="en-US" sz="2200"/>
              <a:t>Role-Based Access Control (RBAC)</a:t>
            </a:r>
          </a:p>
          <a:p>
            <a:r>
              <a:rPr lang="en-US" sz="2200"/>
              <a:t>Discretionary Access Control (DAC)</a:t>
            </a:r>
          </a:p>
          <a:p>
            <a:r>
              <a:rPr lang="en-US" sz="2200"/>
              <a:t>Rule-Based Access Control (RBAC or RB-RBAC)</a:t>
            </a:r>
          </a:p>
        </p:txBody>
      </p:sp>
    </p:spTree>
    <p:extLst>
      <p:ext uri="{BB962C8B-B14F-4D97-AF65-F5344CB8AC3E}">
        <p14:creationId xmlns:p14="http://schemas.microsoft.com/office/powerpoint/2010/main" val="263385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37B655-2669-E152-BEF0-E0C8E2848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</a:rPr>
              <a:t>Access Controls Cont.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740549-28C3-8060-8155-30C935394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/>
              <a:t>Mandatory Access Control (MAC)</a:t>
            </a:r>
          </a:p>
          <a:p>
            <a:r>
              <a:rPr lang="en-US" sz="2000"/>
              <a:t>Very restrictive access control</a:t>
            </a:r>
          </a:p>
          <a:p>
            <a:r>
              <a:rPr lang="en-US" sz="2000"/>
              <a:t>Can be setup to allow for read up and write down or read down and write up policy’s.</a:t>
            </a:r>
          </a:p>
          <a:p>
            <a:r>
              <a:rPr lang="en-US" sz="2000"/>
              <a:t>Ensures that only those needing access to that level can access that level.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9AD72-3D7D-5A7C-E30F-BE2F9D025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/>
              <a:t>Role-Based Access Control (RBAC)</a:t>
            </a:r>
          </a:p>
          <a:p>
            <a:r>
              <a:rPr lang="en-US" sz="2000"/>
              <a:t>Permissions are assigned to roles not people.</a:t>
            </a:r>
          </a:p>
          <a:p>
            <a:r>
              <a:rPr lang="en-US" sz="2000"/>
              <a:t>Easy to manage but leaves areas of misuse.</a:t>
            </a:r>
          </a:p>
          <a:p>
            <a:r>
              <a:rPr lang="en-US" sz="2000"/>
              <a:t>Requires marginal upkeep with team members roles and required access to stay secure.</a:t>
            </a:r>
          </a:p>
        </p:txBody>
      </p:sp>
    </p:spTree>
    <p:extLst>
      <p:ext uri="{BB962C8B-B14F-4D97-AF65-F5344CB8AC3E}">
        <p14:creationId xmlns:p14="http://schemas.microsoft.com/office/powerpoint/2010/main" val="4153059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DDA747-7A84-91E5-FA9A-3973FCE89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E2179D-60F7-AE64-5E47-4ED4F6AA0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</a:rPr>
              <a:t>Access Controls Cont.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AFCA08-FE01-437F-F5B8-139CB7E5D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/>
              <a:t>Discretionary Access Control (DAC)</a:t>
            </a:r>
          </a:p>
          <a:p>
            <a:r>
              <a:rPr lang="en-US" sz="2000"/>
              <a:t>Least restrictive of the three.</a:t>
            </a:r>
          </a:p>
          <a:p>
            <a:r>
              <a:rPr lang="en-US" sz="2000"/>
              <a:t>Gives user complete control over there objects.</a:t>
            </a:r>
          </a:p>
          <a:p>
            <a:r>
              <a:rPr lang="en-US" sz="2000"/>
              <a:t>Can allow end users to gain higher access controls then intended.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A47A0-4583-F949-CC16-D878DCC7E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/>
              <a:t>Rule-Based Access Control (RBAC or RB-RBAC)</a:t>
            </a:r>
          </a:p>
          <a:p>
            <a:r>
              <a:rPr lang="en-US" sz="2000"/>
              <a:t>Like role based but instead rules are applied to each user.</a:t>
            </a:r>
          </a:p>
          <a:p>
            <a:r>
              <a:rPr lang="en-US" sz="2000"/>
              <a:t>Can be timely and inefficient to apply the many rules.</a:t>
            </a:r>
          </a:p>
          <a:p>
            <a:r>
              <a:rPr lang="en-US" sz="2000"/>
              <a:t>Can create issues when attempting to work or systems not normally worked on.</a:t>
            </a:r>
          </a:p>
        </p:txBody>
      </p:sp>
    </p:spTree>
    <p:extLst>
      <p:ext uri="{BB962C8B-B14F-4D97-AF65-F5344CB8AC3E}">
        <p14:creationId xmlns:p14="http://schemas.microsoft.com/office/powerpoint/2010/main" val="1732912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Red thumbtacks on a map">
            <a:extLst>
              <a:ext uri="{FF2B5EF4-FFF2-40B4-BE49-F238E27FC236}">
                <a16:creationId xmlns:a16="http://schemas.microsoft.com/office/drawing/2014/main" id="{99AABB63-4A14-CAC8-35A1-8AB149459E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790" r="2062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90D379-089E-904B-957D-B0274D49B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C1F02D-2AEB-3BBF-124D-33A0F250F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en-US" sz="1900">
                <a:hlinkClick r:id="rId3"/>
              </a:rPr>
              <a:t>https://delinea.com/blog/access-control-models-methods</a:t>
            </a:r>
            <a:endParaRPr lang="en-US" sz="1900"/>
          </a:p>
          <a:p>
            <a:r>
              <a:rPr lang="en-US" sz="1900">
                <a:hlinkClick r:id="rId4"/>
              </a:rPr>
              <a:t>https://www.ncsc.gov.uk/collection/developers-collection/principles/protect-your-code-repository</a:t>
            </a:r>
            <a:endParaRPr lang="en-US" sz="1900"/>
          </a:p>
          <a:p>
            <a:r>
              <a:rPr lang="en-US" sz="1900">
                <a:hlinkClick r:id="rId5"/>
              </a:rPr>
              <a:t>https://get.assembla.com/blog/source-code-security/</a:t>
            </a:r>
            <a:endParaRPr lang="en-US" sz="1900"/>
          </a:p>
          <a:p>
            <a:r>
              <a:rPr lang="en-US" sz="1900"/>
              <a:t>https://www.endpointprotector.com/blog/your-ultimate-guide-to-source-code-protection/</a:t>
            </a:r>
          </a:p>
        </p:txBody>
      </p:sp>
    </p:spTree>
    <p:extLst>
      <p:ext uri="{BB962C8B-B14F-4D97-AF65-F5344CB8AC3E}">
        <p14:creationId xmlns:p14="http://schemas.microsoft.com/office/powerpoint/2010/main" val="3419638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597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Security Controls</vt:lpstr>
      <vt:lpstr>What do we mean by Security Controls</vt:lpstr>
      <vt:lpstr>What issues can be caused by unsecure code?</vt:lpstr>
      <vt:lpstr>How can we secure our code repository? </vt:lpstr>
      <vt:lpstr>Selecting a repository</vt:lpstr>
      <vt:lpstr>Access Controls</vt:lpstr>
      <vt:lpstr>Access Controls Cont.</vt:lpstr>
      <vt:lpstr>Access Controls Cont.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Caleb Fustos</dc:creator>
  <cp:lastModifiedBy>Caleb Fustos</cp:lastModifiedBy>
  <cp:revision>1</cp:revision>
  <dcterms:created xsi:type="dcterms:W3CDTF">2025-03-03T02:56:18Z</dcterms:created>
  <dcterms:modified xsi:type="dcterms:W3CDTF">2025-03-03T03:14:49Z</dcterms:modified>
</cp:coreProperties>
</file>