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0" r:id="rId1"/>
  </p:sldMasterIdLst>
  <p:notesMasterIdLst>
    <p:notesMasterId r:id="rId14"/>
  </p:notesMasterIdLst>
  <p:sldIdLst>
    <p:sldId id="256" r:id="rId2"/>
    <p:sldId id="257" r:id="rId3"/>
    <p:sldId id="269" r:id="rId4"/>
    <p:sldId id="270" r:id="rId5"/>
    <p:sldId id="271" r:id="rId6"/>
    <p:sldId id="272" r:id="rId7"/>
    <p:sldId id="273" r:id="rId8"/>
    <p:sldId id="274" r:id="rId9"/>
    <p:sldId id="275" r:id="rId10"/>
    <p:sldId id="276" r:id="rId11"/>
    <p:sldId id="27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58514A-B135-4129-BD73-DFC2F6560BF1}">
  <a:tblStyle styleId="{9358514A-B135-4129-BD73-DFC2F6560B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wale Caleb" userId="9eca59630b8e0101" providerId="LiveId" clId="{614D0ADC-8106-482B-B484-2FFFBEB314A3}"/>
    <pc:docChg chg="undo redo custSel addSld delSld modSld">
      <pc:chgData name="Olawale Caleb" userId="9eca59630b8e0101" providerId="LiveId" clId="{614D0ADC-8106-482B-B484-2FFFBEB314A3}" dt="2023-06-18T14:19:16.546" v="370" actId="255"/>
      <pc:docMkLst>
        <pc:docMk/>
      </pc:docMkLst>
      <pc:sldChg chg="delSp modSp mod">
        <pc:chgData name="Olawale Caleb" userId="9eca59630b8e0101" providerId="LiveId" clId="{614D0ADC-8106-482B-B484-2FFFBEB314A3}" dt="2023-06-18T13:43:17.256" v="289" actId="1076"/>
        <pc:sldMkLst>
          <pc:docMk/>
          <pc:sldMk cId="0" sldId="257"/>
        </pc:sldMkLst>
        <pc:spChg chg="mod">
          <ac:chgData name="Olawale Caleb" userId="9eca59630b8e0101" providerId="LiveId" clId="{614D0ADC-8106-482B-B484-2FFFBEB314A3}" dt="2023-06-18T13:43:13.527" v="288" actId="1076"/>
          <ac:spMkLst>
            <pc:docMk/>
            <pc:sldMk cId="0" sldId="257"/>
            <ac:spMk id="101" creationId="{00000000-0000-0000-0000-000000000000}"/>
          </ac:spMkLst>
        </pc:spChg>
        <pc:spChg chg="mod">
          <ac:chgData name="Olawale Caleb" userId="9eca59630b8e0101" providerId="LiveId" clId="{614D0ADC-8106-482B-B484-2FFFBEB314A3}" dt="2023-06-18T13:43:17.256" v="289" actId="1076"/>
          <ac:spMkLst>
            <pc:docMk/>
            <pc:sldMk cId="0" sldId="257"/>
            <ac:spMk id="102" creationId="{00000000-0000-0000-0000-000000000000}"/>
          </ac:spMkLst>
        </pc:spChg>
        <pc:picChg chg="del">
          <ac:chgData name="Olawale Caleb" userId="9eca59630b8e0101" providerId="LiveId" clId="{614D0ADC-8106-482B-B484-2FFFBEB314A3}" dt="2023-06-18T13:28:08.989" v="170" actId="478"/>
          <ac:picMkLst>
            <pc:docMk/>
            <pc:sldMk cId="0" sldId="257"/>
            <ac:picMk id="107" creationId="{00000000-0000-0000-0000-000000000000}"/>
          </ac:picMkLst>
        </pc:picChg>
      </pc:sldChg>
      <pc:sldChg chg="delSp modSp add mod">
        <pc:chgData name="Olawale Caleb" userId="9eca59630b8e0101" providerId="LiveId" clId="{614D0ADC-8106-482B-B484-2FFFBEB314A3}" dt="2023-06-18T13:43:27.882" v="291" actId="1076"/>
        <pc:sldMkLst>
          <pc:docMk/>
          <pc:sldMk cId="3469362503" sldId="269"/>
        </pc:sldMkLst>
        <pc:spChg chg="mod">
          <ac:chgData name="Olawale Caleb" userId="9eca59630b8e0101" providerId="LiveId" clId="{614D0ADC-8106-482B-B484-2FFFBEB314A3}" dt="2023-06-18T13:43:23.135" v="290" actId="1076"/>
          <ac:spMkLst>
            <pc:docMk/>
            <pc:sldMk cId="3469362503" sldId="269"/>
            <ac:spMk id="101" creationId="{00000000-0000-0000-0000-000000000000}"/>
          </ac:spMkLst>
        </pc:spChg>
        <pc:spChg chg="mod">
          <ac:chgData name="Olawale Caleb" userId="9eca59630b8e0101" providerId="LiveId" clId="{614D0ADC-8106-482B-B484-2FFFBEB314A3}" dt="2023-06-18T13:43:27.882" v="291" actId="1076"/>
          <ac:spMkLst>
            <pc:docMk/>
            <pc:sldMk cId="3469362503" sldId="269"/>
            <ac:spMk id="102" creationId="{00000000-0000-0000-0000-000000000000}"/>
          </ac:spMkLst>
        </pc:spChg>
        <pc:picChg chg="del">
          <ac:chgData name="Olawale Caleb" userId="9eca59630b8e0101" providerId="LiveId" clId="{614D0ADC-8106-482B-B484-2FFFBEB314A3}" dt="2023-06-18T13:26:53.617" v="154" actId="478"/>
          <ac:picMkLst>
            <pc:docMk/>
            <pc:sldMk cId="3469362503" sldId="269"/>
            <ac:picMk id="107" creationId="{00000000-0000-0000-0000-000000000000}"/>
          </ac:picMkLst>
        </pc:picChg>
      </pc:sldChg>
      <pc:sldChg chg="new del">
        <pc:chgData name="Olawale Caleb" userId="9eca59630b8e0101" providerId="LiveId" clId="{614D0ADC-8106-482B-B484-2FFFBEB314A3}" dt="2023-06-18T13:23:03.653" v="135" actId="47"/>
        <pc:sldMkLst>
          <pc:docMk/>
          <pc:sldMk cId="4029448783" sldId="269"/>
        </pc:sldMkLst>
      </pc:sldChg>
      <pc:sldChg chg="modSp add mod">
        <pc:chgData name="Olawale Caleb" userId="9eca59630b8e0101" providerId="LiveId" clId="{614D0ADC-8106-482B-B484-2FFFBEB314A3}" dt="2023-06-18T13:43:40.398" v="294" actId="14100"/>
        <pc:sldMkLst>
          <pc:docMk/>
          <pc:sldMk cId="491611023" sldId="270"/>
        </pc:sldMkLst>
        <pc:spChg chg="mod">
          <ac:chgData name="Olawale Caleb" userId="9eca59630b8e0101" providerId="LiveId" clId="{614D0ADC-8106-482B-B484-2FFFBEB314A3}" dt="2023-06-18T13:43:35.296" v="292" actId="1076"/>
          <ac:spMkLst>
            <pc:docMk/>
            <pc:sldMk cId="491611023" sldId="270"/>
            <ac:spMk id="101" creationId="{00000000-0000-0000-0000-000000000000}"/>
          </ac:spMkLst>
        </pc:spChg>
        <pc:spChg chg="mod">
          <ac:chgData name="Olawale Caleb" userId="9eca59630b8e0101" providerId="LiveId" clId="{614D0ADC-8106-482B-B484-2FFFBEB314A3}" dt="2023-06-18T13:43:40.398" v="294" actId="14100"/>
          <ac:spMkLst>
            <pc:docMk/>
            <pc:sldMk cId="491611023" sldId="270"/>
            <ac:spMk id="102" creationId="{00000000-0000-0000-0000-000000000000}"/>
          </ac:spMkLst>
        </pc:spChg>
      </pc:sldChg>
      <pc:sldChg chg="modSp new del mod">
        <pc:chgData name="Olawale Caleb" userId="9eca59630b8e0101" providerId="LiveId" clId="{614D0ADC-8106-482B-B484-2FFFBEB314A3}" dt="2023-06-18T13:32:10.860" v="218" actId="47"/>
        <pc:sldMkLst>
          <pc:docMk/>
          <pc:sldMk cId="1152888036" sldId="270"/>
        </pc:sldMkLst>
        <pc:spChg chg="mod">
          <ac:chgData name="Olawale Caleb" userId="9eca59630b8e0101" providerId="LiveId" clId="{614D0ADC-8106-482B-B484-2FFFBEB314A3}" dt="2023-06-18T13:32:06.643" v="217" actId="20577"/>
          <ac:spMkLst>
            <pc:docMk/>
            <pc:sldMk cId="1152888036" sldId="270"/>
            <ac:spMk id="2" creationId="{C047F345-945D-82F5-725E-5083076DB335}"/>
          </ac:spMkLst>
        </pc:spChg>
      </pc:sldChg>
      <pc:sldChg chg="modSp add mod">
        <pc:chgData name="Olawale Caleb" userId="9eca59630b8e0101" providerId="LiveId" clId="{614D0ADC-8106-482B-B484-2FFFBEB314A3}" dt="2023-06-18T13:45:25.015" v="322" actId="1076"/>
        <pc:sldMkLst>
          <pc:docMk/>
          <pc:sldMk cId="1712282220" sldId="271"/>
        </pc:sldMkLst>
        <pc:spChg chg="mod">
          <ac:chgData name="Olawale Caleb" userId="9eca59630b8e0101" providerId="LiveId" clId="{614D0ADC-8106-482B-B484-2FFFBEB314A3}" dt="2023-06-18T13:43:53.679" v="299" actId="1076"/>
          <ac:spMkLst>
            <pc:docMk/>
            <pc:sldMk cId="1712282220" sldId="271"/>
            <ac:spMk id="101" creationId="{00000000-0000-0000-0000-000000000000}"/>
          </ac:spMkLst>
        </pc:spChg>
        <pc:spChg chg="mod">
          <ac:chgData name="Olawale Caleb" userId="9eca59630b8e0101" providerId="LiveId" clId="{614D0ADC-8106-482B-B484-2FFFBEB314A3}" dt="2023-06-18T13:45:25.015" v="322" actId="1076"/>
          <ac:spMkLst>
            <pc:docMk/>
            <pc:sldMk cId="1712282220" sldId="271"/>
            <ac:spMk id="102" creationId="{00000000-0000-0000-0000-000000000000}"/>
          </ac:spMkLst>
        </pc:spChg>
      </pc:sldChg>
      <pc:sldChg chg="modSp add mod">
        <pc:chgData name="Olawale Caleb" userId="9eca59630b8e0101" providerId="LiveId" clId="{614D0ADC-8106-482B-B484-2FFFBEB314A3}" dt="2023-06-18T13:44:37.879" v="311" actId="14100"/>
        <pc:sldMkLst>
          <pc:docMk/>
          <pc:sldMk cId="3946993365" sldId="272"/>
        </pc:sldMkLst>
        <pc:spChg chg="mod">
          <ac:chgData name="Olawale Caleb" userId="9eca59630b8e0101" providerId="LiveId" clId="{614D0ADC-8106-482B-B484-2FFFBEB314A3}" dt="2023-06-18T13:44:30.295" v="309" actId="1076"/>
          <ac:spMkLst>
            <pc:docMk/>
            <pc:sldMk cId="3946993365" sldId="272"/>
            <ac:spMk id="101" creationId="{00000000-0000-0000-0000-000000000000}"/>
          </ac:spMkLst>
        </pc:spChg>
        <pc:spChg chg="mod">
          <ac:chgData name="Olawale Caleb" userId="9eca59630b8e0101" providerId="LiveId" clId="{614D0ADC-8106-482B-B484-2FFFBEB314A3}" dt="2023-06-18T13:44:37.879" v="311" actId="14100"/>
          <ac:spMkLst>
            <pc:docMk/>
            <pc:sldMk cId="3946993365" sldId="272"/>
            <ac:spMk id="102" creationId="{00000000-0000-0000-0000-000000000000}"/>
          </ac:spMkLst>
        </pc:spChg>
      </pc:sldChg>
      <pc:sldChg chg="modSp add mod">
        <pc:chgData name="Olawale Caleb" userId="9eca59630b8e0101" providerId="LiveId" clId="{614D0ADC-8106-482B-B484-2FFFBEB314A3}" dt="2023-06-18T13:45:04.475" v="320" actId="255"/>
        <pc:sldMkLst>
          <pc:docMk/>
          <pc:sldMk cId="30459170" sldId="273"/>
        </pc:sldMkLst>
        <pc:spChg chg="mod">
          <ac:chgData name="Olawale Caleb" userId="9eca59630b8e0101" providerId="LiveId" clId="{614D0ADC-8106-482B-B484-2FFFBEB314A3}" dt="2023-06-18T13:44:45.678" v="312" actId="1076"/>
          <ac:spMkLst>
            <pc:docMk/>
            <pc:sldMk cId="30459170" sldId="273"/>
            <ac:spMk id="101" creationId="{00000000-0000-0000-0000-000000000000}"/>
          </ac:spMkLst>
        </pc:spChg>
        <pc:spChg chg="mod">
          <ac:chgData name="Olawale Caleb" userId="9eca59630b8e0101" providerId="LiveId" clId="{614D0ADC-8106-482B-B484-2FFFBEB314A3}" dt="2023-06-18T13:45:04.475" v="320" actId="255"/>
          <ac:spMkLst>
            <pc:docMk/>
            <pc:sldMk cId="30459170" sldId="273"/>
            <ac:spMk id="102" creationId="{00000000-0000-0000-0000-000000000000}"/>
          </ac:spMkLst>
        </pc:spChg>
      </pc:sldChg>
      <pc:sldChg chg="modSp add mod">
        <pc:chgData name="Olawale Caleb" userId="9eca59630b8e0101" providerId="LiveId" clId="{614D0ADC-8106-482B-B484-2FFFBEB314A3}" dt="2023-06-18T14:15:57.458" v="364" actId="403"/>
        <pc:sldMkLst>
          <pc:docMk/>
          <pc:sldMk cId="772243014" sldId="274"/>
        </pc:sldMkLst>
        <pc:spChg chg="mod">
          <ac:chgData name="Olawale Caleb" userId="9eca59630b8e0101" providerId="LiveId" clId="{614D0ADC-8106-482B-B484-2FFFBEB314A3}" dt="2023-06-18T13:45:40.808" v="324" actId="1076"/>
          <ac:spMkLst>
            <pc:docMk/>
            <pc:sldMk cId="772243014" sldId="274"/>
            <ac:spMk id="101" creationId="{00000000-0000-0000-0000-000000000000}"/>
          </ac:spMkLst>
        </pc:spChg>
        <pc:spChg chg="mod">
          <ac:chgData name="Olawale Caleb" userId="9eca59630b8e0101" providerId="LiveId" clId="{614D0ADC-8106-482B-B484-2FFFBEB314A3}" dt="2023-06-18T14:15:57.458" v="364" actId="403"/>
          <ac:spMkLst>
            <pc:docMk/>
            <pc:sldMk cId="772243014" sldId="274"/>
            <ac:spMk id="102" creationId="{00000000-0000-0000-0000-000000000000}"/>
          </ac:spMkLst>
        </pc:spChg>
      </pc:sldChg>
      <pc:sldChg chg="modSp add mod">
        <pc:chgData name="Olawale Caleb" userId="9eca59630b8e0101" providerId="LiveId" clId="{614D0ADC-8106-482B-B484-2FFFBEB314A3}" dt="2023-06-18T14:19:00.363" v="367" actId="403"/>
        <pc:sldMkLst>
          <pc:docMk/>
          <pc:sldMk cId="2790657390" sldId="275"/>
        </pc:sldMkLst>
        <pc:spChg chg="mod">
          <ac:chgData name="Olawale Caleb" userId="9eca59630b8e0101" providerId="LiveId" clId="{614D0ADC-8106-482B-B484-2FFFBEB314A3}" dt="2023-06-18T13:46:14.446" v="328" actId="1076"/>
          <ac:spMkLst>
            <pc:docMk/>
            <pc:sldMk cId="2790657390" sldId="275"/>
            <ac:spMk id="101" creationId="{00000000-0000-0000-0000-000000000000}"/>
          </ac:spMkLst>
        </pc:spChg>
        <pc:spChg chg="mod">
          <ac:chgData name="Olawale Caleb" userId="9eca59630b8e0101" providerId="LiveId" clId="{614D0ADC-8106-482B-B484-2FFFBEB314A3}" dt="2023-06-18T14:19:00.363" v="367" actId="403"/>
          <ac:spMkLst>
            <pc:docMk/>
            <pc:sldMk cId="2790657390" sldId="275"/>
            <ac:spMk id="102" creationId="{00000000-0000-0000-0000-000000000000}"/>
          </ac:spMkLst>
        </pc:spChg>
      </pc:sldChg>
      <pc:sldChg chg="modSp add mod">
        <pc:chgData name="Olawale Caleb" userId="9eca59630b8e0101" providerId="LiveId" clId="{614D0ADC-8106-482B-B484-2FFFBEB314A3}" dt="2023-06-18T14:19:16.546" v="370" actId="255"/>
        <pc:sldMkLst>
          <pc:docMk/>
          <pc:sldMk cId="1636766294" sldId="276"/>
        </pc:sldMkLst>
        <pc:spChg chg="mod">
          <ac:chgData name="Olawale Caleb" userId="9eca59630b8e0101" providerId="LiveId" clId="{614D0ADC-8106-482B-B484-2FFFBEB314A3}" dt="2023-06-18T13:46:46.409" v="344" actId="20577"/>
          <ac:spMkLst>
            <pc:docMk/>
            <pc:sldMk cId="1636766294" sldId="276"/>
            <ac:spMk id="101" creationId="{00000000-0000-0000-0000-000000000000}"/>
          </ac:spMkLst>
        </pc:spChg>
        <pc:spChg chg="mod">
          <ac:chgData name="Olawale Caleb" userId="9eca59630b8e0101" providerId="LiveId" clId="{614D0ADC-8106-482B-B484-2FFFBEB314A3}" dt="2023-06-18T14:19:16.546" v="370" actId="255"/>
          <ac:spMkLst>
            <pc:docMk/>
            <pc:sldMk cId="1636766294" sldId="276"/>
            <ac:spMk id="102" creationId="{00000000-0000-0000-0000-000000000000}"/>
          </ac:spMkLst>
        </pc:spChg>
      </pc:sldChg>
      <pc:sldChg chg="modSp add mod">
        <pc:chgData name="Olawale Caleb" userId="9eca59630b8e0101" providerId="LiveId" clId="{614D0ADC-8106-482B-B484-2FFFBEB314A3}" dt="2023-06-18T13:54:07.786" v="358" actId="404"/>
        <pc:sldMkLst>
          <pc:docMk/>
          <pc:sldMk cId="2875013683" sldId="277"/>
        </pc:sldMkLst>
        <pc:spChg chg="mod">
          <ac:chgData name="Olawale Caleb" userId="9eca59630b8e0101" providerId="LiveId" clId="{614D0ADC-8106-482B-B484-2FFFBEB314A3}" dt="2023-06-18T13:47:53.838" v="353"/>
          <ac:spMkLst>
            <pc:docMk/>
            <pc:sldMk cId="2875013683" sldId="277"/>
            <ac:spMk id="101" creationId="{00000000-0000-0000-0000-000000000000}"/>
          </ac:spMkLst>
        </pc:spChg>
        <pc:spChg chg="mod">
          <ac:chgData name="Olawale Caleb" userId="9eca59630b8e0101" providerId="LiveId" clId="{614D0ADC-8106-482B-B484-2FFFBEB314A3}" dt="2023-06-18T13:54:07.786" v="358" actId="404"/>
          <ac:spMkLst>
            <pc:docMk/>
            <pc:sldMk cId="2875013683" sldId="277"/>
            <ac:spMk id="1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338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75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47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87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037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15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51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3398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0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b9663db8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7b9663db8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164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7" name="Google Shape;87;p13"/>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3047"/>
        </a:solidFill>
        <a:effectLst/>
      </p:bgPr>
    </p:bg>
    <p:spTree>
      <p:nvGrpSpPr>
        <p:cNvPr id="1" name="Shape 91"/>
        <p:cNvGrpSpPr/>
        <p:nvPr/>
      </p:nvGrpSpPr>
      <p:grpSpPr>
        <a:xfrm>
          <a:off x="0" y="0"/>
          <a:ext cx="0" cy="0"/>
          <a:chOff x="0" y="0"/>
          <a:chExt cx="0" cy="0"/>
        </a:xfrm>
      </p:grpSpPr>
      <p:pic>
        <p:nvPicPr>
          <p:cNvPr id="92" name="Google Shape;92;p14"/>
          <p:cNvPicPr preferRelativeResize="0"/>
          <p:nvPr/>
        </p:nvPicPr>
        <p:blipFill rotWithShape="1">
          <a:blip r:embed="rId3">
            <a:alphaModFix amt="35000"/>
          </a:blip>
          <a:srcRect/>
          <a:stretch/>
        </p:blipFill>
        <p:spPr>
          <a:xfrm>
            <a:off x="7097600" y="345088"/>
            <a:ext cx="4527818" cy="4445900"/>
          </a:xfrm>
          <a:prstGeom prst="rect">
            <a:avLst/>
          </a:prstGeom>
          <a:noFill/>
          <a:ln>
            <a:noFill/>
          </a:ln>
          <a:effectLst>
            <a:outerShdw blurRad="50800" dist="38100" dir="2700000" algn="tl" rotWithShape="0">
              <a:srgbClr val="000000">
                <a:alpha val="44705"/>
              </a:srgbClr>
            </a:outerShdw>
          </a:effectLst>
        </p:spPr>
      </p:pic>
      <p:pic>
        <p:nvPicPr>
          <p:cNvPr id="93" name="Google Shape;93;p14"/>
          <p:cNvPicPr preferRelativeResize="0"/>
          <p:nvPr/>
        </p:nvPicPr>
        <p:blipFill rotWithShape="1">
          <a:blip r:embed="rId4">
            <a:alphaModFix/>
          </a:blip>
          <a:srcRect/>
          <a:stretch/>
        </p:blipFill>
        <p:spPr>
          <a:xfrm>
            <a:off x="1126163" y="1914775"/>
            <a:ext cx="5468971" cy="1306513"/>
          </a:xfrm>
          <a:prstGeom prst="rect">
            <a:avLst/>
          </a:prstGeom>
          <a:noFill/>
          <a:ln>
            <a:noFill/>
          </a:ln>
          <a:effectLst>
            <a:outerShdw blurRad="50800" dist="38100" dir="2700000" algn="tl" rotWithShape="0">
              <a:srgbClr val="000000">
                <a:alpha val="40000"/>
              </a:srgbClr>
            </a:outerShdw>
          </a:effectLst>
        </p:spPr>
      </p:pic>
      <p:sp>
        <p:nvSpPr>
          <p:cNvPr id="94" name="Google Shape;94;p14"/>
          <p:cNvSpPr txBox="1"/>
          <p:nvPr/>
        </p:nvSpPr>
        <p:spPr>
          <a:xfrm>
            <a:off x="920875" y="6344375"/>
            <a:ext cx="2364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rgbClr val="A5A5A5"/>
                </a:solidFill>
              </a:rPr>
              <a:t>.NET SQUAD 15</a:t>
            </a:r>
            <a:endParaRPr sz="1200" dirty="0">
              <a:solidFill>
                <a:srgbClr val="A5A5A5"/>
              </a:solidFill>
              <a:latin typeface="Arial"/>
              <a:ea typeface="Arial"/>
              <a:cs typeface="Arial"/>
              <a:sym typeface="Arial"/>
            </a:endParaRPr>
          </a:p>
        </p:txBody>
      </p:sp>
      <p:sp>
        <p:nvSpPr>
          <p:cNvPr id="95" name="Google Shape;95;p14"/>
          <p:cNvSpPr txBox="1"/>
          <p:nvPr/>
        </p:nvSpPr>
        <p:spPr>
          <a:xfrm>
            <a:off x="8501062" y="6344378"/>
            <a:ext cx="3519014"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a:solidFill>
                  <a:srgbClr val="A5A5A5"/>
                </a:solidFill>
              </a:rPr>
              <a:t>2023</a:t>
            </a:r>
            <a:endParaRPr dirty="0">
              <a:solidFill>
                <a:srgbClr val="A5A5A5"/>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997177" y="551025"/>
            <a:ext cx="10515600" cy="946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Folders Cont’d</a:t>
            </a:r>
            <a:endParaRPr lang="en-GB"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394371" y="1627989"/>
            <a:ext cx="11403256" cy="4848225"/>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Models: This folder is used to store classes that represent the application's data models. Models define the structure and behaviour of the data used in the application.</a:t>
            </a:r>
          </a:p>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wwwroot: This folder is the web root of the application. It contains static files such as CSS, JavaScript, and images that can be served directly by the web server.</a:t>
            </a:r>
            <a:endParaRPr lang="en-US" sz="2400"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9</a:t>
            </a:fld>
            <a:endParaRPr>
              <a:solidFill>
                <a:srgbClr val="2D3047"/>
              </a:solidFill>
            </a:endParaRPr>
          </a:p>
        </p:txBody>
      </p:sp>
    </p:spTree>
    <p:extLst>
      <p:ext uri="{BB962C8B-B14F-4D97-AF65-F5344CB8AC3E}">
        <p14:creationId xmlns:p14="http://schemas.microsoft.com/office/powerpoint/2010/main" val="163676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997177" y="551025"/>
            <a:ext cx="10515600" cy="946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Environment Settings</a:t>
            </a:r>
            <a:endParaRPr lang="en-GB"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394371" y="1627989"/>
            <a:ext cx="11403256" cy="4848225"/>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b="1" dirty="0" err="1">
                <a:latin typeface="Cambria"/>
                <a:ea typeface="Cambria"/>
                <a:cs typeface="Cambria"/>
                <a:sym typeface="Cambria"/>
              </a:rPr>
              <a:t>appsettings.json</a:t>
            </a:r>
            <a:r>
              <a:rPr lang="en-GB" b="1" dirty="0">
                <a:latin typeface="Cambria"/>
                <a:ea typeface="Cambria"/>
                <a:cs typeface="Cambria"/>
                <a:sym typeface="Cambria"/>
              </a:rPr>
              <a:t>: This file contains configuration settings for the application. It can include connection strings, logging settings, and other custom application settings.</a:t>
            </a:r>
            <a:endParaRPr lang="en-US"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10</a:t>
            </a:fld>
            <a:endParaRPr>
              <a:solidFill>
                <a:srgbClr val="2D3047"/>
              </a:solidFill>
            </a:endParaRPr>
          </a:p>
        </p:txBody>
      </p:sp>
    </p:spTree>
    <p:extLst>
      <p:ext uri="{BB962C8B-B14F-4D97-AF65-F5344CB8AC3E}">
        <p14:creationId xmlns:p14="http://schemas.microsoft.com/office/powerpoint/2010/main" val="287501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D3047"/>
        </a:solidFill>
        <a:effectLst/>
      </p:bgPr>
    </p:bg>
    <p:spTree>
      <p:nvGrpSpPr>
        <p:cNvPr id="1" name="Shape 91"/>
        <p:cNvGrpSpPr/>
        <p:nvPr/>
      </p:nvGrpSpPr>
      <p:grpSpPr>
        <a:xfrm>
          <a:off x="0" y="0"/>
          <a:ext cx="0" cy="0"/>
          <a:chOff x="0" y="0"/>
          <a:chExt cx="0" cy="0"/>
        </a:xfrm>
      </p:grpSpPr>
      <p:pic>
        <p:nvPicPr>
          <p:cNvPr id="92" name="Google Shape;92;p14"/>
          <p:cNvPicPr preferRelativeResize="0"/>
          <p:nvPr/>
        </p:nvPicPr>
        <p:blipFill rotWithShape="1">
          <a:blip r:embed="rId3">
            <a:alphaModFix amt="35000"/>
          </a:blip>
          <a:srcRect/>
          <a:stretch/>
        </p:blipFill>
        <p:spPr>
          <a:xfrm>
            <a:off x="7097600" y="345088"/>
            <a:ext cx="4527818" cy="4445900"/>
          </a:xfrm>
          <a:prstGeom prst="rect">
            <a:avLst/>
          </a:prstGeom>
          <a:noFill/>
          <a:ln>
            <a:noFill/>
          </a:ln>
          <a:effectLst>
            <a:outerShdw blurRad="50800" dist="38100" dir="2700000" algn="tl" rotWithShape="0">
              <a:srgbClr val="000000">
                <a:alpha val="44705"/>
              </a:srgbClr>
            </a:outerShdw>
          </a:effectLst>
        </p:spPr>
      </p:pic>
      <p:pic>
        <p:nvPicPr>
          <p:cNvPr id="93" name="Google Shape;93;p14"/>
          <p:cNvPicPr preferRelativeResize="0"/>
          <p:nvPr/>
        </p:nvPicPr>
        <p:blipFill rotWithShape="1">
          <a:blip r:embed="rId4">
            <a:alphaModFix/>
          </a:blip>
          <a:srcRect/>
          <a:stretch/>
        </p:blipFill>
        <p:spPr>
          <a:xfrm>
            <a:off x="1126163" y="1914775"/>
            <a:ext cx="5468971" cy="1306513"/>
          </a:xfrm>
          <a:prstGeom prst="rect">
            <a:avLst/>
          </a:prstGeom>
          <a:noFill/>
          <a:ln>
            <a:noFill/>
          </a:ln>
          <a:effectLst>
            <a:outerShdw blurRad="50800" dist="38100" dir="2700000" algn="tl" rotWithShape="0">
              <a:srgbClr val="000000">
                <a:alpha val="40000"/>
              </a:srgbClr>
            </a:outerShdw>
          </a:effectLst>
        </p:spPr>
      </p:pic>
      <p:sp>
        <p:nvSpPr>
          <p:cNvPr id="94" name="Google Shape;94;p14"/>
          <p:cNvSpPr txBox="1"/>
          <p:nvPr/>
        </p:nvSpPr>
        <p:spPr>
          <a:xfrm>
            <a:off x="920875" y="6344375"/>
            <a:ext cx="2364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rgbClr val="A5A5A5"/>
                </a:solidFill>
              </a:rPr>
              <a:t>.NET SQUAD 15</a:t>
            </a:r>
            <a:endParaRPr sz="1200" dirty="0">
              <a:solidFill>
                <a:srgbClr val="A5A5A5"/>
              </a:solidFill>
              <a:latin typeface="Arial"/>
              <a:ea typeface="Arial"/>
              <a:cs typeface="Arial"/>
              <a:sym typeface="Arial"/>
            </a:endParaRPr>
          </a:p>
        </p:txBody>
      </p:sp>
      <p:sp>
        <p:nvSpPr>
          <p:cNvPr id="95" name="Google Shape;95;p14"/>
          <p:cNvSpPr txBox="1"/>
          <p:nvPr/>
        </p:nvSpPr>
        <p:spPr>
          <a:xfrm>
            <a:off x="8501062" y="6344378"/>
            <a:ext cx="3519014"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a:solidFill>
                  <a:srgbClr val="A5A5A5"/>
                </a:solidFill>
              </a:rPr>
              <a:t>2023</a:t>
            </a:r>
            <a:endParaRPr dirty="0">
              <a:solidFill>
                <a:srgbClr val="A5A5A5"/>
              </a:solidFill>
              <a:latin typeface="Arial"/>
              <a:ea typeface="Arial"/>
              <a:cs typeface="Arial"/>
              <a:sym typeface="Arial"/>
            </a:endParaRPr>
          </a:p>
        </p:txBody>
      </p:sp>
    </p:spTree>
    <p:extLst>
      <p:ext uri="{BB962C8B-B14F-4D97-AF65-F5344CB8AC3E}">
        <p14:creationId xmlns:p14="http://schemas.microsoft.com/office/powerpoint/2010/main" val="234092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987749" y="588971"/>
            <a:ext cx="10515600" cy="94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endParaRPr sz="4800" b="1" dirty="0">
              <a:solidFill>
                <a:schemeClr val="accent6"/>
              </a:solidFill>
              <a:latin typeface="Cambria"/>
              <a:ea typeface="Cambria"/>
              <a:cs typeface="Cambria"/>
              <a:sym typeface="Cambria"/>
            </a:endParaRPr>
          </a:p>
          <a:p>
            <a:pPr marL="0" lvl="0" indent="0" algn="ctr" rtl="0">
              <a:lnSpc>
                <a:spcPct val="100000"/>
              </a:lnSpc>
              <a:spcBef>
                <a:spcPts val="0"/>
              </a:spcBef>
              <a:spcAft>
                <a:spcPts val="0"/>
              </a:spcAft>
              <a:buClr>
                <a:schemeClr val="dk1"/>
              </a:buClr>
              <a:buSzPts val="1100"/>
              <a:buFont typeface="Arial"/>
              <a:buNone/>
            </a:pPr>
            <a:r>
              <a:rPr lang="en-US" sz="4800" b="1" dirty="0">
                <a:solidFill>
                  <a:schemeClr val="accent6"/>
                </a:solidFill>
                <a:latin typeface="Cambria"/>
                <a:ea typeface="Cambria"/>
                <a:cs typeface="Cambria"/>
                <a:sym typeface="Cambria"/>
              </a:rPr>
              <a:t>ASP.NET CORE</a:t>
            </a:r>
            <a:endParaRPr sz="4800" b="1" dirty="0">
              <a:solidFill>
                <a:schemeClr val="accent6"/>
              </a:solidFill>
              <a:latin typeface="Cambria"/>
              <a:ea typeface="Cambria"/>
              <a:cs typeface="Cambria"/>
              <a:sym typeface="Cambria"/>
            </a:endParaRPr>
          </a:p>
          <a:p>
            <a:pPr marL="0" lvl="0" indent="0" algn="l" rtl="0">
              <a:spcBef>
                <a:spcPts val="0"/>
              </a:spcBef>
              <a:spcAft>
                <a:spcPts val="0"/>
              </a:spcAft>
              <a:buClr>
                <a:schemeClr val="lt1"/>
              </a:buClr>
              <a:buSzPts val="2400"/>
              <a:buFont typeface="Arial"/>
              <a:buNone/>
            </a:pPr>
            <a:endParaRPr sz="2000" dirty="0">
              <a:solidFill>
                <a:schemeClr val="accent6"/>
              </a:solidFill>
              <a:latin typeface="Arial"/>
              <a:ea typeface="Arial"/>
              <a:cs typeface="Arial"/>
              <a:sym typeface="Arial"/>
            </a:endParaRPr>
          </a:p>
          <a:p>
            <a:pPr marL="0" lvl="0" indent="0" algn="l" rtl="0">
              <a:lnSpc>
                <a:spcPct val="90000"/>
              </a:lnSpc>
              <a:spcBef>
                <a:spcPts val="0"/>
              </a:spcBef>
              <a:spcAft>
                <a:spcPts val="0"/>
              </a:spcAft>
              <a:buClr>
                <a:srgbClr val="2D3047"/>
              </a:buClr>
              <a:buSzPts val="4400"/>
              <a:buFont typeface="Arial"/>
              <a:buNone/>
            </a:pPr>
            <a:endParaRPr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987749" y="2038722"/>
            <a:ext cx="10117025" cy="4222063"/>
          </a:xfrm>
          <a:prstGeom prst="rect">
            <a:avLst/>
          </a:prstGeom>
          <a:noFill/>
          <a:ln>
            <a:noFill/>
          </a:ln>
        </p:spPr>
        <p:txBody>
          <a:bodyPr spcFirstLastPara="1" wrap="square" lIns="91425" tIns="45700" rIns="91425" bIns="45700" anchor="t" anchorCtr="0">
            <a:noAutofit/>
          </a:bodyPr>
          <a:lstStyle/>
          <a:p>
            <a:pPr marL="457200" lvl="0" indent="-419100" algn="l" rtl="0">
              <a:lnSpc>
                <a:spcPct val="200000"/>
              </a:lnSpc>
              <a:spcBef>
                <a:spcPts val="0"/>
              </a:spcBef>
              <a:spcAft>
                <a:spcPts val="0"/>
              </a:spcAft>
              <a:buClr>
                <a:schemeClr val="accent6"/>
              </a:buClr>
              <a:buSzPts val="3000"/>
              <a:buFont typeface="Cambria"/>
              <a:buChar char="❖"/>
            </a:pPr>
            <a:r>
              <a:rPr lang="en-US" sz="3000" b="1" dirty="0">
                <a:latin typeface="Cambria"/>
                <a:ea typeface="Cambria"/>
                <a:cs typeface="Cambria"/>
                <a:sym typeface="Cambria"/>
              </a:rPr>
              <a:t>What is ASP.NET CORE?</a:t>
            </a:r>
          </a:p>
          <a:p>
            <a:pPr marL="457200" lvl="0" indent="-419100" algn="l" rtl="0">
              <a:lnSpc>
                <a:spcPct val="200000"/>
              </a:lnSpc>
              <a:spcBef>
                <a:spcPts val="0"/>
              </a:spcBef>
              <a:spcAft>
                <a:spcPts val="0"/>
              </a:spcAft>
              <a:buClr>
                <a:schemeClr val="accent6"/>
              </a:buClr>
              <a:buSzPts val="3000"/>
              <a:buFont typeface="Cambria"/>
              <a:buChar char="❖"/>
            </a:pPr>
            <a:r>
              <a:rPr lang="en-GB" sz="3000" b="1" dirty="0">
                <a:latin typeface="Cambria"/>
                <a:ea typeface="Cambria"/>
                <a:cs typeface="Cambria"/>
                <a:sym typeface="Cambria"/>
              </a:rPr>
              <a:t>Key Features &amp; Concepts of ASP.NET MVC Core.</a:t>
            </a:r>
            <a:endParaRPr lang="en-US" sz="3000" b="1" dirty="0">
              <a:latin typeface="Cambria"/>
              <a:ea typeface="Cambria"/>
              <a:cs typeface="Cambria"/>
              <a:sym typeface="Cambria"/>
            </a:endParaRPr>
          </a:p>
          <a:p>
            <a:pPr marL="457200" lvl="0" indent="-419100" algn="l" rtl="0">
              <a:lnSpc>
                <a:spcPct val="200000"/>
              </a:lnSpc>
              <a:spcBef>
                <a:spcPts val="0"/>
              </a:spcBef>
              <a:spcAft>
                <a:spcPts val="0"/>
              </a:spcAft>
              <a:buClr>
                <a:schemeClr val="accent6"/>
              </a:buClr>
              <a:buSzPts val="3000"/>
              <a:buFont typeface="Cambria"/>
              <a:buChar char="❖"/>
            </a:pPr>
            <a:r>
              <a:rPr lang="en-GB" sz="3000" b="1" dirty="0">
                <a:latin typeface="Cambria"/>
                <a:ea typeface="Cambria"/>
                <a:cs typeface="Cambria"/>
                <a:sym typeface="Cambria"/>
              </a:rPr>
              <a:t>Project structure (Important files, folders, and environment settings).</a:t>
            </a:r>
            <a:endParaRPr lang="en-US" sz="3000"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1</a:t>
            </a:fld>
            <a:endParaRPr>
              <a:solidFill>
                <a:srgbClr val="2D30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987750" y="679866"/>
            <a:ext cx="10515600" cy="94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endParaRPr sz="4800" b="1" dirty="0">
              <a:solidFill>
                <a:schemeClr val="accent6"/>
              </a:solidFill>
              <a:latin typeface="Cambria"/>
              <a:ea typeface="Cambria"/>
              <a:cs typeface="Cambria"/>
              <a:sym typeface="Cambria"/>
            </a:endParaRPr>
          </a:p>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What is ASP.NET CORE?</a:t>
            </a:r>
            <a:br>
              <a:rPr lang="en-GB" sz="4800" b="1" dirty="0">
                <a:solidFill>
                  <a:schemeClr val="accent6"/>
                </a:solidFill>
                <a:latin typeface="Cambria"/>
                <a:ea typeface="Cambria"/>
                <a:cs typeface="Cambria"/>
                <a:sym typeface="Cambria"/>
              </a:rPr>
            </a:br>
            <a:endParaRPr sz="2000" dirty="0">
              <a:solidFill>
                <a:schemeClr val="accent6"/>
              </a:solidFill>
              <a:latin typeface="Arial"/>
              <a:ea typeface="Arial"/>
              <a:cs typeface="Arial"/>
              <a:sym typeface="Arial"/>
            </a:endParaRPr>
          </a:p>
          <a:p>
            <a:pPr marL="0" lvl="0" indent="0" algn="l" rtl="0">
              <a:lnSpc>
                <a:spcPct val="90000"/>
              </a:lnSpc>
              <a:spcBef>
                <a:spcPts val="0"/>
              </a:spcBef>
              <a:spcAft>
                <a:spcPts val="0"/>
              </a:spcAft>
              <a:buClr>
                <a:srgbClr val="2D3047"/>
              </a:buClr>
              <a:buSzPts val="4400"/>
              <a:buFont typeface="Arial"/>
              <a:buNone/>
            </a:pPr>
            <a:endParaRPr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394371" y="1787261"/>
            <a:ext cx="11403256" cy="3978553"/>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ASP.NET Core is a web development framework developed by Microsoft. It allows developers to build dynamic web applications, web services, and websites.</a:t>
            </a:r>
          </a:p>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ASP.NET Core is a cross-platform framework that can run on Windows, macOS, and Linux, making it more flexible for developers.</a:t>
            </a:r>
            <a:endParaRPr lang="en-US" sz="2400"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2</a:t>
            </a:fld>
            <a:endParaRPr>
              <a:solidFill>
                <a:srgbClr val="2D3047"/>
              </a:solidFill>
            </a:endParaRPr>
          </a:p>
        </p:txBody>
      </p:sp>
    </p:spTree>
    <p:extLst>
      <p:ext uri="{BB962C8B-B14F-4D97-AF65-F5344CB8AC3E}">
        <p14:creationId xmlns:p14="http://schemas.microsoft.com/office/powerpoint/2010/main" val="346936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1034884" y="622314"/>
            <a:ext cx="10515600" cy="94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endParaRPr sz="4800" b="1" dirty="0">
              <a:solidFill>
                <a:schemeClr val="accent6"/>
              </a:solidFill>
              <a:latin typeface="Cambria"/>
              <a:ea typeface="Cambria"/>
              <a:cs typeface="Cambria"/>
              <a:sym typeface="Cambria"/>
            </a:endParaRPr>
          </a:p>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Key Features &amp; Concepts</a:t>
            </a:r>
            <a:br>
              <a:rPr lang="en-GB" sz="4800" b="1" dirty="0">
                <a:solidFill>
                  <a:schemeClr val="accent6"/>
                </a:solidFill>
                <a:latin typeface="Cambria"/>
                <a:ea typeface="Cambria"/>
                <a:cs typeface="Cambria"/>
                <a:sym typeface="Cambria"/>
              </a:rPr>
            </a:br>
            <a:endParaRPr lang="en-GB"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493371" y="1839875"/>
            <a:ext cx="11403256" cy="4683473"/>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Cross-platform: ASP.NET Core is a cross-platform framework that can run on Windows, macOS, and Linux, making it more flexible for developers.</a:t>
            </a:r>
          </a:p>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High performance: ASP.NET Core is designed for high performance and is optimized for modern cloud-based scenarios. It provides improved request routing, response caching, and support for running on the Kestrel web server.</a:t>
            </a:r>
            <a:endParaRPr lang="en-US" sz="2400"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3</a:t>
            </a:fld>
            <a:endParaRPr>
              <a:solidFill>
                <a:srgbClr val="2D3047"/>
              </a:solidFill>
            </a:endParaRPr>
          </a:p>
        </p:txBody>
      </p:sp>
    </p:spTree>
    <p:extLst>
      <p:ext uri="{BB962C8B-B14F-4D97-AF65-F5344CB8AC3E}">
        <p14:creationId xmlns:p14="http://schemas.microsoft.com/office/powerpoint/2010/main" val="49161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1006603" y="702298"/>
            <a:ext cx="10515600" cy="94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endParaRPr sz="4800" b="1" dirty="0">
              <a:solidFill>
                <a:schemeClr val="accent6"/>
              </a:solidFill>
              <a:latin typeface="Cambria"/>
              <a:ea typeface="Cambria"/>
              <a:cs typeface="Cambria"/>
              <a:sym typeface="Cambria"/>
            </a:endParaRPr>
          </a:p>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Key Features &amp; Concepts Cont’d</a:t>
            </a:r>
            <a:br>
              <a:rPr lang="en-GB" sz="4800" b="1" dirty="0">
                <a:solidFill>
                  <a:schemeClr val="accent6"/>
                </a:solidFill>
                <a:latin typeface="Cambria"/>
                <a:ea typeface="Cambria"/>
                <a:cs typeface="Cambria"/>
                <a:sym typeface="Cambria"/>
              </a:rPr>
            </a:br>
            <a:endParaRPr lang="en-GB"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361361" y="1940346"/>
            <a:ext cx="11403256" cy="4641429"/>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sz="2100" b="1" dirty="0">
                <a:latin typeface="Cambria"/>
                <a:ea typeface="Cambria"/>
                <a:cs typeface="Cambria"/>
                <a:sym typeface="Cambria"/>
              </a:rPr>
              <a:t>Razor Pages: Razor Pages is a new feature in ASP.NET Core that simplifies the development of page-focused scenarios, such as forms over data, login pages, and simple content pages. It allows developers to build web pages using a combination of HTML and C# or VB.NET code.</a:t>
            </a:r>
          </a:p>
          <a:p>
            <a:pPr marL="457200" lvl="0" indent="-419100" algn="just" rtl="0">
              <a:lnSpc>
                <a:spcPct val="200000"/>
              </a:lnSpc>
              <a:spcBef>
                <a:spcPts val="0"/>
              </a:spcBef>
              <a:spcAft>
                <a:spcPts val="0"/>
              </a:spcAft>
              <a:buClr>
                <a:schemeClr val="accent6"/>
              </a:buClr>
              <a:buSzPts val="3000"/>
              <a:buFont typeface="Cambria"/>
              <a:buChar char="❖"/>
            </a:pPr>
            <a:r>
              <a:rPr lang="en-GB" sz="2100" b="1" dirty="0">
                <a:latin typeface="Cambria"/>
                <a:ea typeface="Cambria"/>
                <a:cs typeface="Cambria"/>
                <a:sym typeface="Cambria"/>
              </a:rPr>
              <a:t>Middleware: ASP.NET Core introduces a concept called middleware, which allows you to build custom request/response processing pipelines. Middleware components can be used for various purposes, such as authentication, logging, compression, and more.</a:t>
            </a:r>
            <a:endParaRPr lang="en-US" sz="2100"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4</a:t>
            </a:fld>
            <a:endParaRPr>
              <a:solidFill>
                <a:srgbClr val="2D3047"/>
              </a:solidFill>
            </a:endParaRPr>
          </a:p>
        </p:txBody>
      </p:sp>
    </p:spTree>
    <p:extLst>
      <p:ext uri="{BB962C8B-B14F-4D97-AF65-F5344CB8AC3E}">
        <p14:creationId xmlns:p14="http://schemas.microsoft.com/office/powerpoint/2010/main" val="171228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1016030" y="757843"/>
            <a:ext cx="10515600" cy="94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endParaRPr sz="4800" b="1" dirty="0">
              <a:solidFill>
                <a:schemeClr val="accent6"/>
              </a:solidFill>
              <a:latin typeface="Cambria"/>
              <a:ea typeface="Cambria"/>
              <a:cs typeface="Cambria"/>
              <a:sym typeface="Cambria"/>
            </a:endParaRPr>
          </a:p>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Key Features &amp; Concepts Cont’d</a:t>
            </a:r>
            <a:br>
              <a:rPr lang="en-GB" sz="4800" b="1" dirty="0">
                <a:solidFill>
                  <a:schemeClr val="accent6"/>
                </a:solidFill>
                <a:latin typeface="Cambria"/>
                <a:ea typeface="Cambria"/>
                <a:cs typeface="Cambria"/>
                <a:sym typeface="Cambria"/>
              </a:rPr>
            </a:br>
            <a:endParaRPr lang="en-GB"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394371" y="1893479"/>
            <a:ext cx="11403256" cy="4592162"/>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Dependency Injection: ASP.NET Core has built-in support for dependency injection, which promotes loose coupling and improves testability and maintainability of your applications.</a:t>
            </a:r>
          </a:p>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Tag Helpers: Tag Helpers are a new feature in ASP.NET Core that simplify working with HTML elements in Razor views. They allow you to create reusable components that generate HTML dynamically.</a:t>
            </a:r>
            <a:endParaRPr lang="en-US" sz="2400"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5</a:t>
            </a:fld>
            <a:endParaRPr>
              <a:solidFill>
                <a:srgbClr val="2D3047"/>
              </a:solidFill>
            </a:endParaRPr>
          </a:p>
        </p:txBody>
      </p:sp>
    </p:spTree>
    <p:extLst>
      <p:ext uri="{BB962C8B-B14F-4D97-AF65-F5344CB8AC3E}">
        <p14:creationId xmlns:p14="http://schemas.microsoft.com/office/powerpoint/2010/main" val="394699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1016030" y="702298"/>
            <a:ext cx="10515600" cy="946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Key Features &amp; Concepts Cont’d</a:t>
            </a:r>
            <a:endParaRPr lang="en-GB"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394371" y="1852029"/>
            <a:ext cx="11403256" cy="4756341"/>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sz="2200" b="1" dirty="0">
                <a:latin typeface="Cambria"/>
                <a:ea typeface="Cambria"/>
                <a:cs typeface="Cambria"/>
                <a:sym typeface="Cambria"/>
              </a:rPr>
              <a:t>Unified programming model: ASP.NET Core brings together the best features of ASP.NET MVC and ASP.NET Web API into a unified programming model, making it easier to build both web pages and Web APIs using the same framework.</a:t>
            </a:r>
          </a:p>
          <a:p>
            <a:pPr marL="457200" lvl="0" indent="-419100" algn="just" rtl="0">
              <a:lnSpc>
                <a:spcPct val="200000"/>
              </a:lnSpc>
              <a:spcBef>
                <a:spcPts val="0"/>
              </a:spcBef>
              <a:spcAft>
                <a:spcPts val="0"/>
              </a:spcAft>
              <a:buClr>
                <a:schemeClr val="accent6"/>
              </a:buClr>
              <a:buSzPts val="3000"/>
              <a:buFont typeface="Cambria"/>
              <a:buChar char="❖"/>
            </a:pPr>
            <a:r>
              <a:rPr lang="en-GB" sz="2200" b="1" dirty="0">
                <a:latin typeface="Cambria"/>
                <a:ea typeface="Cambria"/>
                <a:cs typeface="Cambria"/>
                <a:sym typeface="Cambria"/>
              </a:rPr>
              <a:t>Open-source and extensible: ASP.NET Core is open-source and hosted on GitHub. This means that the community can contribute to its development and build extensions or custom components to enhance its functionality.</a:t>
            </a:r>
            <a:endParaRPr lang="en-US" sz="2200"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6</a:t>
            </a:fld>
            <a:endParaRPr>
              <a:solidFill>
                <a:srgbClr val="2D3047"/>
              </a:solidFill>
            </a:endParaRPr>
          </a:p>
        </p:txBody>
      </p:sp>
    </p:spTree>
    <p:extLst>
      <p:ext uri="{BB962C8B-B14F-4D97-AF65-F5344CB8AC3E}">
        <p14:creationId xmlns:p14="http://schemas.microsoft.com/office/powerpoint/2010/main" val="3045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968896" y="453532"/>
            <a:ext cx="10515600" cy="946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Project Files </a:t>
            </a:r>
            <a:endParaRPr lang="en-GB"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394371" y="1555699"/>
            <a:ext cx="11403256" cy="5052671"/>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Program.cs: This file contains the entry point of the application. It sets up the web host and configures services and middleware for the application. It defines how the application will handle requests and responses.</a:t>
            </a:r>
          </a:p>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&lt;</a:t>
            </a:r>
            <a:r>
              <a:rPr lang="en-GB" sz="2400" b="1" dirty="0" err="1">
                <a:latin typeface="Cambria"/>
                <a:ea typeface="Cambria"/>
                <a:cs typeface="Cambria"/>
                <a:sym typeface="Cambria"/>
              </a:rPr>
              <a:t>YourProjectName</a:t>
            </a:r>
            <a:r>
              <a:rPr lang="en-GB" sz="2400" b="1" dirty="0">
                <a:latin typeface="Cambria"/>
                <a:ea typeface="Cambria"/>
                <a:cs typeface="Cambria"/>
                <a:sym typeface="Cambria"/>
              </a:rPr>
              <a:t>&gt;.</a:t>
            </a:r>
            <a:r>
              <a:rPr lang="en-GB" sz="2400" b="1" dirty="0" err="1">
                <a:latin typeface="Cambria"/>
                <a:ea typeface="Cambria"/>
                <a:cs typeface="Cambria"/>
                <a:sym typeface="Cambria"/>
              </a:rPr>
              <a:t>csproj</a:t>
            </a:r>
            <a:r>
              <a:rPr lang="en-GB" sz="2400" b="1" dirty="0">
                <a:latin typeface="Cambria"/>
                <a:ea typeface="Cambria"/>
                <a:cs typeface="Cambria"/>
                <a:sym typeface="Cambria"/>
              </a:rPr>
              <a:t>: This file is the project file that defines the dependencies and settings for the application. It is an XML file that can be edited to include additional packages and configuration.</a:t>
            </a:r>
            <a:endParaRPr lang="en-US" sz="2400" b="1" dirty="0">
              <a:latin typeface="Cambria"/>
              <a:ea typeface="Cambria"/>
              <a:cs typeface="Cambria"/>
              <a:sym typeface="Cambria"/>
            </a:endParaRP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7</a:t>
            </a:fld>
            <a:endParaRPr>
              <a:solidFill>
                <a:srgbClr val="2D3047"/>
              </a:solidFill>
            </a:endParaRPr>
          </a:p>
        </p:txBody>
      </p:sp>
    </p:spTree>
    <p:extLst>
      <p:ext uri="{BB962C8B-B14F-4D97-AF65-F5344CB8AC3E}">
        <p14:creationId xmlns:p14="http://schemas.microsoft.com/office/powerpoint/2010/main" val="77224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9475329" y="6061469"/>
            <a:ext cx="2289288" cy="546901"/>
          </a:xfrm>
          <a:prstGeom prst="rect">
            <a:avLst/>
          </a:prstGeom>
          <a:noFill/>
          <a:ln>
            <a:noFill/>
          </a:ln>
          <a:effectLst>
            <a:outerShdw blurRad="165100" dist="38100" dir="5400000" algn="t" rotWithShape="0">
              <a:srgbClr val="BFBFBF">
                <a:alpha val="31760"/>
              </a:srgbClr>
            </a:outerShdw>
          </a:effectLst>
        </p:spPr>
      </p:pic>
      <p:sp>
        <p:nvSpPr>
          <p:cNvPr id="101" name="Google Shape;101;p15"/>
          <p:cNvSpPr txBox="1">
            <a:spLocks noGrp="1"/>
          </p:cNvSpPr>
          <p:nvPr>
            <p:ph type="title"/>
          </p:nvPr>
        </p:nvSpPr>
        <p:spPr>
          <a:xfrm>
            <a:off x="997177" y="551025"/>
            <a:ext cx="10515600" cy="946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GB" sz="4800" b="1" dirty="0">
                <a:solidFill>
                  <a:schemeClr val="accent6"/>
                </a:solidFill>
                <a:latin typeface="Cambria"/>
                <a:ea typeface="Cambria"/>
                <a:cs typeface="Cambria"/>
                <a:sym typeface="Cambria"/>
              </a:rPr>
              <a:t>Folders</a:t>
            </a:r>
            <a:endParaRPr lang="en-GB" b="1" dirty="0">
              <a:solidFill>
                <a:schemeClr val="accent6"/>
              </a:solidFill>
              <a:latin typeface="Cambria"/>
              <a:ea typeface="Cambria"/>
              <a:cs typeface="Cambria"/>
              <a:sym typeface="Cambria"/>
            </a:endParaRPr>
          </a:p>
        </p:txBody>
      </p:sp>
      <p:sp>
        <p:nvSpPr>
          <p:cNvPr id="102" name="Google Shape;102;p15"/>
          <p:cNvSpPr txBox="1">
            <a:spLocks noGrp="1"/>
          </p:cNvSpPr>
          <p:nvPr>
            <p:ph type="body" idx="1"/>
          </p:nvPr>
        </p:nvSpPr>
        <p:spPr>
          <a:xfrm>
            <a:off x="394371" y="1627989"/>
            <a:ext cx="11403256" cy="4848225"/>
          </a:xfrm>
          <a:prstGeom prst="rect">
            <a:avLst/>
          </a:prstGeom>
          <a:noFill/>
          <a:ln>
            <a:noFill/>
          </a:ln>
        </p:spPr>
        <p:txBody>
          <a:bodyPr spcFirstLastPara="1" wrap="square" lIns="91425" tIns="45700" rIns="91425" bIns="45700" anchor="t" anchorCtr="0">
            <a:noAutofit/>
          </a:bodyPr>
          <a:lstStyle/>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Controllers: This folder contains classes that define the application's controllers. Controllers handle incoming requests and define the actions to be performed.</a:t>
            </a:r>
          </a:p>
          <a:p>
            <a:pPr marL="457200" lvl="0" indent="-419100" algn="just" rtl="0">
              <a:lnSpc>
                <a:spcPct val="200000"/>
              </a:lnSpc>
              <a:spcBef>
                <a:spcPts val="0"/>
              </a:spcBef>
              <a:spcAft>
                <a:spcPts val="0"/>
              </a:spcAft>
              <a:buClr>
                <a:schemeClr val="accent6"/>
              </a:buClr>
              <a:buSzPts val="3000"/>
              <a:buFont typeface="Cambria"/>
              <a:buChar char="❖"/>
            </a:pPr>
            <a:r>
              <a:rPr lang="en-GB" sz="2400" b="1" dirty="0">
                <a:latin typeface="Cambria"/>
                <a:ea typeface="Cambria"/>
                <a:cs typeface="Cambria"/>
                <a:sym typeface="Cambria"/>
              </a:rPr>
              <a:t>Views: This folder contains the application's views, typically written in Razor syntax. Views define the HTML markup and UI logic that is rendered and sent back to clients.</a:t>
            </a:r>
          </a:p>
        </p:txBody>
      </p:sp>
      <p:sp>
        <p:nvSpPr>
          <p:cNvPr id="103" name="Google Shape;103;p15"/>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5"/>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txBox="1">
            <a:spLocks noGrp="1"/>
          </p:cNvSpPr>
          <p:nvPr>
            <p:ph type="sldNum" idx="12"/>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06" name="Google Shape;106;p15"/>
          <p:cNvSpPr txBox="1">
            <a:spLocks noGrp="1"/>
          </p:cNvSpPr>
          <p:nvPr>
            <p:ph type="dt" idx="10"/>
          </p:nvPr>
        </p:nvSpPr>
        <p:spPr>
          <a:xfrm>
            <a:off x="9021425" y="63992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2D3047"/>
                </a:solidFill>
              </a:rPr>
              <a:t>8</a:t>
            </a:fld>
            <a:endParaRPr>
              <a:solidFill>
                <a:srgbClr val="2D3047"/>
              </a:solidFill>
            </a:endParaRPr>
          </a:p>
        </p:txBody>
      </p:sp>
    </p:spTree>
    <p:extLst>
      <p:ext uri="{BB962C8B-B14F-4D97-AF65-F5344CB8AC3E}">
        <p14:creationId xmlns:p14="http://schemas.microsoft.com/office/powerpoint/2010/main" val="27906573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693</Words>
  <Application>Microsoft Office PowerPoint</Application>
  <PresentationFormat>Widescreen</PresentationFormat>
  <Paragraphs>59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vt:lpstr>
      <vt:lpstr>Office Theme</vt:lpstr>
      <vt:lpstr>PowerPoint Presentation</vt:lpstr>
      <vt:lpstr> ASP.NET CORE  </vt:lpstr>
      <vt:lpstr> What is ASP.NET CORE?  </vt:lpstr>
      <vt:lpstr> Key Features &amp; Concepts </vt:lpstr>
      <vt:lpstr> Key Features &amp; Concepts Cont’d </vt:lpstr>
      <vt:lpstr> Key Features &amp; Concepts Cont’d </vt:lpstr>
      <vt:lpstr>Key Features &amp; Concepts Cont’d</vt:lpstr>
      <vt:lpstr>Project Files </vt:lpstr>
      <vt:lpstr>Folders</vt:lpstr>
      <vt:lpstr>Folders Cont’d</vt:lpstr>
      <vt:lpstr>Environment Settings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Olawale Caleb</dc:creator>
  <cp:lastModifiedBy>Olawale Caleb</cp:lastModifiedBy>
  <cp:revision>341</cp:revision>
  <dcterms:modified xsi:type="dcterms:W3CDTF">2023-06-18T14:19:19Z</dcterms:modified>
</cp:coreProperties>
</file>