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2" r:id="rId11"/>
    <p:sldId id="264" r:id="rId12"/>
    <p:sldId id="265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666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016F0-06DD-416D-A263-E406D003013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F287-53E8-449D-BC71-6F555A31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Trip lengths that were negative were removed</a:t>
            </a:r>
          </a:p>
          <a:p>
            <a:r>
              <a:rPr lang="en-US" dirty="0"/>
              <a:t>Trips that started and ended at the same time were removed (0-minute length)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88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*Based on a total count of all trips included in the year</a:t>
            </a:r>
            <a:br>
              <a:rPr lang="en-US" dirty="0"/>
            </a:br>
            <a:r>
              <a:rPr lang="en-US" dirty="0"/>
              <a:t>Graph represents total trip percent breakdown for the entire year's worth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*Information taken from the </a:t>
            </a:r>
            <a:r>
              <a:rPr lang="en-US" dirty="0" err="1"/>
              <a:t>started_at</a:t>
            </a:r>
            <a:r>
              <a:rPr lang="en-US" dirty="0"/>
              <a:t> to find days</a:t>
            </a:r>
            <a:br>
              <a:rPr lang="en-US" dirty="0"/>
            </a:br>
            <a:r>
              <a:rPr lang="en-US" dirty="0"/>
              <a:t>Graph represents weekday breakdown throughout the entire year's worth of data</a:t>
            </a:r>
          </a:p>
          <a:p>
            <a:r>
              <a:rPr lang="en-US" dirty="0"/>
              <a:t>Friday does have a decent jump but not quite as large as Saturday/Sunday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*Information taken from the abbreviated month column created from the month as number</a:t>
            </a:r>
            <a:br>
              <a:rPr lang="en-US" dirty="0"/>
            </a:br>
            <a:r>
              <a:rPr lang="en-US" dirty="0"/>
              <a:t>April has double the other spring months due to including April 2020 and 2021</a:t>
            </a:r>
          </a:p>
          <a:p>
            <a:r>
              <a:rPr lang="en-US" dirty="0"/>
              <a:t>Potential to be found in summer months for promotions?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*Information taken from the abbreviated month column created from the month as number</a:t>
            </a:r>
            <a:br>
              <a:rPr lang="en-US" dirty="0"/>
            </a:br>
            <a:r>
              <a:rPr lang="en-US" dirty="0"/>
              <a:t>April has double the amount of other spring months due to including 2020 and 2021</a:t>
            </a:r>
          </a:p>
          <a:p>
            <a:r>
              <a:rPr lang="en-US" dirty="0"/>
              <a:t>Summer into fall also most busy like casual riders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*Information taken from calculation of </a:t>
            </a:r>
            <a:r>
              <a:rPr lang="en-US" dirty="0" err="1"/>
              <a:t>started_at</a:t>
            </a:r>
            <a:r>
              <a:rPr lang="en-US" dirty="0"/>
              <a:t> compared to </a:t>
            </a:r>
            <a:r>
              <a:rPr lang="en-US" dirty="0" err="1"/>
              <a:t>ended_at</a:t>
            </a:r>
            <a:endParaRPr lang="en-US" dirty="0"/>
          </a:p>
          <a:p>
            <a:r>
              <a:rPr lang="en-US" dirty="0"/>
              <a:t>Casual riders on average almost twice as long ride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*information taken from </a:t>
            </a:r>
            <a:r>
              <a:rPr lang="en-US" dirty="0" err="1"/>
              <a:t>started_at</a:t>
            </a:r>
            <a:r>
              <a:rPr lang="en-US" dirty="0"/>
              <a:t> and </a:t>
            </a:r>
            <a:r>
              <a:rPr lang="en-US" dirty="0" err="1"/>
              <a:t>member_casual</a:t>
            </a:r>
            <a:r>
              <a:rPr lang="en-US" dirty="0"/>
              <a:t> and converted to Month </a:t>
            </a:r>
            <a:r>
              <a:rPr lang="en-US" dirty="0" err="1"/>
              <a:t>Abbreviaton</a:t>
            </a:r>
            <a:br>
              <a:rPr lang="en-US" dirty="0"/>
            </a:br>
            <a:r>
              <a:rPr lang="en-US" dirty="0"/>
              <a:t>Interesting to note casual ride length average peaks in July where member length goes down from the previous month</a:t>
            </a:r>
          </a:p>
          <a:p>
            <a:r>
              <a:rPr lang="en-US" dirty="0"/>
              <a:t>Winter months include some of the lower average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1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*information taken from </a:t>
            </a:r>
            <a:r>
              <a:rPr lang="en-US" dirty="0" err="1"/>
              <a:t>rideable_type</a:t>
            </a:r>
            <a:r>
              <a:rPr lang="en-US" dirty="0"/>
              <a:t> and </a:t>
            </a:r>
            <a:r>
              <a:rPr lang="en-US" dirty="0" err="1"/>
              <a:t>member_casual</a:t>
            </a:r>
            <a:br>
              <a:rPr lang="en-US" dirty="0"/>
            </a:br>
            <a:r>
              <a:rPr lang="en-US" dirty="0"/>
              <a:t>Potential to see what makes riders so heavily favor docked bikes over other options</a:t>
            </a:r>
          </a:p>
          <a:p>
            <a:r>
              <a:rPr lang="en-US" dirty="0"/>
              <a:t>Might be worth looking into promotions based around Docked Bikes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4F287-53E8-449D-BC71-6F555A3133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333370-609B-4EEA-A291-CE50E5C03CC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2C8790-85CE-4F0D-A190-A067E6D6A5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9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E513-E53A-4FAC-ADA9-D7F5EDA4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err="1"/>
              <a:t>Cyclistic</a:t>
            </a:r>
            <a:r>
              <a:rPr lang="en-US" sz="5400" dirty="0"/>
              <a:t>: Comparison of Casual to Membership Riders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45C1-719C-4035-8102-9D8FE9FF7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Created by: Caleb Wallace</a:t>
            </a:r>
            <a:br>
              <a:rPr lang="en-US" dirty="0"/>
            </a:br>
            <a:r>
              <a:rPr lang="en-US" dirty="0"/>
              <a:t>Last updated: 4/27/2022</a:t>
            </a:r>
          </a:p>
        </p:txBody>
      </p:sp>
    </p:spTree>
    <p:extLst>
      <p:ext uri="{BB962C8B-B14F-4D97-AF65-F5344CB8AC3E}">
        <p14:creationId xmlns:p14="http://schemas.microsoft.com/office/powerpoint/2010/main" val="347288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64EB-4AF2-4B4B-9CD4-6C4935FA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Ride Length by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CA4C-130A-46D0-98B2-2B69ABBC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on average have longer trips everyday of the week compared to members</a:t>
            </a:r>
          </a:p>
          <a:p>
            <a:r>
              <a:rPr lang="en-US" dirty="0"/>
              <a:t>Weekends also have the highest average trip length for both casuals and members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8B57BCC7-833B-4C41-86DA-2FF6A6A0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4" y="3279999"/>
            <a:ext cx="9679711" cy="2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1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A1F-B2B7-4CDF-B438-E667E4CC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Ride Length by Month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EE114C-43C2-4A5D-9C22-EE2E3421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trip length varies month to month, members length stays more consistent</a:t>
            </a:r>
            <a:br>
              <a:rPr lang="en-US" dirty="0"/>
            </a:br>
            <a:r>
              <a:rPr lang="en-US" dirty="0"/>
              <a:t>Casual Riders longest average trips focus come around May, June, and July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4B1D8A0-6C21-479D-B09E-E068E45E5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93" y="2549912"/>
            <a:ext cx="7579807" cy="37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1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1F39-5599-4424-9463-989203DB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Bike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2374-68F9-4CD9-A456-438F981B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Casual riders and Members heavily prefer Docked Bikes over</a:t>
            </a:r>
            <a:br>
              <a:rPr lang="en-US" dirty="0"/>
            </a:br>
            <a:r>
              <a:rPr lang="en-US" dirty="0"/>
              <a:t>other options</a:t>
            </a:r>
          </a:p>
          <a:p>
            <a:r>
              <a:rPr lang="en-US" dirty="0"/>
              <a:t>Least preferred option is the Classic Bike</a:t>
            </a:r>
          </a:p>
          <a:p>
            <a:r>
              <a:rPr lang="en-US" dirty="0"/>
              <a:t>Electric bikes see very similar use between both casual and members</a:t>
            </a:r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345CF6D-18EE-472A-975E-3D9C5E9FC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71" y="1845734"/>
            <a:ext cx="3133570" cy="422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FB1B-D54A-4D4C-ACDD-B7524DF9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2CE2-5F5E-4F23-9070-5D5CF9D0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members make up more total % of overall rides, casual riders have a lot longer average ride lengths and time spent on the bikes</a:t>
            </a:r>
          </a:p>
          <a:p>
            <a:r>
              <a:rPr lang="en-US" dirty="0"/>
              <a:t>Members use the bikes consistently throughout the week where casual riders prefer to really use them on weekends and less on weekdays</a:t>
            </a:r>
          </a:p>
          <a:p>
            <a:r>
              <a:rPr lang="en-US" dirty="0"/>
              <a:t>Summer months leading into fall are the busiest for both Casual and Member riders, although Member riders have a lot more trips during winter months</a:t>
            </a:r>
          </a:p>
          <a:p>
            <a:r>
              <a:rPr lang="en-US" dirty="0"/>
              <a:t>Docked Bikes are by far the most popular bike but even more so for casual riders then any other option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5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4423-EC52-4E9A-996F-BDC40D16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41B3-517A-45F1-8873-83047269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promotions targeting casual riders on weekends since that is when most of them use </a:t>
            </a:r>
            <a:r>
              <a:rPr lang="en-US" dirty="0" err="1"/>
              <a:t>Cyclistic</a:t>
            </a:r>
            <a:endParaRPr lang="en-US" dirty="0"/>
          </a:p>
          <a:p>
            <a:r>
              <a:rPr lang="en-US" dirty="0"/>
              <a:t>The busiest time of the year is Summer leading into fall, potentially could investigate promotions around the end of springtime to get people interested in </a:t>
            </a:r>
            <a:r>
              <a:rPr lang="en-US" dirty="0" err="1"/>
              <a:t>Cyclistic</a:t>
            </a:r>
            <a:r>
              <a:rPr lang="en-US" dirty="0"/>
              <a:t> and get membership rolling when they use it the most</a:t>
            </a:r>
          </a:p>
          <a:p>
            <a:r>
              <a:rPr lang="en-US" dirty="0"/>
              <a:t>The favorite bike of Casual riders is the Docked Bike by a large amount, potential bike specific promotions to target this audience</a:t>
            </a:r>
          </a:p>
          <a:p>
            <a:r>
              <a:rPr lang="en-US" dirty="0"/>
              <a:t>Winter promotions may not be advisable, very low number of casual riders during these time periods    </a:t>
            </a:r>
          </a:p>
        </p:txBody>
      </p:sp>
    </p:spTree>
    <p:extLst>
      <p:ext uri="{BB962C8B-B14F-4D97-AF65-F5344CB8AC3E}">
        <p14:creationId xmlns:p14="http://schemas.microsoft.com/office/powerpoint/2010/main" val="215342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46F1-4C87-48FF-B7F0-CF191890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E69-2A2E-4C35-915A-E24E82C7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the potential anomalies in the data</a:t>
            </a:r>
          </a:p>
          <a:p>
            <a:pPr lvl="1"/>
            <a:r>
              <a:rPr lang="en-US" dirty="0"/>
              <a:t>Trips that had no length</a:t>
            </a:r>
          </a:p>
          <a:p>
            <a:pPr lvl="1"/>
            <a:r>
              <a:rPr lang="en-US" dirty="0"/>
              <a:t>Trips that have weird starting or ending locations</a:t>
            </a:r>
          </a:p>
          <a:p>
            <a:pPr lvl="1"/>
            <a:r>
              <a:rPr lang="en-US" dirty="0"/>
              <a:t>Consistency of station IDs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Potential areas for further analysis</a:t>
            </a:r>
          </a:p>
          <a:p>
            <a:pPr lvl="1"/>
            <a:r>
              <a:rPr lang="en-US" dirty="0"/>
              <a:t>Look into other months/years for similar trends</a:t>
            </a:r>
          </a:p>
          <a:p>
            <a:pPr lvl="1"/>
            <a:r>
              <a:rPr lang="en-US" dirty="0"/>
              <a:t>More in-depth specifics on riders (maybe even look deeper into Single-Ride vs Full Day)</a:t>
            </a:r>
          </a:p>
          <a:p>
            <a:pPr lvl="1"/>
            <a:r>
              <a:rPr lang="en-US" dirty="0"/>
              <a:t>Larger amount of winter use by Membership users compared to Casuals (maybe asking riders directly how they use the pass in winter months)</a:t>
            </a:r>
          </a:p>
        </p:txBody>
      </p:sp>
    </p:spTree>
    <p:extLst>
      <p:ext uri="{BB962C8B-B14F-4D97-AF65-F5344CB8AC3E}">
        <p14:creationId xmlns:p14="http://schemas.microsoft.com/office/powerpoint/2010/main" val="109823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8A89-C4B9-4A6F-A2A8-49540346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03621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88545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401-BA3C-4408-81FB-B1D328B7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What’s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F4EE-D1FB-4E7C-8044-006ECDEB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Objective/Goal</a:t>
            </a:r>
          </a:p>
          <a:p>
            <a:r>
              <a:rPr lang="en-US" sz="2400" dirty="0"/>
              <a:t>Information Uncovered</a:t>
            </a:r>
          </a:p>
          <a:p>
            <a:r>
              <a:rPr lang="en-US" sz="2400" dirty="0"/>
              <a:t>Insights</a:t>
            </a:r>
          </a:p>
          <a:p>
            <a:r>
              <a:rPr lang="en-US" sz="2400" dirty="0"/>
              <a:t>Recommendations</a:t>
            </a:r>
          </a:p>
          <a:p>
            <a:r>
              <a:rPr lang="en-US" sz="2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577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1C1F-72E2-4A34-B827-00937EEC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E30D-8B21-4390-A987-789C0576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analyze the different ways Casual riders and Members use </a:t>
            </a:r>
            <a:r>
              <a:rPr lang="en-US" sz="2800" dirty="0" err="1"/>
              <a:t>Cyclistic’s</a:t>
            </a:r>
            <a:r>
              <a:rPr lang="en-US" sz="2800" dirty="0"/>
              <a:t> bike program to better understand and determine new marketing strategies to convert Casual riders into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295799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F458-9AA2-499D-97AD-FF6783E8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2102-002E-41E7-B03A-18B5EADF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used was monthly breakdowns provided directly from the company’s website</a:t>
            </a:r>
          </a:p>
          <a:p>
            <a:r>
              <a:rPr lang="en-US" dirty="0"/>
              <a:t>The time period for the data is April 2020 – April 2021</a:t>
            </a:r>
          </a:p>
          <a:p>
            <a:r>
              <a:rPr lang="en-US" dirty="0"/>
              <a:t>Data anomalies were cleaned as best as possible</a:t>
            </a:r>
          </a:p>
        </p:txBody>
      </p:sp>
    </p:spTree>
    <p:extLst>
      <p:ext uri="{BB962C8B-B14F-4D97-AF65-F5344CB8AC3E}">
        <p14:creationId xmlns:p14="http://schemas.microsoft.com/office/powerpoint/2010/main" val="216911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9B02-2A58-4411-AF42-6CE2229A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AFD2-980B-4CD3-87E7-734EB361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Number of trips broken down by month and day</a:t>
            </a:r>
          </a:p>
          <a:p>
            <a:r>
              <a:rPr lang="en-US" sz="2400" dirty="0"/>
              <a:t>Differences between casual and membership riders</a:t>
            </a:r>
          </a:p>
          <a:p>
            <a:r>
              <a:rPr lang="en-US" sz="2400" dirty="0"/>
              <a:t>Preferred bike choices of casuals and members</a:t>
            </a:r>
          </a:p>
        </p:txBody>
      </p:sp>
    </p:spTree>
    <p:extLst>
      <p:ext uri="{BB962C8B-B14F-4D97-AF65-F5344CB8AC3E}">
        <p14:creationId xmlns:p14="http://schemas.microsoft.com/office/powerpoint/2010/main" val="38672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4E52-6EDE-4162-A6D4-6C58C05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Overall Trips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4B2EEE-2C8C-458D-86A3-CCD694AA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 currently make up more of the overall trips</a:t>
            </a:r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15A60089-1E5F-47A3-BC8D-4CB1FFE1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01" y="2769982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93EA-8956-4A3A-8D76-5EC1AB45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Weekday 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5039-FA5B-4A50-899B-06437142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Casual members vastly prefer weekends to weekdays</a:t>
            </a:r>
          </a:p>
          <a:p>
            <a:pPr marL="0" indent="0">
              <a:buNone/>
            </a:pPr>
            <a:r>
              <a:rPr lang="en-US" dirty="0"/>
              <a:t>Members keep a consistent trip number throughout the</a:t>
            </a:r>
            <a:br>
              <a:rPr lang="en-US" dirty="0"/>
            </a:br>
            <a:r>
              <a:rPr lang="en-US" dirty="0"/>
              <a:t>week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2E31EEE-64C6-4CCF-8E0A-2071C34BE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21" y="2387427"/>
            <a:ext cx="4508038" cy="33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2A7F-580D-477A-A747-3827A306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Casual Rides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787A-7BCA-428A-9BF3-4EEFF964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busiest time period for casual rides is summer leading into fall</a:t>
            </a:r>
          </a:p>
          <a:p>
            <a:r>
              <a:rPr lang="en-US" dirty="0"/>
              <a:t>Steep drop in total number of rides during winter</a:t>
            </a:r>
          </a:p>
          <a:p>
            <a:r>
              <a:rPr lang="en-US" dirty="0"/>
              <a:t>*April includes 2020 and 2021 but on average is in line with</a:t>
            </a:r>
            <a:br>
              <a:rPr lang="en-US" dirty="0"/>
            </a:br>
            <a:r>
              <a:rPr lang="en-US" dirty="0"/>
              <a:t>other spring months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F35E8BE-04D9-429C-BFF3-ABA7ADE4E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29" y="2091062"/>
            <a:ext cx="3889808" cy="42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3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289F-A231-4C54-B315-CB265B37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Rides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736C-4739-4227-8A1C-BA574159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Member use does slow down in winter its not as bad</a:t>
            </a:r>
            <a:br>
              <a:rPr lang="en-US" dirty="0"/>
            </a:br>
            <a:r>
              <a:rPr lang="en-US" dirty="0"/>
              <a:t>as casual rider drop-off</a:t>
            </a:r>
          </a:p>
          <a:p>
            <a:r>
              <a:rPr lang="en-US" dirty="0"/>
              <a:t>Summer and start of fall are also the most popular times</a:t>
            </a:r>
          </a:p>
          <a:p>
            <a:r>
              <a:rPr lang="en-US" dirty="0"/>
              <a:t>*April is also doubled due to 2020 and 2021 data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E51766E-339B-4BD1-AFA6-B716E41D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03" y="1907265"/>
            <a:ext cx="4443659" cy="40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014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653</TotalTime>
  <Words>889</Words>
  <Application>Microsoft Office PowerPoint</Application>
  <PresentationFormat>Widescreen</PresentationFormat>
  <Paragraphs>87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Cyclistic: Comparison of Casual to Membership Riders  </vt:lpstr>
      <vt:lpstr>What’s Covered</vt:lpstr>
      <vt:lpstr>Objective</vt:lpstr>
      <vt:lpstr>Data Used</vt:lpstr>
      <vt:lpstr>Discoveries</vt:lpstr>
      <vt:lpstr>Number of Overall Trips</vt:lpstr>
      <vt:lpstr>Number of Weekday Trips</vt:lpstr>
      <vt:lpstr>Casual Rides by Month</vt:lpstr>
      <vt:lpstr>Member Rides by Month</vt:lpstr>
      <vt:lpstr>Average Ride Length by Day</vt:lpstr>
      <vt:lpstr>Average Ride Length by Month</vt:lpstr>
      <vt:lpstr>Bike Types</vt:lpstr>
      <vt:lpstr>New Insights</vt:lpstr>
      <vt:lpstr>Recommendations</vt:lpstr>
      <vt:lpstr>Clarifications</vt:lpstr>
      <vt:lpstr>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Cyclistic: Comparison of Casual to Membership Riders  </dc:title>
  <dc:creator>JW Home</dc:creator>
  <cp:lastModifiedBy>JW Home</cp:lastModifiedBy>
  <cp:revision>2</cp:revision>
  <dcterms:created xsi:type="dcterms:W3CDTF">2022-04-28T06:52:18Z</dcterms:created>
  <dcterms:modified xsi:type="dcterms:W3CDTF">2022-04-29T11:54:06Z</dcterms:modified>
</cp:coreProperties>
</file>