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B Garamond Medium"/>
      <p:regular r:id="rId16"/>
      <p:bold r:id="rId17"/>
      <p:italic r:id="rId18"/>
      <p:boldItalic r:id="rId19"/>
    </p:embeddedFont>
    <p:embeddedFont>
      <p:font typeface="Century Schoolbook"/>
      <p:regular r:id="rId20"/>
      <p:bold r:id="rId21"/>
      <p:italic r:id="rId22"/>
      <p:boldItalic r:id="rId23"/>
    </p:embeddedFont>
    <p:embeddedFont>
      <p:font typeface="EB Garamond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regular.fntdata"/><Relationship Id="rId22" Type="http://schemas.openxmlformats.org/officeDocument/2006/relationships/font" Target="fonts/CenturySchoolbook-italic.fntdata"/><Relationship Id="rId21" Type="http://schemas.openxmlformats.org/officeDocument/2006/relationships/font" Target="fonts/CenturySchoolbook-bold.fntdata"/><Relationship Id="rId24" Type="http://schemas.openxmlformats.org/officeDocument/2006/relationships/font" Target="fonts/EBGaramond-regular.fntdata"/><Relationship Id="rId23" Type="http://schemas.openxmlformats.org/officeDocument/2006/relationships/font" Target="fonts/CenturySchoolboo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italic.fntdata"/><Relationship Id="rId25" Type="http://schemas.openxmlformats.org/officeDocument/2006/relationships/font" Target="fonts/EBGaramond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B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BGaramondMedium-bold.fntdata"/><Relationship Id="rId16" Type="http://schemas.openxmlformats.org/officeDocument/2006/relationships/font" Target="fonts/EBGaramondMedium-regular.fntdata"/><Relationship Id="rId19" Type="http://schemas.openxmlformats.org/officeDocument/2006/relationships/font" Target="fonts/EBGaramondMedium-boldItalic.fntdata"/><Relationship Id="rId18" Type="http://schemas.openxmlformats.org/officeDocument/2006/relationships/font" Target="fonts/EBGaramon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b9183843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b9183843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b918384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b918384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9183843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9183843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b9183843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b9183843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b9183843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b9183843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fb5d5341abe4c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fb5d5341abe4c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b9183843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b9183843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b5d5341abe4c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b5d5341abe4c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fb5d5341abe4c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fb5d5341abe4c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25400" y="1510800"/>
            <a:ext cx="5893200" cy="11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entury Schoolbook"/>
                <a:ea typeface="Century Schoolbook"/>
                <a:cs typeface="Century Schoolbook"/>
                <a:sym typeface="Century Schoolbook"/>
              </a:rPr>
              <a:t>Explainable</a:t>
            </a:r>
            <a:r>
              <a:rPr lang="it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it">
                <a:latin typeface="Century Schoolbook"/>
                <a:ea typeface="Century Schoolbook"/>
                <a:cs typeface="Century Schoolbook"/>
                <a:sym typeface="Century Schoolbook"/>
              </a:rPr>
              <a:t>AI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latin typeface="Century Schoolbook"/>
                <a:ea typeface="Century Schoolbook"/>
                <a:cs typeface="Century Schoolbook"/>
                <a:sym typeface="Century Schoolbook"/>
              </a:rPr>
              <a:t>Wine Quality</a:t>
            </a:r>
            <a:endParaRPr sz="3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49300" y="3020625"/>
            <a:ext cx="5045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EB Garamond"/>
                <a:ea typeface="EB Garamond"/>
                <a:cs typeface="EB Garamond"/>
                <a:sym typeface="EB Garamond"/>
              </a:rPr>
              <a:t>Hanan Francesca Anderloni (mat. 889079)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EB Garamond"/>
                <a:ea typeface="EB Garamond"/>
                <a:cs typeface="EB Garamond"/>
                <a:sym typeface="EB Garamond"/>
              </a:rPr>
              <a:t>Gaia Fratesi </a:t>
            </a:r>
            <a:r>
              <a:rPr lang="it">
                <a:latin typeface="EB Garamond"/>
                <a:ea typeface="EB Garamond"/>
                <a:cs typeface="EB Garamond"/>
                <a:sym typeface="EB Garamond"/>
              </a:rPr>
              <a:t>(mat. 882225)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EB Garamond"/>
                <a:ea typeface="EB Garamond"/>
                <a:cs typeface="EB Garamond"/>
                <a:sym typeface="EB Garamond"/>
              </a:rPr>
              <a:t>Nicolò </a:t>
            </a:r>
            <a:r>
              <a:rPr lang="it">
                <a:latin typeface="EB Garamond"/>
                <a:ea typeface="EB Garamond"/>
                <a:cs typeface="EB Garamond"/>
                <a:sym typeface="EB Garamond"/>
              </a:rPr>
              <a:t>Melchioretto (mat. 893145)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entury Schoolbook"/>
                <a:ea typeface="Century Schoolbook"/>
                <a:cs typeface="Century Schoolbook"/>
                <a:sym typeface="Century Schoolbook"/>
              </a:rPr>
              <a:t>LIME Explanation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37911" t="0"/>
          <a:stretch/>
        </p:blipFill>
        <p:spPr>
          <a:xfrm>
            <a:off x="311700" y="970125"/>
            <a:ext cx="5921626" cy="410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1375" y="1478300"/>
            <a:ext cx="2433650" cy="308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entury Schoolbook"/>
                <a:ea typeface="Century Schoolbook"/>
                <a:cs typeface="Century Schoolbook"/>
                <a:sym typeface="Century Schoolbook"/>
              </a:rPr>
              <a:t>Introduzione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295325"/>
            <a:ext cx="85206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75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L'obiettivo del progetto consiste nel creare spiegazioni dettagliate e comprensibili riguardo gli output di un modello Random Forest impiegato per un task di classificazione. </a:t>
            </a:r>
            <a:endParaRPr sz="1875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75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Queste spiegazioni possono essere sia a livello globale, che forniscono una visione d’insieme del contributo delle variabili, e a livello locale, che si concentra  su singole istanze.</a:t>
            </a:r>
            <a:endParaRPr sz="1875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75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Vengono impiegati due strumenti: LIME (Local Interpretable Model-agnostic Explanations) e SHAP (SHapley Additive exPlanations).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417075" y="346400"/>
            <a:ext cx="60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5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entury Schoolbook"/>
                <a:ea typeface="Century Schoolbook"/>
                <a:cs typeface="Century Schoolbook"/>
                <a:sym typeface="Century Schoolbook"/>
              </a:rPr>
              <a:t>Exploration &amp; Visualization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50" y="1853026"/>
            <a:ext cx="8309827" cy="32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11700" y="822663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Si riportano le distribuzioni grafiche della </a:t>
            </a:r>
            <a:r>
              <a:rPr i="1"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Qualità</a:t>
            </a:r>
            <a:r>
              <a:rPr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del vino raggruppate per tipo di vino (</a:t>
            </a:r>
            <a:r>
              <a:rPr i="1"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bianco</a:t>
            </a:r>
            <a:r>
              <a:rPr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, </a:t>
            </a:r>
            <a:r>
              <a:rPr i="1"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rosso</a:t>
            </a:r>
            <a:r>
              <a:rPr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). Si mette in evidenza la ricodifica della qualità in </a:t>
            </a:r>
            <a:r>
              <a:rPr i="1" lang="it" sz="1800">
                <a:solidFill>
                  <a:srgbClr val="1155CC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Good</a:t>
            </a:r>
            <a:r>
              <a:rPr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(sufficiente, &gt; 6)  e </a:t>
            </a:r>
            <a:r>
              <a:rPr i="1" lang="it" sz="1800">
                <a:solidFill>
                  <a:srgbClr val="FF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Bad</a:t>
            </a:r>
            <a:r>
              <a:rPr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(insufficiente, ≤ 5).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6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entury Schoolbook"/>
                <a:ea typeface="Century Schoolbook"/>
                <a:cs typeface="Century Schoolbook"/>
                <a:sym typeface="Century Schoolbook"/>
              </a:rPr>
              <a:t>Random Forest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73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Si riportano le performance classificative del modello tramite confusion matrix e metriche di valutazione.</a:t>
            </a:r>
            <a:endParaRPr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21" y="1757750"/>
            <a:ext cx="3121874" cy="31756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5168400" y="2571750"/>
            <a:ext cx="1857900" cy="1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Accuracy 	  0.845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Precision	  0.876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Recall 	  0.882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F1 Score 	  0.879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6161675" y="2713475"/>
            <a:ext cx="0" cy="9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47" y="1299913"/>
            <a:ext cx="3711125" cy="36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02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latin typeface="Century Schoolbook"/>
                <a:ea typeface="Century Schoolbook"/>
                <a:cs typeface="Century Schoolbook"/>
                <a:sym typeface="Century Schoolbook"/>
              </a:rPr>
              <a:t>Global</a:t>
            </a:r>
            <a:r>
              <a:rPr b="1" lang="it" sz="3500"/>
              <a:t> </a:t>
            </a:r>
            <a:r>
              <a:rPr b="1" lang="it" sz="2800">
                <a:latin typeface="Century Schoolbook"/>
                <a:ea typeface="Century Schoolbook"/>
                <a:cs typeface="Century Schoolbook"/>
                <a:sym typeface="Century Schoolbook"/>
              </a:rPr>
              <a:t>Explanation</a:t>
            </a:r>
            <a:endParaRPr b="1" sz="3500"/>
          </a:p>
        </p:txBody>
      </p:sp>
      <p:sp>
        <p:nvSpPr>
          <p:cNvPr id="85" name="Google Shape;85;p17"/>
          <p:cNvSpPr txBox="1"/>
          <p:nvPr/>
        </p:nvSpPr>
        <p:spPr>
          <a:xfrm>
            <a:off x="4572000" y="1509750"/>
            <a:ext cx="4057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Un primo tool di spiegazione globale è grafico di </a:t>
            </a:r>
            <a:r>
              <a:rPr i="1"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Feature Importance</a:t>
            </a:r>
            <a:r>
              <a:rPr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riferito a tutte le variabile impiegate per allenare il modello</a:t>
            </a:r>
            <a:r>
              <a:rPr lang="it" sz="1800">
                <a:solidFill>
                  <a:schemeClr val="dk2"/>
                </a:solidFill>
              </a:rPr>
              <a:t>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Si noti che la variabile </a:t>
            </a:r>
            <a:r>
              <a:rPr i="1"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tipo</a:t>
            </a:r>
            <a:r>
              <a:rPr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è quasi ininfluente: si sceglie di escluderla subito.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entury Schoolbook"/>
                <a:ea typeface="Century Schoolbook"/>
                <a:cs typeface="Century Schoolbook"/>
                <a:sym typeface="Century Schoolbook"/>
              </a:rPr>
              <a:t>SHAP Summary Plot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1350"/>
            <a:ext cx="4775400" cy="35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5311000" y="955600"/>
            <a:ext cx="34392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Un vino con alto valore di </a:t>
            </a:r>
            <a:r>
              <a:rPr i="1"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alcohol</a:t>
            </a: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avrà una probabilità di essere classificato come </a:t>
            </a:r>
            <a:r>
              <a:rPr i="1" lang="it" sz="1600">
                <a:solidFill>
                  <a:srgbClr val="1155CC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Good</a:t>
            </a:r>
            <a:r>
              <a:rPr lang="it" sz="1600">
                <a:solidFill>
                  <a:srgbClr val="1155CC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più alta di un vino con basso valore di </a:t>
            </a:r>
            <a:r>
              <a:rPr i="1"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alcohol</a:t>
            </a: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; un valore di </a:t>
            </a:r>
            <a:r>
              <a:rPr i="1"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alcohol</a:t>
            </a: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intermedio ha scarsa influenza sulla posterior (quindi sulla prediction).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Valori alti di </a:t>
            </a:r>
            <a:r>
              <a:rPr i="1"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volatile acidity</a:t>
            </a: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corrispondono a </a:t>
            </a:r>
            <a:r>
              <a:rPr i="1"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P(vote = </a:t>
            </a:r>
            <a:r>
              <a:rPr i="1" lang="it" sz="1600">
                <a:solidFill>
                  <a:srgbClr val="FF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Bad</a:t>
            </a:r>
            <a:r>
              <a:rPr i="1"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) </a:t>
            </a: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maggiori.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Il valore di </a:t>
            </a:r>
            <a:r>
              <a:rPr i="1"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fixed acidity</a:t>
            </a: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ha scarsa influenza sull’output. 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Un vino con valori alti di </a:t>
            </a:r>
            <a:r>
              <a:rPr i="1"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sulphates</a:t>
            </a: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aumentano la </a:t>
            </a:r>
            <a:r>
              <a:rPr i="1"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P(vino = </a:t>
            </a:r>
            <a:r>
              <a:rPr i="1" lang="it" sz="1600">
                <a:solidFill>
                  <a:srgbClr val="1155CC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Good</a:t>
            </a:r>
            <a:r>
              <a:rPr i="1"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).</a:t>
            </a:r>
            <a:endParaRPr i="1"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385675"/>
            <a:ext cx="4769175" cy="31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entury Schoolbook"/>
                <a:ea typeface="Century Schoolbook"/>
                <a:cs typeface="Century Schoolbook"/>
                <a:sym typeface="Century Schoolbook"/>
              </a:rPr>
              <a:t>SHAP Dependence Plot</a:t>
            </a:r>
            <a:r>
              <a:rPr lang="it"/>
              <a:t> 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5357550" y="1506900"/>
            <a:ext cx="3577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All’aumentare del valore di </a:t>
            </a:r>
            <a:r>
              <a:rPr i="1"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alcohol </a:t>
            </a:r>
            <a:r>
              <a:rPr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del vino, il suo SHAP value (quindi, il suo impatto sulla determinazione della prediction del modello) aumenta.</a:t>
            </a:r>
            <a:r>
              <a:rPr lang="it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L’interazione di </a:t>
            </a:r>
            <a:r>
              <a:rPr i="1"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volatile acidity</a:t>
            </a:r>
            <a:r>
              <a:rPr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non ha invece un impatto sullo SHAP value di </a:t>
            </a:r>
            <a:r>
              <a:rPr i="1"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alcohol</a:t>
            </a:r>
            <a:r>
              <a:rPr lang="it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3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entury Schoolbook"/>
                <a:ea typeface="Century Schoolbook"/>
                <a:cs typeface="Century Schoolbook"/>
                <a:sym typeface="Century Schoolbook"/>
              </a:rPr>
              <a:t>SHAP Decision Plot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393100" y="1409750"/>
            <a:ext cx="3439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Si noti che la prior probability di </a:t>
            </a:r>
            <a:r>
              <a:rPr i="1" lang="it" sz="1600">
                <a:solidFill>
                  <a:srgbClr val="1155CC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Good</a:t>
            </a: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è pari a ≃0.6 (base value di questo Decision Plot).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Vengono evidenziate le traiettorie del calcolo delle posterior per singola osservazione determinate dai valori assunti dalle variabili in ciascuna di esse.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Le traiettorie sono abbastanza omogenee con alcuni casi di deviazioni significative. 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0" y="1161775"/>
            <a:ext cx="5006199" cy="338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2624650" y="853975"/>
            <a:ext cx="153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Posterior probability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8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entury Schoolbook"/>
                <a:ea typeface="Century Schoolbook"/>
                <a:cs typeface="Century Schoolbook"/>
                <a:sym typeface="Century Schoolbook"/>
              </a:rPr>
              <a:t>Local Explanation</a:t>
            </a:r>
            <a:endParaRPr b="1"/>
          </a:p>
        </p:txBody>
      </p:sp>
      <p:sp>
        <p:nvSpPr>
          <p:cNvPr id="113" name="Google Shape;113;p21"/>
          <p:cNvSpPr txBox="1"/>
          <p:nvPr/>
        </p:nvSpPr>
        <p:spPr>
          <a:xfrm>
            <a:off x="311700" y="868113"/>
            <a:ext cx="852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SHAP Force Plot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3491675"/>
            <a:ext cx="48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11700" y="1558625"/>
            <a:ext cx="486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instance : 1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6910"/>
            <a:ext cx="9144002" cy="21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181600" y="3874525"/>
            <a:ext cx="865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In questo caso si nota che, ad esempio, volatile acidity e fixed acidity spingono in direzioni opposte; tuttavia, l’intensità del contributo della prima è molto superiore rispetto a quello della seconda.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