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805" r:id="rId3"/>
    <p:sldId id="807" r:id="rId4"/>
    <p:sldId id="803" r:id="rId5"/>
    <p:sldId id="809" r:id="rId6"/>
    <p:sldId id="800" r:id="rId7"/>
    <p:sldId id="811" r:id="rId8"/>
    <p:sldId id="812" r:id="rId9"/>
    <p:sldId id="813" r:id="rId10"/>
    <p:sldId id="810" r:id="rId11"/>
    <p:sldId id="815" r:id="rId12"/>
    <p:sldId id="817" r:id="rId13"/>
    <p:sldId id="816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30" r:id="rId27"/>
    <p:sldId id="831" r:id="rId28"/>
    <p:sldId id="832" r:id="rId29"/>
    <p:sldId id="833" r:id="rId30"/>
    <p:sldId id="834" r:id="rId31"/>
    <p:sldId id="835" r:id="rId32"/>
    <p:sldId id="836" r:id="rId33"/>
    <p:sldId id="851" r:id="rId34"/>
    <p:sldId id="852" r:id="rId35"/>
    <p:sldId id="837" r:id="rId36"/>
    <p:sldId id="838" r:id="rId37"/>
    <p:sldId id="839" r:id="rId38"/>
    <p:sldId id="846" r:id="rId39"/>
    <p:sldId id="840" r:id="rId40"/>
    <p:sldId id="847" r:id="rId41"/>
    <p:sldId id="841" r:id="rId42"/>
    <p:sldId id="848" r:id="rId43"/>
    <p:sldId id="842" r:id="rId44"/>
    <p:sldId id="845" r:id="rId45"/>
    <p:sldId id="849" r:id="rId46"/>
    <p:sldId id="843" r:id="rId47"/>
    <p:sldId id="850" r:id="rId48"/>
    <p:sldId id="844" r:id="rId49"/>
    <p:sldId id="28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8165A2-BD37-4C40-AEF7-128A2ECEE6CF}">
          <p14:sldIdLst>
            <p14:sldId id="256"/>
            <p14:sldId id="805"/>
            <p14:sldId id="807"/>
            <p14:sldId id="803"/>
            <p14:sldId id="809"/>
            <p14:sldId id="800"/>
            <p14:sldId id="811"/>
            <p14:sldId id="812"/>
            <p14:sldId id="813"/>
            <p14:sldId id="810"/>
            <p14:sldId id="815"/>
            <p14:sldId id="817"/>
            <p14:sldId id="816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51"/>
            <p14:sldId id="852"/>
            <p14:sldId id="837"/>
            <p14:sldId id="838"/>
            <p14:sldId id="839"/>
            <p14:sldId id="846"/>
            <p14:sldId id="840"/>
            <p14:sldId id="847"/>
            <p14:sldId id="841"/>
            <p14:sldId id="848"/>
            <p14:sldId id="842"/>
            <p14:sldId id="845"/>
            <p14:sldId id="849"/>
            <p14:sldId id="843"/>
            <p14:sldId id="850"/>
            <p14:sldId id="844"/>
          </p14:sldIdLst>
        </p14:section>
        <p14:section name="无标题节" id="{D7C62863-7D2B-4A4D-834B-18A9AF6BDADA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732F8B"/>
    <a:srgbClr val="F5ECF8"/>
    <a:srgbClr val="F3E8F8"/>
    <a:srgbClr val="FAF6FC"/>
    <a:srgbClr val="E0C4EA"/>
    <a:srgbClr val="ECDAF2"/>
    <a:srgbClr val="FFCCFF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2622-E960-49E9-95FD-9816FA1AFBA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1A7B-BB72-466D-A820-0E60682F9B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861" y="1999628"/>
            <a:ext cx="12197861" cy="47484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33959" y="1999628"/>
            <a:ext cx="9144000" cy="142937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5109" y="4065535"/>
            <a:ext cx="4744278" cy="8315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17" y="1488697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43505"/>
            <a:ext cx="2743200" cy="204474"/>
          </a:xfrm>
        </p:spPr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43504"/>
            <a:ext cx="4114800" cy="230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43508"/>
            <a:ext cx="2743200" cy="230975"/>
          </a:xfrm>
        </p:spPr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2522" y="993912"/>
            <a:ext cx="1183419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25898" y="6460436"/>
            <a:ext cx="1183419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内容占位符 2"/>
          <p:cNvSpPr>
            <a:spLocks noGrp="1"/>
          </p:cNvSpPr>
          <p:nvPr>
            <p:ph idx="13"/>
          </p:nvPr>
        </p:nvSpPr>
        <p:spPr>
          <a:xfrm>
            <a:off x="334616" y="329128"/>
            <a:ext cx="10313505" cy="608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3969" y="337975"/>
            <a:ext cx="1625509" cy="589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23" y="863"/>
            <a:ext cx="4697067" cy="68571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8883" y="2573518"/>
            <a:ext cx="3299771" cy="11975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4556-FF3B-43A4-827D-26AE92664F73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32C4-72AD-48E9-A760-39F77E3092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7299" y="1838036"/>
            <a:ext cx="10893287" cy="2170545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基础培训</a:t>
            </a:r>
            <a:b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黄斌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3781" y="648866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2024/11/11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/>
              <a:t>.git</a:t>
            </a:r>
            <a:r>
              <a:rPr lang="zh-CN" altLang="en-US" sz="4000" b="1" dirty="0"/>
              <a:t>目录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15675"/>
              </p:ext>
            </p:extLst>
          </p:nvPr>
        </p:nvGraphicFramePr>
        <p:xfrm>
          <a:off x="1339850" y="1369826"/>
          <a:ext cx="8108951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988">
                  <a:extLst>
                    <a:ext uri="{9D8B030D-6E8A-4147-A177-3AD203B41FA5}">
                      <a16:colId xmlns:a16="http://schemas.microsoft.com/office/drawing/2014/main" val="1435766448"/>
                    </a:ext>
                  </a:extLst>
                </a:gridCol>
              </a:tblGrid>
              <a:tr h="396661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文件名目录名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COMMIT_EDITMSG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最后一次的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项目当前所处的分支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配置信息，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config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命令修改它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项目描述信息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索引文件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hooks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钩子脚本目录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info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一些仓库信息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logs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历史记录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本地仓库的所有对象，包括：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commit/tag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refs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标识项目中每个分支或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tag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等指向哪个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commit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33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53295" y="2039476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分支操作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3295" y="1316793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基本概念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基本操作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3295" y="2762159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2721DF-8588-5273-49DA-9C7626204758}"/>
              </a:ext>
            </a:extLst>
          </p:cNvPr>
          <p:cNvGrpSpPr/>
          <p:nvPr/>
        </p:nvGrpSpPr>
        <p:grpSpPr>
          <a:xfrm>
            <a:off x="1153295" y="3484842"/>
            <a:ext cx="3967454" cy="461665"/>
            <a:chOff x="1278972" y="1991793"/>
            <a:chExt cx="3967454" cy="46166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37B5D73-ED33-1386-FC1B-1076E106234C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E019C7-45AF-9901-BB27-5FC42F2900D5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其它常见操作</a:t>
                </a:r>
              </a:p>
            </p:txBody>
          </p:sp>
          <p:sp>
            <p:nvSpPr>
              <p:cNvPr id="24" name="圆角矩形 18">
                <a:extLst>
                  <a:ext uri="{FF2B5EF4-FFF2-40B4-BE49-F238E27FC236}">
                    <a16:creationId xmlns:a16="http://schemas.microsoft.com/office/drawing/2014/main" id="{6CF0CA18-C94C-D838-0ADF-F535E356BC62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D3F0D52-A75D-8FE1-5D1C-561A6C2995C7}"/>
                </a:ext>
              </a:extLst>
            </p:cNvPr>
            <p:cNvSpPr txBox="1"/>
            <p:nvPr/>
          </p:nvSpPr>
          <p:spPr>
            <a:xfrm>
              <a:off x="1320133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2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54320" y="2081405"/>
            <a:ext cx="4220741" cy="461665"/>
            <a:chOff x="1300008" y="1983477"/>
            <a:chExt cx="3946418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3946418" cy="461665"/>
              <a:chOff x="1612065" y="2039506"/>
              <a:chExt cx="3946418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删除分支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10" y="2028090"/>
              <a:ext cx="29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320" y="2794158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合并分支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3" y="20280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F4DA1A-3154-B1D0-0F56-5E4AD8AF19C5}"/>
              </a:ext>
            </a:extLst>
          </p:cNvPr>
          <p:cNvGrpSpPr/>
          <p:nvPr/>
        </p:nvGrpSpPr>
        <p:grpSpPr>
          <a:xfrm>
            <a:off x="1154320" y="4231342"/>
            <a:ext cx="4864778" cy="476073"/>
            <a:chOff x="1345852" y="1977385"/>
            <a:chExt cx="3900574" cy="47607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42FA8A-5690-7CCD-A868-0876344E26C4}"/>
                </a:ext>
              </a:extLst>
            </p:cNvPr>
            <p:cNvGrpSpPr/>
            <p:nvPr/>
          </p:nvGrpSpPr>
          <p:grpSpPr>
            <a:xfrm>
              <a:off x="1345852" y="1977385"/>
              <a:ext cx="3900574" cy="476073"/>
              <a:chOff x="1657909" y="2033414"/>
              <a:chExt cx="3900574" cy="47607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D20CA9-F0AB-A406-1FF3-9B4955727F33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查看分支</a:t>
                </a:r>
              </a:p>
            </p:txBody>
          </p:sp>
          <p:sp>
            <p:nvSpPr>
              <p:cNvPr id="29" name="圆角矩形 18">
                <a:extLst>
                  <a:ext uri="{FF2B5EF4-FFF2-40B4-BE49-F238E27FC236}">
                    <a16:creationId xmlns:a16="http://schemas.microsoft.com/office/drawing/2014/main" id="{234B1D4E-BE0B-5663-EA28-8F5306DB0633}"/>
                  </a:ext>
                </a:extLst>
              </p:cNvPr>
              <p:cNvSpPr/>
              <p:nvPr/>
            </p:nvSpPr>
            <p:spPr>
              <a:xfrm rot="2700000">
                <a:off x="1618732" y="2072591"/>
                <a:ext cx="401640" cy="3232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C33808-D3A9-DEDC-A263-01D70C8E7B7D}"/>
                </a:ext>
              </a:extLst>
            </p:cNvPr>
            <p:cNvSpPr txBox="1"/>
            <p:nvPr/>
          </p:nvSpPr>
          <p:spPr>
            <a:xfrm>
              <a:off x="1351779" y="2028090"/>
              <a:ext cx="256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54320" y="1363246"/>
            <a:ext cx="4422776" cy="467071"/>
            <a:chOff x="1315948" y="1994702"/>
            <a:chExt cx="3930478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3930478" cy="467071"/>
              <a:chOff x="1628005" y="2050731"/>
              <a:chExt cx="3930478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创建新分支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4" y="2028090"/>
              <a:ext cx="28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54320" y="3506911"/>
            <a:ext cx="4795070" cy="473341"/>
            <a:chOff x="1341529" y="1980117"/>
            <a:chExt cx="3904897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49771" y="2028090"/>
              <a:ext cx="260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54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创建新分支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本地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创建基于本地当前分支的一个新分支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新分支名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–b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新分支名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创建基于远程分支的一个新分支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–b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新分支名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在服务器创建新分支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新分支名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在本地创建分支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–u origin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新分支名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推送到服务器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获取所有远程分支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fetch --all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获取指定远程分支到本地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fetch origin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5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51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0170" y="1340136"/>
            <a:ext cx="4958246" cy="471283"/>
            <a:chOff x="1348525" y="1973859"/>
            <a:chExt cx="3897901" cy="471283"/>
          </a:xfrm>
        </p:grpSpPr>
        <p:grpSp>
          <p:nvGrpSpPr>
            <p:cNvPr id="11" name="组合 10"/>
            <p:cNvGrpSpPr/>
            <p:nvPr/>
          </p:nvGrpSpPr>
          <p:grpSpPr>
            <a:xfrm>
              <a:off x="1351239" y="1973859"/>
              <a:ext cx="3895187" cy="471283"/>
              <a:chOff x="1663296" y="2029888"/>
              <a:chExt cx="3895187" cy="47128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创建新分支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620963" y="2072221"/>
                <a:ext cx="401640" cy="31697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48525" y="2028090"/>
              <a:ext cx="26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0170" y="2791446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合并分支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F4DA1A-3154-B1D0-0F56-5E4AD8AF19C5}"/>
              </a:ext>
            </a:extLst>
          </p:cNvPr>
          <p:cNvGrpSpPr/>
          <p:nvPr/>
        </p:nvGrpSpPr>
        <p:grpSpPr>
          <a:xfrm>
            <a:off x="1110170" y="4218730"/>
            <a:ext cx="4864778" cy="476073"/>
            <a:chOff x="1345852" y="1977385"/>
            <a:chExt cx="3900574" cy="47607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42FA8A-5690-7CCD-A868-0876344E26C4}"/>
                </a:ext>
              </a:extLst>
            </p:cNvPr>
            <p:cNvGrpSpPr/>
            <p:nvPr/>
          </p:nvGrpSpPr>
          <p:grpSpPr>
            <a:xfrm>
              <a:off x="1345852" y="1977385"/>
              <a:ext cx="3900574" cy="476073"/>
              <a:chOff x="1657909" y="2033414"/>
              <a:chExt cx="3900574" cy="47607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D20CA9-F0AB-A406-1FF3-9B4955727F33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查看分支</a:t>
                </a:r>
              </a:p>
            </p:txBody>
          </p:sp>
          <p:sp>
            <p:nvSpPr>
              <p:cNvPr id="29" name="圆角矩形 18">
                <a:extLst>
                  <a:ext uri="{FF2B5EF4-FFF2-40B4-BE49-F238E27FC236}">
                    <a16:creationId xmlns:a16="http://schemas.microsoft.com/office/drawing/2014/main" id="{234B1D4E-BE0B-5663-EA28-8F5306DB0633}"/>
                  </a:ext>
                </a:extLst>
              </p:cNvPr>
              <p:cNvSpPr/>
              <p:nvPr/>
            </p:nvSpPr>
            <p:spPr>
              <a:xfrm rot="2700000">
                <a:off x="1618732" y="2072591"/>
                <a:ext cx="401640" cy="3232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C33808-D3A9-DEDC-A263-01D70C8E7B7D}"/>
                </a:ext>
              </a:extLst>
            </p:cNvPr>
            <p:cNvSpPr txBox="1"/>
            <p:nvPr/>
          </p:nvSpPr>
          <p:spPr>
            <a:xfrm>
              <a:off x="1351778" y="2028090"/>
              <a:ext cx="25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10170" y="2065194"/>
            <a:ext cx="4422776" cy="467071"/>
            <a:chOff x="1315948" y="1994702"/>
            <a:chExt cx="3930478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3930478" cy="467071"/>
              <a:chOff x="1628005" y="2050731"/>
              <a:chExt cx="3930478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10170" y="3500616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67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删除分支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本地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在本地删除分支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–D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在服务器创建新分支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–D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在本地删除分支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origin --delete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推送到服务器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5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2783" y="1349754"/>
            <a:ext cx="5036875" cy="475987"/>
            <a:chOff x="1286711" y="1983477"/>
            <a:chExt cx="3959715" cy="475987"/>
          </a:xfrm>
        </p:grpSpPr>
        <p:grpSp>
          <p:nvGrpSpPr>
            <p:cNvPr id="11" name="组合 10"/>
            <p:cNvGrpSpPr/>
            <p:nvPr/>
          </p:nvGrpSpPr>
          <p:grpSpPr>
            <a:xfrm>
              <a:off x="1286711" y="1983477"/>
              <a:ext cx="3959715" cy="475987"/>
              <a:chOff x="1598768" y="2039506"/>
              <a:chExt cx="3959715" cy="47598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创建新分支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55655" y="2155406"/>
                <a:ext cx="403200" cy="31697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06924" y="2075465"/>
              <a:ext cx="26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22783" y="2054836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05956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F4DA1A-3154-B1D0-0F56-5E4AD8AF19C5}"/>
              </a:ext>
            </a:extLst>
          </p:cNvPr>
          <p:cNvGrpSpPr/>
          <p:nvPr/>
        </p:nvGrpSpPr>
        <p:grpSpPr>
          <a:xfrm>
            <a:off x="1122783" y="4207912"/>
            <a:ext cx="4903169" cy="461665"/>
            <a:chOff x="1315070" y="1991793"/>
            <a:chExt cx="3931356" cy="46166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42FA8A-5690-7CCD-A868-0876344E26C4}"/>
                </a:ext>
              </a:extLst>
            </p:cNvPr>
            <p:cNvGrpSpPr/>
            <p:nvPr/>
          </p:nvGrpSpPr>
          <p:grpSpPr>
            <a:xfrm>
              <a:off x="1315070" y="1991793"/>
              <a:ext cx="3931356" cy="461665"/>
              <a:chOff x="1627127" y="2047822"/>
              <a:chExt cx="3931356" cy="461665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D20CA9-F0AB-A406-1FF3-9B4955727F33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查看分支</a:t>
                </a:r>
              </a:p>
            </p:txBody>
          </p:sp>
          <p:sp>
            <p:nvSpPr>
              <p:cNvPr id="29" name="圆角矩形 18">
                <a:extLst>
                  <a:ext uri="{FF2B5EF4-FFF2-40B4-BE49-F238E27FC236}">
                    <a16:creationId xmlns:a16="http://schemas.microsoft.com/office/drawing/2014/main" id="{234B1D4E-BE0B-5663-EA28-8F5306DB0633}"/>
                  </a:ext>
                </a:extLst>
              </p:cNvPr>
              <p:cNvSpPr/>
              <p:nvPr/>
            </p:nvSpPr>
            <p:spPr>
              <a:xfrm rot="2700000">
                <a:off x="1587170" y="2112081"/>
                <a:ext cx="403200" cy="3232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C33808-D3A9-DEDC-A263-01D70C8E7B7D}"/>
                </a:ext>
              </a:extLst>
            </p:cNvPr>
            <p:cNvSpPr txBox="1"/>
            <p:nvPr/>
          </p:nvSpPr>
          <p:spPr>
            <a:xfrm>
              <a:off x="1339041" y="2028915"/>
              <a:ext cx="25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2783" y="2794977"/>
            <a:ext cx="4425084" cy="464439"/>
            <a:chOff x="1313896" y="1997334"/>
            <a:chExt cx="3932530" cy="46443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3896" y="1997334"/>
              <a:ext cx="3932530" cy="464439"/>
              <a:chOff x="1625953" y="2053363"/>
              <a:chExt cx="3932530" cy="464439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合并分支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3513" y="2075803"/>
                <a:ext cx="40320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29120" y="2017922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2783" y="3496528"/>
            <a:ext cx="4848498" cy="461665"/>
            <a:chOff x="1298019" y="1991793"/>
            <a:chExt cx="3948407" cy="46166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19589" y="1991793"/>
              <a:ext cx="3926837" cy="461665"/>
              <a:chOff x="1631646" y="2047822"/>
              <a:chExt cx="3926837" cy="461665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594221" y="2100836"/>
                <a:ext cx="40320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298019" y="2016507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96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合并分支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本地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将本地的指定分支合并到当前分支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master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分支的修改合并到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将本地的指定分支合并到当前分支，并提交到服务器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简易流程如下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仅简易说明，不推荐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checkout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分支的修改合并到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origin master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提交到服务器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请参见后续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提交到代码到服务器推荐流程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合并分支修改后提交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3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7185" y="1340136"/>
            <a:ext cx="4958246" cy="471283"/>
            <a:chOff x="1348525" y="1973859"/>
            <a:chExt cx="3897901" cy="471283"/>
          </a:xfrm>
        </p:grpSpPr>
        <p:grpSp>
          <p:nvGrpSpPr>
            <p:cNvPr id="11" name="组合 10"/>
            <p:cNvGrpSpPr/>
            <p:nvPr/>
          </p:nvGrpSpPr>
          <p:grpSpPr>
            <a:xfrm>
              <a:off x="1351239" y="1973859"/>
              <a:ext cx="3895187" cy="471283"/>
              <a:chOff x="1663296" y="2029888"/>
              <a:chExt cx="3895187" cy="47128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创建新分支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620963" y="2072221"/>
                <a:ext cx="401640" cy="31697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48525" y="2028090"/>
              <a:ext cx="26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27185" y="2056684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F4DA1A-3154-B1D0-0F56-5E4AD8AF19C5}"/>
              </a:ext>
            </a:extLst>
          </p:cNvPr>
          <p:cNvGrpSpPr/>
          <p:nvPr/>
        </p:nvGrpSpPr>
        <p:grpSpPr>
          <a:xfrm>
            <a:off x="1127185" y="4232768"/>
            <a:ext cx="4864778" cy="476073"/>
            <a:chOff x="1345852" y="1977385"/>
            <a:chExt cx="3900574" cy="47607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42FA8A-5690-7CCD-A868-0876344E26C4}"/>
                </a:ext>
              </a:extLst>
            </p:cNvPr>
            <p:cNvGrpSpPr/>
            <p:nvPr/>
          </p:nvGrpSpPr>
          <p:grpSpPr>
            <a:xfrm>
              <a:off x="1345852" y="1977385"/>
              <a:ext cx="3900574" cy="476073"/>
              <a:chOff x="1657909" y="2033414"/>
              <a:chExt cx="3900574" cy="47607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D20CA9-F0AB-A406-1FF3-9B4955727F33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查看分支</a:t>
                </a:r>
              </a:p>
            </p:txBody>
          </p:sp>
          <p:sp>
            <p:nvSpPr>
              <p:cNvPr id="29" name="圆角矩形 18">
                <a:extLst>
                  <a:ext uri="{FF2B5EF4-FFF2-40B4-BE49-F238E27FC236}">
                    <a16:creationId xmlns:a16="http://schemas.microsoft.com/office/drawing/2014/main" id="{234B1D4E-BE0B-5663-EA28-8F5306DB0633}"/>
                  </a:ext>
                </a:extLst>
              </p:cNvPr>
              <p:cNvSpPr/>
              <p:nvPr/>
            </p:nvSpPr>
            <p:spPr>
              <a:xfrm rot="2700000">
                <a:off x="1618732" y="2072591"/>
                <a:ext cx="401640" cy="3232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C33808-D3A9-DEDC-A263-01D70C8E7B7D}"/>
                </a:ext>
              </a:extLst>
            </p:cNvPr>
            <p:cNvSpPr txBox="1"/>
            <p:nvPr/>
          </p:nvSpPr>
          <p:spPr>
            <a:xfrm>
              <a:off x="1357275" y="1993539"/>
              <a:ext cx="25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7185" y="3482220"/>
            <a:ext cx="5434316" cy="505282"/>
            <a:chOff x="1349012" y="1956491"/>
            <a:chExt cx="3897414" cy="50528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74971" y="1956491"/>
              <a:ext cx="3871455" cy="505282"/>
              <a:chOff x="1687028" y="2012520"/>
              <a:chExt cx="3871455" cy="50528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30793" y="2068755"/>
                <a:ext cx="401640" cy="289169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49012" y="1976536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7185" y="2763614"/>
            <a:ext cx="4795070" cy="473341"/>
            <a:chOff x="1341529" y="1980117"/>
            <a:chExt cx="3904897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合并分支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60433" y="2026172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52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切换分支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有修改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无修改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切换本地分支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切换本地分支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丢弃当前分支修改，并强制切换分支：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–f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保存当前分支修改到本地服务器，并切换分支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 –m “xxx”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暂存修改到本地缓存，并切换分支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假设当前在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stash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//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切换到目标分支 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master    //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切换回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stash apply            //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恢复最近一次缓存的修改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stash pop           //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恢复最近一次缓存的修改，并从栈中删除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0681" y="1337846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基本概念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基本操作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40681" y="2055616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lang="zh-CN" altLang="en-US" dirty="0"/>
                  <a:t>分支操作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40681" y="2773386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2721DF-8588-5273-49DA-9C7626204758}"/>
              </a:ext>
            </a:extLst>
          </p:cNvPr>
          <p:cNvGrpSpPr/>
          <p:nvPr/>
        </p:nvGrpSpPr>
        <p:grpSpPr>
          <a:xfrm>
            <a:off x="1140681" y="3491157"/>
            <a:ext cx="3967454" cy="461665"/>
            <a:chOff x="1278972" y="1991793"/>
            <a:chExt cx="3967454" cy="46166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37B5D73-ED33-1386-FC1B-1076E106234C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E019C7-45AF-9901-BB27-5FC42F2900D5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其它常见操作</a:t>
                </a:r>
              </a:p>
            </p:txBody>
          </p:sp>
          <p:sp>
            <p:nvSpPr>
              <p:cNvPr id="24" name="圆角矩形 18">
                <a:extLst>
                  <a:ext uri="{FF2B5EF4-FFF2-40B4-BE49-F238E27FC236}">
                    <a16:creationId xmlns:a16="http://schemas.microsoft.com/office/drawing/2014/main" id="{6CF0CA18-C94C-D838-0ADF-F535E356BC62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D3F0D52-A75D-8FE1-5D1C-561A6C2995C7}"/>
                </a:ext>
              </a:extLst>
            </p:cNvPr>
            <p:cNvSpPr txBox="1"/>
            <p:nvPr/>
          </p:nvSpPr>
          <p:spPr>
            <a:xfrm>
              <a:off x="1320133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31411" y="1340136"/>
            <a:ext cx="4958246" cy="471283"/>
            <a:chOff x="1348525" y="1973859"/>
            <a:chExt cx="3897901" cy="471283"/>
          </a:xfrm>
        </p:grpSpPr>
        <p:grpSp>
          <p:nvGrpSpPr>
            <p:cNvPr id="11" name="组合 10"/>
            <p:cNvGrpSpPr/>
            <p:nvPr/>
          </p:nvGrpSpPr>
          <p:grpSpPr>
            <a:xfrm>
              <a:off x="1351239" y="1973859"/>
              <a:ext cx="3895187" cy="471283"/>
              <a:chOff x="1663296" y="2029888"/>
              <a:chExt cx="3895187" cy="47128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创建新分支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620963" y="2072221"/>
                <a:ext cx="401640" cy="31697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48525" y="2028090"/>
              <a:ext cx="26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1411" y="2062551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294044" y="2033344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F4DA1A-3154-B1D0-0F56-5E4AD8AF19C5}"/>
              </a:ext>
            </a:extLst>
          </p:cNvPr>
          <p:cNvGrpSpPr/>
          <p:nvPr/>
        </p:nvGrpSpPr>
        <p:grpSpPr>
          <a:xfrm>
            <a:off x="1131411" y="3499821"/>
            <a:ext cx="4864778" cy="476073"/>
            <a:chOff x="1345852" y="1977385"/>
            <a:chExt cx="3900574" cy="47607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42FA8A-5690-7CCD-A868-0876344E26C4}"/>
                </a:ext>
              </a:extLst>
            </p:cNvPr>
            <p:cNvGrpSpPr/>
            <p:nvPr/>
          </p:nvGrpSpPr>
          <p:grpSpPr>
            <a:xfrm>
              <a:off x="1345852" y="1977385"/>
              <a:ext cx="3900574" cy="476073"/>
              <a:chOff x="1657909" y="2033414"/>
              <a:chExt cx="3900574" cy="47607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D20CA9-F0AB-A406-1FF3-9B4955727F33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9" name="圆角矩形 18">
                <a:extLst>
                  <a:ext uri="{FF2B5EF4-FFF2-40B4-BE49-F238E27FC236}">
                    <a16:creationId xmlns:a16="http://schemas.microsoft.com/office/drawing/2014/main" id="{234B1D4E-BE0B-5663-EA28-8F5306DB0633}"/>
                  </a:ext>
                </a:extLst>
              </p:cNvPr>
              <p:cNvSpPr/>
              <p:nvPr/>
            </p:nvSpPr>
            <p:spPr>
              <a:xfrm rot="2700000">
                <a:off x="1618732" y="2072591"/>
                <a:ext cx="401640" cy="3232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C33808-D3A9-DEDC-A263-01D70C8E7B7D}"/>
                </a:ext>
              </a:extLst>
            </p:cNvPr>
            <p:cNvSpPr txBox="1"/>
            <p:nvPr/>
          </p:nvSpPr>
          <p:spPr>
            <a:xfrm>
              <a:off x="1352044" y="1999582"/>
              <a:ext cx="25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31411" y="4227025"/>
            <a:ext cx="5398121" cy="505282"/>
            <a:chOff x="1374971" y="1956491"/>
            <a:chExt cx="3871455" cy="50528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74971" y="1956491"/>
              <a:ext cx="3871455" cy="505282"/>
              <a:chOff x="1687028" y="2012520"/>
              <a:chExt cx="3871455" cy="50528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查看分支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30793" y="2068755"/>
                <a:ext cx="401640" cy="289169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94645" y="1972645"/>
              <a:ext cx="229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31411" y="2775348"/>
            <a:ext cx="4795070" cy="473341"/>
            <a:chOff x="1341529" y="1980117"/>
            <a:chExt cx="3904897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合并分支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服务器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59635" y="199627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44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查看分支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查看本地分支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8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7215" y="2762737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47215" y="1312251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基本概念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基本操作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47215" y="2037494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分支操作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3" y="20280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2721DF-8588-5273-49DA-9C7626204758}"/>
              </a:ext>
            </a:extLst>
          </p:cNvPr>
          <p:cNvGrpSpPr/>
          <p:nvPr/>
        </p:nvGrpSpPr>
        <p:grpSpPr>
          <a:xfrm>
            <a:off x="1147215" y="3487981"/>
            <a:ext cx="3967454" cy="461665"/>
            <a:chOff x="1278972" y="1991793"/>
            <a:chExt cx="3967454" cy="46166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37B5D73-ED33-1386-FC1B-1076E106234C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E019C7-45AF-9901-BB27-5FC42F2900D5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其它常见操作</a:t>
                </a:r>
              </a:p>
            </p:txBody>
          </p:sp>
          <p:sp>
            <p:nvSpPr>
              <p:cNvPr id="24" name="圆角矩形 18">
                <a:extLst>
                  <a:ext uri="{FF2B5EF4-FFF2-40B4-BE49-F238E27FC236}">
                    <a16:creationId xmlns:a16="http://schemas.microsoft.com/office/drawing/2014/main" id="{6CF0CA18-C94C-D838-0ADF-F535E356BC62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D3F0D52-A75D-8FE1-5D1C-561A6C2995C7}"/>
                </a:ext>
              </a:extLst>
            </p:cNvPr>
            <p:cNvSpPr txBox="1"/>
            <p:nvPr/>
          </p:nvSpPr>
          <p:spPr>
            <a:xfrm>
              <a:off x="1320133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07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代码提交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4394" y="2070556"/>
            <a:ext cx="5070534" cy="461665"/>
            <a:chOff x="1300008" y="1983477"/>
            <a:chExt cx="4740980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4740980" cy="461665"/>
              <a:chOff x="1612065" y="2039506"/>
              <a:chExt cx="4740980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8" y="2039506"/>
                <a:ext cx="426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提交到代码到服务器推荐流程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24394" y="2785950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代码提交推荐注释格式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4394" y="1349756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本地代码同步到最新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20132" y="20280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4394" y="3501344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40833" y="2047822"/>
                <a:ext cx="3517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多仓库时的子模块操作</a:t>
                </a: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E9F9320-4997-650F-01F2-974FE41B9264}"/>
              </a:ext>
            </a:extLst>
          </p:cNvPr>
          <p:cNvGrpSpPr/>
          <p:nvPr/>
        </p:nvGrpSpPr>
        <p:grpSpPr>
          <a:xfrm>
            <a:off x="1124394" y="4228415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564A2AB-8A6E-8C67-23C6-CA88ACAE03A6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776A1DD-412B-2029-C062-239D6ACACC86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部分代码合并操作</a:t>
                </a: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51FEE540-C906-3722-4DF7-C1BB5D0B7584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30FBAE8-702A-D04F-227B-B1D9B516FBED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72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本地代码同步到最新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有修改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无修改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无修改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pull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有修改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D2D61EB-C98C-4B2E-455D-F6E63A5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44" y="2270125"/>
            <a:ext cx="45021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代码提交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17305" y="2772731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代码提交推荐注释格式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17305" y="2045322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提交到代码到服务器推荐流程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17305" y="3494734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多仓库时的子模块操作</a:t>
                </a: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895AFC-299A-A299-BF0F-A41FAD468DD9}"/>
              </a:ext>
            </a:extLst>
          </p:cNvPr>
          <p:cNvGrpSpPr/>
          <p:nvPr/>
        </p:nvGrpSpPr>
        <p:grpSpPr>
          <a:xfrm>
            <a:off x="1117305" y="1323319"/>
            <a:ext cx="6089208" cy="461665"/>
            <a:chOff x="1300008" y="1983477"/>
            <a:chExt cx="5693446" cy="46166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50A2264-E831-9E0B-CF4A-F895B8511B74}"/>
                </a:ext>
              </a:extLst>
            </p:cNvPr>
            <p:cNvGrpSpPr/>
            <p:nvPr/>
          </p:nvGrpSpPr>
          <p:grpSpPr>
            <a:xfrm>
              <a:off x="1300008" y="1983477"/>
              <a:ext cx="5693446" cy="461665"/>
              <a:chOff x="1612065" y="2039506"/>
              <a:chExt cx="5693446" cy="46166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4F7E3E-46A1-A0DC-CD7C-F6F8E61AD503}"/>
                  </a:ext>
                </a:extLst>
              </p:cNvPr>
              <p:cNvSpPr txBox="1"/>
              <p:nvPr/>
            </p:nvSpPr>
            <p:spPr>
              <a:xfrm>
                <a:off x="2084367" y="2039506"/>
                <a:ext cx="522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本地代码同步到最新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3">
                <a:extLst>
                  <a:ext uri="{FF2B5EF4-FFF2-40B4-BE49-F238E27FC236}">
                    <a16:creationId xmlns:a16="http://schemas.microsoft.com/office/drawing/2014/main" id="{F7A7A7F0-1796-C423-4258-B5C931B45603}"/>
                  </a:ext>
                </a:extLst>
              </p:cNvPr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BD5B00-88FC-4315-3B1A-CC0DC9D8FAE1}"/>
                </a:ext>
              </a:extLst>
            </p:cNvPr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948B5C7-6A61-AE3D-3D0B-C5B77D7DAF02}"/>
              </a:ext>
            </a:extLst>
          </p:cNvPr>
          <p:cNvGrpSpPr/>
          <p:nvPr/>
        </p:nvGrpSpPr>
        <p:grpSpPr>
          <a:xfrm>
            <a:off x="1117305" y="4228415"/>
            <a:ext cx="4795070" cy="473341"/>
            <a:chOff x="1341529" y="1980117"/>
            <a:chExt cx="3904897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3FD3D4E-9580-8216-E283-98B2CCCEC76C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FEF03C9-BAAB-5F78-A018-DA11EBB506F4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部分代码合并操作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4EB16313-C5D6-C1FB-C461-FDEB564C7CD7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0F1AC36-4C6E-60E8-9643-9E69E3DDF8C2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30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48123"/>
            <a:ext cx="10313505" cy="106780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修改完成提交到代码到服务器推荐流程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commit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rebase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EA4B24-B4AF-0DAE-F30B-30B3059A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933835"/>
            <a:ext cx="636270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0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48123"/>
            <a:ext cx="10313505" cy="106780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修改完成提交到代码到服务器推荐流程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rebase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commit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23F5CC-A3E9-3161-3D2E-8B41E4BB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0" y="500858"/>
            <a:ext cx="7155180" cy="63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8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48123"/>
            <a:ext cx="10313505" cy="106780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修改完成提交到代码到服务器推荐流程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合并分支修改后提交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BD9EB-0192-BFE2-6CBD-F9060467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48" y="1581150"/>
            <a:ext cx="602742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42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代码提交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17305" y="2763781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代码提交推荐注释格式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17305" y="3492962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多仓库时的子模块操作</a:t>
                </a: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895AFC-299A-A299-BF0F-A41FAD468DD9}"/>
              </a:ext>
            </a:extLst>
          </p:cNvPr>
          <p:cNvGrpSpPr/>
          <p:nvPr/>
        </p:nvGrpSpPr>
        <p:grpSpPr>
          <a:xfrm>
            <a:off x="1117305" y="1316231"/>
            <a:ext cx="6111706" cy="461665"/>
            <a:chOff x="1278972" y="1983477"/>
            <a:chExt cx="5714482" cy="46166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50A2264-E831-9E0B-CF4A-F895B8511B74}"/>
                </a:ext>
              </a:extLst>
            </p:cNvPr>
            <p:cNvGrpSpPr/>
            <p:nvPr/>
          </p:nvGrpSpPr>
          <p:grpSpPr>
            <a:xfrm>
              <a:off x="1278972" y="1983477"/>
              <a:ext cx="5714482" cy="461665"/>
              <a:chOff x="1591029" y="2039506"/>
              <a:chExt cx="5714482" cy="46166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4F7E3E-46A1-A0DC-CD7C-F6F8E61AD503}"/>
                  </a:ext>
                </a:extLst>
              </p:cNvPr>
              <p:cNvSpPr txBox="1"/>
              <p:nvPr/>
            </p:nvSpPr>
            <p:spPr>
              <a:xfrm>
                <a:off x="2084367" y="2039506"/>
                <a:ext cx="522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本地代码同步到最新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3">
                <a:extLst>
                  <a:ext uri="{FF2B5EF4-FFF2-40B4-BE49-F238E27FC236}">
                    <a16:creationId xmlns:a16="http://schemas.microsoft.com/office/drawing/2014/main" id="{F7A7A7F0-1796-C423-4258-B5C931B45603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BD5B00-88FC-4315-3B1A-CC0DC9D8FAE1}"/>
                </a:ext>
              </a:extLst>
            </p:cNvPr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006EF0-C0D4-14C6-9116-4D2F02B152F2}"/>
              </a:ext>
            </a:extLst>
          </p:cNvPr>
          <p:cNvGrpSpPr/>
          <p:nvPr/>
        </p:nvGrpSpPr>
        <p:grpSpPr>
          <a:xfrm>
            <a:off x="1117305" y="2040006"/>
            <a:ext cx="6077414" cy="461665"/>
            <a:chOff x="1278972" y="1991793"/>
            <a:chExt cx="6077414" cy="46166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7C10A5E-6BBF-345C-570D-C162A59367AA}"/>
                </a:ext>
              </a:extLst>
            </p:cNvPr>
            <p:cNvGrpSpPr/>
            <p:nvPr/>
          </p:nvGrpSpPr>
          <p:grpSpPr>
            <a:xfrm>
              <a:off x="1278972" y="1991793"/>
              <a:ext cx="6077414" cy="461665"/>
              <a:chOff x="1591029" y="2047822"/>
              <a:chExt cx="6077414" cy="46166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52BB40C-0811-9A3A-B7A2-9473C7EEBE4D}"/>
                  </a:ext>
                </a:extLst>
              </p:cNvPr>
              <p:cNvSpPr txBox="1"/>
              <p:nvPr/>
            </p:nvSpPr>
            <p:spPr>
              <a:xfrm>
                <a:off x="2084368" y="2047822"/>
                <a:ext cx="5584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提交到代码到服务器推荐流程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9D581FB9-C745-6C07-1ECC-38AAA88EA44D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2881B7A-6154-DAA2-D546-6CA3AC7389D4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774B62A-59E9-4743-8B0F-263AEE92F2C3}"/>
              </a:ext>
            </a:extLst>
          </p:cNvPr>
          <p:cNvGrpSpPr/>
          <p:nvPr/>
        </p:nvGrpSpPr>
        <p:grpSpPr>
          <a:xfrm>
            <a:off x="1117305" y="4228415"/>
            <a:ext cx="4795070" cy="473341"/>
            <a:chOff x="1341529" y="1980117"/>
            <a:chExt cx="3904897" cy="473341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3EC51F4-12F7-5F38-ABDF-CECCBB97F79D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69D11E6-91DC-E31A-2F1F-D1C4A9812743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部分代码合并操作</a:t>
                </a:r>
              </a:p>
            </p:txBody>
          </p:sp>
          <p:sp>
            <p:nvSpPr>
              <p:cNvPr id="47" name="圆角矩形 18">
                <a:extLst>
                  <a:ext uri="{FF2B5EF4-FFF2-40B4-BE49-F238E27FC236}">
                    <a16:creationId xmlns:a16="http://schemas.microsoft.com/office/drawing/2014/main" id="{7F558688-5148-6AB2-368B-14DB72DA38CA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F27441-87AF-00F5-9171-AC1D6F99CB00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8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基本概念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基本操作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134377" y="1337846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基本概念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34377" y="2057230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lang="zh-CN" altLang="en-US" dirty="0"/>
                  <a:t>基本原理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4377" y="2776614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仓库基本操作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E555A3A-8BCB-CFFC-B742-09A74F378316}"/>
              </a:ext>
            </a:extLst>
          </p:cNvPr>
          <p:cNvGrpSpPr/>
          <p:nvPr/>
        </p:nvGrpSpPr>
        <p:grpSpPr>
          <a:xfrm>
            <a:off x="1134377" y="3495999"/>
            <a:ext cx="3967454" cy="461665"/>
            <a:chOff x="1278972" y="1991793"/>
            <a:chExt cx="3967454" cy="46166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7E34BDA-090C-5355-8E69-BA76C3548092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DA30B1-1517-8CBA-27F5-F7ACFA2F330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.git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目录</a:t>
                </a:r>
              </a:p>
            </p:txBody>
          </p:sp>
          <p:sp>
            <p:nvSpPr>
              <p:cNvPr id="31" name="圆角矩形 18">
                <a:extLst>
                  <a:ext uri="{FF2B5EF4-FFF2-40B4-BE49-F238E27FC236}">
                    <a16:creationId xmlns:a16="http://schemas.microsoft.com/office/drawing/2014/main" id="{049F4FDC-28AB-15F5-BFF2-43D51291A7DC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D851DA-B73D-F561-0B80-1C9BE5BEFBAF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757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代码提交推荐注释格式</a:t>
            </a:r>
          </a:p>
          <a:p>
            <a:pPr>
              <a:defRPr/>
            </a:pP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C20D085B-0A11-E8D8-CB96-5F93543A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74" y="1304925"/>
            <a:ext cx="4572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格式1：新增功能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【功能】：功能简述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【说明】：功能详细说明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【关联提交】：关联仓库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【依赖】：对模块的依赖说明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【影响】：可能的影响说明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【测试建议】：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【自测试】：自测试代码位置或方法简述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格式2: 问题修改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【BugFix】：问题简述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【修改方法】：修改方法简述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【影响】：可能的影响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【关联提交】：关联仓库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【Bug平台ID】：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【测试建议】：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E0D4E0-7994-2384-1CAF-B6112E70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121" y="1465188"/>
            <a:ext cx="4572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格式3：重构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【重构】：格式重构/代码重构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【测试建议】：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格式4：测试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【测试】：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【被测Bug平台ID】：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【被测功能点】：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格式5：文档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【文档】：文档简述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【说明】：修改原因等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【影响】：如：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代码需同步修改</a:t>
            </a:r>
          </a:p>
        </p:txBody>
      </p:sp>
    </p:spTree>
    <p:extLst>
      <p:ext uri="{BB962C8B-B14F-4D97-AF65-F5344CB8AC3E}">
        <p14:creationId xmlns:p14="http://schemas.microsoft.com/office/powerpoint/2010/main" val="41284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代码提交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4393" y="3501007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多仓库时的子模块操作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4393" y="2767327"/>
            <a:ext cx="4795070" cy="473341"/>
            <a:chOff x="1341529" y="1980117"/>
            <a:chExt cx="3904897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代码提交推荐注释格式</a:t>
                </a: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895AFC-299A-A299-BF0F-A41FAD468DD9}"/>
              </a:ext>
            </a:extLst>
          </p:cNvPr>
          <p:cNvGrpSpPr/>
          <p:nvPr/>
        </p:nvGrpSpPr>
        <p:grpSpPr>
          <a:xfrm>
            <a:off x="1124393" y="1323319"/>
            <a:ext cx="6111706" cy="461665"/>
            <a:chOff x="1278972" y="1983477"/>
            <a:chExt cx="5714482" cy="46166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50A2264-E831-9E0B-CF4A-F895B8511B74}"/>
                </a:ext>
              </a:extLst>
            </p:cNvPr>
            <p:cNvGrpSpPr/>
            <p:nvPr/>
          </p:nvGrpSpPr>
          <p:grpSpPr>
            <a:xfrm>
              <a:off x="1278972" y="1983477"/>
              <a:ext cx="5714482" cy="461665"/>
              <a:chOff x="1591029" y="2039506"/>
              <a:chExt cx="5714482" cy="46166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4F7E3E-46A1-A0DC-CD7C-F6F8E61AD503}"/>
                  </a:ext>
                </a:extLst>
              </p:cNvPr>
              <p:cNvSpPr txBox="1"/>
              <p:nvPr/>
            </p:nvSpPr>
            <p:spPr>
              <a:xfrm>
                <a:off x="2084367" y="2039506"/>
                <a:ext cx="522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本地代码同步到最新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3">
                <a:extLst>
                  <a:ext uri="{FF2B5EF4-FFF2-40B4-BE49-F238E27FC236}">
                    <a16:creationId xmlns:a16="http://schemas.microsoft.com/office/drawing/2014/main" id="{F7A7A7F0-1796-C423-4258-B5C931B45603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BD5B00-88FC-4315-3B1A-CC0DC9D8FAE1}"/>
                </a:ext>
              </a:extLst>
            </p:cNvPr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006EF0-C0D4-14C6-9116-4D2F02B152F2}"/>
              </a:ext>
            </a:extLst>
          </p:cNvPr>
          <p:cNvGrpSpPr/>
          <p:nvPr/>
        </p:nvGrpSpPr>
        <p:grpSpPr>
          <a:xfrm>
            <a:off x="1124393" y="2045323"/>
            <a:ext cx="6077414" cy="461665"/>
            <a:chOff x="1278972" y="1991793"/>
            <a:chExt cx="6077414" cy="46166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7C10A5E-6BBF-345C-570D-C162A59367AA}"/>
                </a:ext>
              </a:extLst>
            </p:cNvPr>
            <p:cNvGrpSpPr/>
            <p:nvPr/>
          </p:nvGrpSpPr>
          <p:grpSpPr>
            <a:xfrm>
              <a:off x="1278972" y="1991793"/>
              <a:ext cx="6077414" cy="461665"/>
              <a:chOff x="1591029" y="2047822"/>
              <a:chExt cx="6077414" cy="46166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52BB40C-0811-9A3A-B7A2-9473C7EEBE4D}"/>
                  </a:ext>
                </a:extLst>
              </p:cNvPr>
              <p:cNvSpPr txBox="1"/>
              <p:nvPr/>
            </p:nvSpPr>
            <p:spPr>
              <a:xfrm>
                <a:off x="2084368" y="2047822"/>
                <a:ext cx="5584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提交到代码到服务器推荐流程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9D581FB9-C745-6C07-1ECC-38AAA88EA44D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2881B7A-6154-DAA2-D546-6CA3AC7389D4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440922-3F8F-4C3D-87F3-4E9BC0ADF1F8}"/>
              </a:ext>
            </a:extLst>
          </p:cNvPr>
          <p:cNvGrpSpPr/>
          <p:nvPr/>
        </p:nvGrpSpPr>
        <p:grpSpPr>
          <a:xfrm>
            <a:off x="1124393" y="4228415"/>
            <a:ext cx="4795070" cy="473341"/>
            <a:chOff x="1341529" y="1980117"/>
            <a:chExt cx="3904897" cy="473341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D13D0F6-260E-9A47-422D-4F599990227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83A9B9F-8D50-C458-332F-EA031F32A1E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部分代码合并操作</a:t>
                </a:r>
              </a:p>
            </p:txBody>
          </p:sp>
          <p:sp>
            <p:nvSpPr>
              <p:cNvPr id="47" name="圆角矩形 18">
                <a:extLst>
                  <a:ext uri="{FF2B5EF4-FFF2-40B4-BE49-F238E27FC236}">
                    <a16:creationId xmlns:a16="http://schemas.microsoft.com/office/drawing/2014/main" id="{BC1FFCC9-374F-655B-8BFD-01277C005C9F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5DCC413-07C2-0721-D4D9-D951F0C513AE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123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0"/>
            <a:ext cx="10313505" cy="9373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多仓库时的子模块操作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假设已有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main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两个仓库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仓库的子仓库管理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submodule add &lt;lib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仓库服务器路径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 .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 –m 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增加子仓库”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克隆含有子项目的仓库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–recursive &lt;main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仓库服务器路径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更新子模块为远程项目的最新版本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submodule update --remote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94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代码提交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4393" y="4216931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部分代码合并操作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4393" y="2758449"/>
            <a:ext cx="4795070" cy="473341"/>
            <a:chOff x="1341529" y="1980117"/>
            <a:chExt cx="3904897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代码提交推荐注释格式</a:t>
                </a: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895AFC-299A-A299-BF0F-A41FAD468DD9}"/>
              </a:ext>
            </a:extLst>
          </p:cNvPr>
          <p:cNvGrpSpPr/>
          <p:nvPr/>
        </p:nvGrpSpPr>
        <p:grpSpPr>
          <a:xfrm>
            <a:off x="1124393" y="1323319"/>
            <a:ext cx="6111706" cy="461665"/>
            <a:chOff x="1278972" y="1983477"/>
            <a:chExt cx="5714482" cy="46166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50A2264-E831-9E0B-CF4A-F895B8511B74}"/>
                </a:ext>
              </a:extLst>
            </p:cNvPr>
            <p:cNvGrpSpPr/>
            <p:nvPr/>
          </p:nvGrpSpPr>
          <p:grpSpPr>
            <a:xfrm>
              <a:off x="1278972" y="1983477"/>
              <a:ext cx="5714482" cy="461665"/>
              <a:chOff x="1591029" y="2039506"/>
              <a:chExt cx="5714482" cy="46166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4F7E3E-46A1-A0DC-CD7C-F6F8E61AD503}"/>
                  </a:ext>
                </a:extLst>
              </p:cNvPr>
              <p:cNvSpPr txBox="1"/>
              <p:nvPr/>
            </p:nvSpPr>
            <p:spPr>
              <a:xfrm>
                <a:off x="2084367" y="2039506"/>
                <a:ext cx="522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本地代码同步到最新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有修改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无修改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3">
                <a:extLst>
                  <a:ext uri="{FF2B5EF4-FFF2-40B4-BE49-F238E27FC236}">
                    <a16:creationId xmlns:a16="http://schemas.microsoft.com/office/drawing/2014/main" id="{F7A7A7F0-1796-C423-4258-B5C931B45603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BD5B00-88FC-4315-3B1A-CC0DC9D8FAE1}"/>
                </a:ext>
              </a:extLst>
            </p:cNvPr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006EF0-C0D4-14C6-9116-4D2F02B152F2}"/>
              </a:ext>
            </a:extLst>
          </p:cNvPr>
          <p:cNvGrpSpPr/>
          <p:nvPr/>
        </p:nvGrpSpPr>
        <p:grpSpPr>
          <a:xfrm>
            <a:off x="1124393" y="2040884"/>
            <a:ext cx="6077414" cy="461665"/>
            <a:chOff x="1278972" y="1991793"/>
            <a:chExt cx="6077414" cy="46166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7C10A5E-6BBF-345C-570D-C162A59367AA}"/>
                </a:ext>
              </a:extLst>
            </p:cNvPr>
            <p:cNvGrpSpPr/>
            <p:nvPr/>
          </p:nvGrpSpPr>
          <p:grpSpPr>
            <a:xfrm>
              <a:off x="1278972" y="1991793"/>
              <a:ext cx="6077414" cy="461665"/>
              <a:chOff x="1591029" y="2047822"/>
              <a:chExt cx="6077414" cy="46166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52BB40C-0811-9A3A-B7A2-9473C7EEBE4D}"/>
                  </a:ext>
                </a:extLst>
              </p:cNvPr>
              <p:cNvSpPr txBox="1"/>
              <p:nvPr/>
            </p:nvSpPr>
            <p:spPr>
              <a:xfrm>
                <a:off x="2084368" y="2047822"/>
                <a:ext cx="5584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提交到代码到服务器推荐流程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9D581FB9-C745-6C07-1ECC-38AAA88EA44D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2881B7A-6154-DAA2-D546-6CA3AC7389D4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440922-3F8F-4C3D-87F3-4E9BC0ADF1F8}"/>
              </a:ext>
            </a:extLst>
          </p:cNvPr>
          <p:cNvGrpSpPr/>
          <p:nvPr/>
        </p:nvGrpSpPr>
        <p:grpSpPr>
          <a:xfrm>
            <a:off x="1124393" y="3487690"/>
            <a:ext cx="4795070" cy="473341"/>
            <a:chOff x="1341529" y="1980117"/>
            <a:chExt cx="3904897" cy="473341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D13D0F6-260E-9A47-422D-4F599990227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83A9B9F-8D50-C458-332F-EA031F32A1E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多仓库时的子模块操作</a:t>
                </a:r>
              </a:p>
            </p:txBody>
          </p:sp>
          <p:sp>
            <p:nvSpPr>
              <p:cNvPr id="47" name="圆角矩形 18">
                <a:extLst>
                  <a:ext uri="{FF2B5EF4-FFF2-40B4-BE49-F238E27FC236}">
                    <a16:creationId xmlns:a16="http://schemas.microsoft.com/office/drawing/2014/main" id="{BC1FFCC9-374F-655B-8BFD-01277C005C9F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5DCC413-07C2-0721-D4D9-D951F0C513AE}"/>
                </a:ext>
              </a:extLst>
            </p:cNvPr>
            <p:cNvSpPr txBox="1"/>
            <p:nvPr/>
          </p:nvSpPr>
          <p:spPr>
            <a:xfrm>
              <a:off x="1349770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43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263733" y="212647"/>
            <a:ext cx="10313505" cy="6875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部分代码合并操作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020726"/>
            <a:ext cx="11333509" cy="525624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cherry-pick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将指定的一个或多个提交应用到其它分支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master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分支有以下提交                                 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a=&gt;b=&gt;c=&gt;d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feature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提交创建，有如下提交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a=&gt;e=&gt;f=&gt;g=&gt;h=&gt;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现在只想把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开始的部分提交合并到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git checkout master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git cherry-pick   f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提交合并到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，变成：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a=&gt;b=&gt;c=&gt;d=&gt;f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git cherry-pick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f..h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的提交合并到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a=&gt;b=&gt;c=&gt;d=&gt;f=&gt;g=&gt;h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cherry-pick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产生冲突的解决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pull –rebase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，首先修改冲突文件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 &lt;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解决冲突后的文件列表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cherry-pick –continue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432BFB-4D7C-0989-9371-2D4478123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68895"/>
              </p:ext>
            </p:extLst>
          </p:nvPr>
        </p:nvGraphicFramePr>
        <p:xfrm>
          <a:off x="6218275" y="5036657"/>
          <a:ext cx="4272516" cy="98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406">
                  <a:extLst>
                    <a:ext uri="{9D8B030D-6E8A-4147-A177-3AD203B41FA5}">
                      <a16:colId xmlns:a16="http://schemas.microsoft.com/office/drawing/2014/main" val="1943963053"/>
                    </a:ext>
                  </a:extLst>
                </a:gridCol>
                <a:gridCol w="2680110">
                  <a:extLst>
                    <a:ext uri="{9D8B030D-6E8A-4147-A177-3AD203B41FA5}">
                      <a16:colId xmlns:a16="http://schemas.microsoft.com/office/drawing/2014/main" val="1951828006"/>
                    </a:ext>
                  </a:extLst>
                </a:gridCol>
              </a:tblGrid>
              <a:tr h="42638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8602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merge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合并另一个分支的所有代码变动</a:t>
                      </a: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095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cherry-pick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挑选另一个分支的部分代码变动进行合并</a:t>
                      </a: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9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164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目  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61390" y="3507884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其它常见操作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1390" y="1298073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基本概念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基本操作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61390" y="2034677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分支操作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3" y="20280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2721DF-8588-5273-49DA-9C7626204758}"/>
              </a:ext>
            </a:extLst>
          </p:cNvPr>
          <p:cNvGrpSpPr/>
          <p:nvPr/>
        </p:nvGrpSpPr>
        <p:grpSpPr>
          <a:xfrm>
            <a:off x="1161390" y="2771281"/>
            <a:ext cx="3967454" cy="461665"/>
            <a:chOff x="1278972" y="1991793"/>
            <a:chExt cx="3967454" cy="46166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37B5D73-ED33-1386-FC1B-1076E106234C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E019C7-45AF-9901-BB27-5FC42F2900D5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代码提交</a:t>
                </a:r>
              </a:p>
            </p:txBody>
          </p:sp>
          <p:sp>
            <p:nvSpPr>
              <p:cNvPr id="24" name="圆角矩形 18">
                <a:extLst>
                  <a:ext uri="{FF2B5EF4-FFF2-40B4-BE49-F238E27FC236}">
                    <a16:creationId xmlns:a16="http://schemas.microsoft.com/office/drawing/2014/main" id="{6CF0CA18-C94C-D838-0ADF-F535E356BC62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D3F0D52-A75D-8FE1-5D1C-561A6C2995C7}"/>
                </a:ext>
              </a:extLst>
            </p:cNvPr>
            <p:cNvSpPr txBox="1"/>
            <p:nvPr/>
          </p:nvSpPr>
          <p:spPr>
            <a:xfrm>
              <a:off x="1320133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2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其它常见操作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0106" y="2070589"/>
            <a:ext cx="5070534" cy="461665"/>
            <a:chOff x="1300008" y="1983477"/>
            <a:chExt cx="4740980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4740980" cy="461665"/>
              <a:chOff x="1612065" y="2039506"/>
              <a:chExt cx="4740980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8" y="2039506"/>
                <a:ext cx="426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查看指定文件修改记录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20106" y="2778930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版本操作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(Tag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0106" y="1356842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切换到指定历史版本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20132" y="202809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0106" y="3487271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补丁操作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打补丁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88BB33-1EE0-F30C-03C0-B3B290F8B18D}"/>
              </a:ext>
            </a:extLst>
          </p:cNvPr>
          <p:cNvGrpSpPr/>
          <p:nvPr/>
        </p:nvGrpSpPr>
        <p:grpSpPr>
          <a:xfrm>
            <a:off x="1120106" y="4207288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DF2D16-2604-5402-ADEF-7EB9B518C81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FBB78B8-5984-2237-527C-D3BB6D46137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gitignore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23A3E319-9578-5A19-BD3F-636E5C5D50E9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6D0A12-DC19-D831-F8C6-4E0CFA595F75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56933B-CF75-770A-4DA4-D647E904E92A}"/>
              </a:ext>
            </a:extLst>
          </p:cNvPr>
          <p:cNvGrpSpPr/>
          <p:nvPr/>
        </p:nvGrpSpPr>
        <p:grpSpPr>
          <a:xfrm>
            <a:off x="1120106" y="4927307"/>
            <a:ext cx="4795070" cy="473341"/>
            <a:chOff x="1341529" y="1980117"/>
            <a:chExt cx="3904897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603E03-7347-560E-599E-7B4353C0CF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709E56-A7F4-BA0B-52B9-EDE11D16F1AC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常用命令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CE2B35CD-D3F5-1BC9-B81E-63CACFC66D3D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4BE2AF-CB06-27A5-2F9D-373AD799CD9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6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1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切换到指定历史版本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046830"/>
            <a:ext cx="11333509" cy="523014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仓库文件回退到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参数指定的版本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 –soft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对应的版本，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本地当前修改保留，缓冲区保留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，本地仓库回滚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对应的版本，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本地当前修改保留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缓冲区作废，本地仓库回滚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 –-hard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对应的版本，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本地当前修改作废，缓冲区作废，本地仓库回滚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&lt;filename/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还原文件或目录为最近的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放弃当前修改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EB6885-5A89-E7A6-B1C2-993CD26A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13" y="5071783"/>
            <a:ext cx="734377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254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其它常见操作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6327" y="2756063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版本操作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(Tag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36327" y="2029966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查看指定文件修改记录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36327" y="3476754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补丁操作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打补丁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88BB33-1EE0-F30C-03C0-B3B290F8B18D}"/>
              </a:ext>
            </a:extLst>
          </p:cNvPr>
          <p:cNvGrpSpPr/>
          <p:nvPr/>
        </p:nvGrpSpPr>
        <p:grpSpPr>
          <a:xfrm>
            <a:off x="1136327" y="4209121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DF2D16-2604-5402-ADEF-7EB9B518C81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FBB78B8-5984-2237-527C-D3BB6D46137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gitignore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23A3E319-9578-5A19-BD3F-636E5C5D50E9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6D0A12-DC19-D831-F8C6-4E0CFA595F75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56933B-CF75-770A-4DA4-D647E904E92A}"/>
              </a:ext>
            </a:extLst>
          </p:cNvPr>
          <p:cNvGrpSpPr/>
          <p:nvPr/>
        </p:nvGrpSpPr>
        <p:grpSpPr>
          <a:xfrm>
            <a:off x="1136327" y="4941486"/>
            <a:ext cx="4795070" cy="473341"/>
            <a:chOff x="1341529" y="1980117"/>
            <a:chExt cx="3904897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603E03-7347-560E-599E-7B4353C0CF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709E56-A7F4-BA0B-52B9-EDE11D16F1AC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常用命令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CE2B35CD-D3F5-1BC9-B81E-63CACFC66D3D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4BE2AF-CB06-27A5-2F9D-373AD799CD9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6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38BE01C-C2BB-C9F7-5315-124C80203351}"/>
              </a:ext>
            </a:extLst>
          </p:cNvPr>
          <p:cNvGrpSpPr/>
          <p:nvPr/>
        </p:nvGrpSpPr>
        <p:grpSpPr>
          <a:xfrm>
            <a:off x="1136327" y="1309275"/>
            <a:ext cx="4948190" cy="461665"/>
            <a:chOff x="1278972" y="1991793"/>
            <a:chExt cx="4948190" cy="46166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0C31A6F-8015-804C-5FB0-EB2A71DA2739}"/>
                </a:ext>
              </a:extLst>
            </p:cNvPr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E93043D-46B7-FF05-8538-7D071E44F328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切换到指定历史版本</a:t>
                </a:r>
              </a:p>
            </p:txBody>
          </p:sp>
          <p:sp>
            <p:nvSpPr>
              <p:cNvPr id="47" name="圆角矩形 18">
                <a:extLst>
                  <a:ext uri="{FF2B5EF4-FFF2-40B4-BE49-F238E27FC236}">
                    <a16:creationId xmlns:a16="http://schemas.microsoft.com/office/drawing/2014/main" id="{483322F5-EA71-5811-4B4B-3F29177B0A02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9916EE-DD51-D9FC-4783-AEE5DE405695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617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查看指定文件修改记录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log filename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查看文件提交记录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log -p filename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查看文件每次提交的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log –pretty=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filename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查看文件的所有修改历史</a:t>
            </a:r>
          </a:p>
        </p:txBody>
      </p:sp>
    </p:spTree>
    <p:extLst>
      <p:ext uri="{BB962C8B-B14F-4D97-AF65-F5344CB8AC3E}">
        <p14:creationId xmlns:p14="http://schemas.microsoft.com/office/powerpoint/2010/main" val="7232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是可扩展的分布式版本控制系统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离线工作，包括提交代码、分支操作等都可以本地完成，无需依赖服务器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非常方便地撤销错误操作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本地缓存区概念，使得更容易控制每次修改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多仓库协同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集中式版本控制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远端库：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800"/>
              </a:spcAft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远端库的完整的拷贝，包括所有文件的修改记录，分支等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位哈希值，一般用前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位即可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版本库某个时间点所有文件集合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5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其它常见操作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33363" y="2040926"/>
            <a:ext cx="5070534" cy="461665"/>
            <a:chOff x="1300008" y="1983477"/>
            <a:chExt cx="4740980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4740980" cy="461665"/>
              <a:chOff x="1612065" y="2039506"/>
              <a:chExt cx="4740980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8" y="2039506"/>
                <a:ext cx="426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查看指定文件修改记录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3363" y="1326522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切换到指定历史版本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33363" y="2755330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版本操作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(Tag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33363" y="3475140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补丁操作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打补丁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88BB33-1EE0-F30C-03C0-B3B290F8B18D}"/>
              </a:ext>
            </a:extLst>
          </p:cNvPr>
          <p:cNvGrpSpPr/>
          <p:nvPr/>
        </p:nvGrpSpPr>
        <p:grpSpPr>
          <a:xfrm>
            <a:off x="1133363" y="4201220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DF2D16-2604-5402-ADEF-7EB9B518C81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FBB78B8-5984-2237-527C-D3BB6D46137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gitignore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23A3E319-9578-5A19-BD3F-636E5C5D50E9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6D0A12-DC19-D831-F8C6-4E0CFA595F75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56933B-CF75-770A-4DA4-D647E904E92A}"/>
              </a:ext>
            </a:extLst>
          </p:cNvPr>
          <p:cNvGrpSpPr/>
          <p:nvPr/>
        </p:nvGrpSpPr>
        <p:grpSpPr>
          <a:xfrm>
            <a:off x="1133363" y="4927301"/>
            <a:ext cx="4795070" cy="473341"/>
            <a:chOff x="1341529" y="1980117"/>
            <a:chExt cx="3904897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603E03-7347-560E-599E-7B4353C0CF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709E56-A7F4-BA0B-52B9-EDE11D16F1AC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常用命令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CE2B35CD-D3F5-1BC9-B81E-63CACFC66D3D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4BE2AF-CB06-27A5-2F9D-373AD799CD9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6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936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版本操作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(Tag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删除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tag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以当前版本创建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tag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tag –d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origin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 origin –tags      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推送所有不在服务器的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查看版本列表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tag --list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77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其它常见操作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5360" y="2066890"/>
            <a:ext cx="5070534" cy="461665"/>
            <a:chOff x="1300008" y="1983477"/>
            <a:chExt cx="4740980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4740980" cy="461665"/>
              <a:chOff x="1612065" y="2039506"/>
              <a:chExt cx="4740980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8" y="2039506"/>
                <a:ext cx="426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查看指定文件修改记录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5360" y="2783041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版本操作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(Tag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15360" y="3499192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补丁操作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打补丁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15360" y="1339063"/>
            <a:ext cx="4795070" cy="473341"/>
            <a:chOff x="1341529" y="1980117"/>
            <a:chExt cx="3904897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切换到指定历史版本</a:t>
                </a: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88BB33-1EE0-F30C-03C0-B3B290F8B18D}"/>
              </a:ext>
            </a:extLst>
          </p:cNvPr>
          <p:cNvGrpSpPr/>
          <p:nvPr/>
        </p:nvGrpSpPr>
        <p:grpSpPr>
          <a:xfrm>
            <a:off x="1115360" y="4220749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DF2D16-2604-5402-ADEF-7EB9B518C81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FBB78B8-5984-2237-527C-D3BB6D46137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gitignore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23A3E319-9578-5A19-BD3F-636E5C5D50E9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6D0A12-DC19-D831-F8C6-4E0CFA595F75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56933B-CF75-770A-4DA4-D647E904E92A}"/>
              </a:ext>
            </a:extLst>
          </p:cNvPr>
          <p:cNvGrpSpPr/>
          <p:nvPr/>
        </p:nvGrpSpPr>
        <p:grpSpPr>
          <a:xfrm>
            <a:off x="1115360" y="4948578"/>
            <a:ext cx="4795070" cy="473341"/>
            <a:chOff x="1341529" y="1980117"/>
            <a:chExt cx="3904897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603E03-7347-560E-599E-7B4353C0CF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709E56-A7F4-BA0B-52B9-EDE11D16F1AC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常用命令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CE2B35CD-D3F5-1BC9-B81E-63CACFC66D3D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4BE2AF-CB06-27A5-2F9D-373AD799CD9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6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86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补丁操作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创建补丁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打补丁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仅记录文件改变内容，不带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diff commitID1 commitID2 &gt; diff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diff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diff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format-patch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format-patch &lt;CommitID1&gt;..&lt;CommitID2&gt;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检查补丁能否正常打入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apply --check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补丁文件名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打补丁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apply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补丁文件名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补丁文件名</a:t>
            </a:r>
          </a:p>
        </p:txBody>
      </p:sp>
    </p:spTree>
    <p:extLst>
      <p:ext uri="{BB962C8B-B14F-4D97-AF65-F5344CB8AC3E}">
        <p14:creationId xmlns:p14="http://schemas.microsoft.com/office/powerpoint/2010/main" val="3493213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补丁操作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处理打补丁的冲突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自动合入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中不冲突的代码改动，同时保留冲突的部分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apply –reject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补丁文件名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手动根据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rej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文件解决冲突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将修改后的冲突文件加入到缓存区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合并冲突继续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rebase –continue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am --continue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855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其它常见操作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7198" y="2077288"/>
            <a:ext cx="5070534" cy="461665"/>
            <a:chOff x="1300008" y="1983477"/>
            <a:chExt cx="4740980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4740980" cy="461665"/>
              <a:chOff x="1612065" y="2039506"/>
              <a:chExt cx="4740980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8" y="2039506"/>
                <a:ext cx="426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查看指定文件修改记录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27198" y="2789066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版本操作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(Tag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7198" y="4224298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gitignore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7198" y="3500844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补丁操作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打补丁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88BB33-1EE0-F30C-03C0-B3B290F8B18D}"/>
              </a:ext>
            </a:extLst>
          </p:cNvPr>
          <p:cNvGrpSpPr/>
          <p:nvPr/>
        </p:nvGrpSpPr>
        <p:grpSpPr>
          <a:xfrm>
            <a:off x="1127198" y="1353834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DF2D16-2604-5402-ADEF-7EB9B518C81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FBB78B8-5984-2237-527C-D3BB6D46137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切换到指定历史版本</a:t>
                </a: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23A3E319-9578-5A19-BD3F-636E5C5D50E9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6D0A12-DC19-D831-F8C6-4E0CFA595F75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56933B-CF75-770A-4DA4-D647E904E92A}"/>
              </a:ext>
            </a:extLst>
          </p:cNvPr>
          <p:cNvGrpSpPr/>
          <p:nvPr/>
        </p:nvGrpSpPr>
        <p:grpSpPr>
          <a:xfrm>
            <a:off x="1127198" y="4941480"/>
            <a:ext cx="4795070" cy="473341"/>
            <a:chOff x="1341529" y="1980117"/>
            <a:chExt cx="3904897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603E03-7347-560E-599E-7B4353C0CF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709E56-A7F4-BA0B-52B9-EDE11D16F1AC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常用命令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CE2B35CD-D3F5-1BC9-B81E-63CACFC66D3D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4BE2AF-CB06-27A5-2F9D-373AD799CD98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6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971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gitignore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文件是一个纯文本文件，包含了项目中所有指定的文件和文件夹的列表，这些文件和文件夹是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应该忽略和不追踪的。提交时代码时不会被提交到仓库。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仓库下可以有一个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忽略多个文件或文件夹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92690A-4FD3-F73C-0456-21CFD850C5E5}"/>
              </a:ext>
            </a:extLst>
          </p:cNvPr>
          <p:cNvSpPr txBox="1"/>
          <p:nvPr/>
        </p:nvSpPr>
        <p:spPr>
          <a:xfrm>
            <a:off x="1346200" y="3051086"/>
            <a:ext cx="1708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.obj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.vscode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464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其它常见操作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4731" y="2066236"/>
            <a:ext cx="5070534" cy="461665"/>
            <a:chOff x="1300008" y="1983477"/>
            <a:chExt cx="4740980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0008" y="1983477"/>
              <a:ext cx="4740980" cy="461665"/>
              <a:chOff x="1612065" y="2039506"/>
              <a:chExt cx="4740980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8" y="2039506"/>
                <a:ext cx="426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查看指定文件修改记录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9742" y="2070969"/>
                <a:ext cx="401640" cy="3769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30509" y="2028090"/>
              <a:ext cx="2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24731" y="2781588"/>
            <a:ext cx="4948190" cy="461665"/>
            <a:chOff x="1278972" y="1991793"/>
            <a:chExt cx="4948190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4948190" cy="461665"/>
              <a:chOff x="1591029" y="2047822"/>
              <a:chExt cx="4948190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4454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版本操作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(Tag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删除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145D56-1C9F-58BD-B118-C9B6D87B0F0A}"/>
              </a:ext>
            </a:extLst>
          </p:cNvPr>
          <p:cNvGrpSpPr/>
          <p:nvPr/>
        </p:nvGrpSpPr>
        <p:grpSpPr>
          <a:xfrm>
            <a:off x="1124731" y="4950997"/>
            <a:ext cx="5669047" cy="467071"/>
            <a:chOff x="1315948" y="1994702"/>
            <a:chExt cx="5038027" cy="46707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8D6C817-D867-F631-B798-A8BF4D6A28FF}"/>
                </a:ext>
              </a:extLst>
            </p:cNvPr>
            <p:cNvGrpSpPr/>
            <p:nvPr/>
          </p:nvGrpSpPr>
          <p:grpSpPr>
            <a:xfrm>
              <a:off x="1315948" y="1994702"/>
              <a:ext cx="5038027" cy="467071"/>
              <a:chOff x="1628005" y="2050731"/>
              <a:chExt cx="5038027" cy="46707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052A75-11E0-3CDC-EEE1-B9223229D3CA}"/>
                  </a:ext>
                </a:extLst>
              </p:cNvPr>
              <p:cNvSpPr txBox="1"/>
              <p:nvPr/>
            </p:nvSpPr>
            <p:spPr>
              <a:xfrm>
                <a:off x="2084369" y="2056137"/>
                <a:ext cx="45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常用命令</a:t>
                </a:r>
              </a:p>
            </p:txBody>
          </p:sp>
          <p:sp>
            <p:nvSpPr>
              <p:cNvPr id="35" name="圆角矩形 8">
                <a:extLst>
                  <a:ext uri="{FF2B5EF4-FFF2-40B4-BE49-F238E27FC236}">
                    <a16:creationId xmlns:a16="http://schemas.microsoft.com/office/drawing/2014/main" id="{51FC2379-543D-CCAE-B396-07EFBBF71E0C}"/>
                  </a:ext>
                </a:extLst>
              </p:cNvPr>
              <p:cNvSpPr/>
              <p:nvPr/>
            </p:nvSpPr>
            <p:spPr>
              <a:xfrm rot="2700000">
                <a:off x="1606345" y="2072391"/>
                <a:ext cx="401640" cy="35832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200407-D8F9-AC4F-0997-7CDAB4B155CF}"/>
                </a:ext>
              </a:extLst>
            </p:cNvPr>
            <p:cNvSpPr txBox="1"/>
            <p:nvPr/>
          </p:nvSpPr>
          <p:spPr>
            <a:xfrm>
              <a:off x="1337903" y="2028090"/>
              <a:ext cx="28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6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F9D71-5DF9-F0DD-D964-2DC6D7308751}"/>
              </a:ext>
            </a:extLst>
          </p:cNvPr>
          <p:cNvGrpSpPr/>
          <p:nvPr/>
        </p:nvGrpSpPr>
        <p:grpSpPr>
          <a:xfrm>
            <a:off x="1124731" y="3496940"/>
            <a:ext cx="4821345" cy="473341"/>
            <a:chOff x="1320132" y="1980117"/>
            <a:chExt cx="3926294" cy="47334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23DDF5-8314-E120-295C-AB9CA227867E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466C1E-7B8D-3335-D839-E38C8BE0135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补丁操作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(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创建补丁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/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打补丁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40" name="圆角矩形 18">
                <a:extLst>
                  <a:ext uri="{FF2B5EF4-FFF2-40B4-BE49-F238E27FC236}">
                    <a16:creationId xmlns:a16="http://schemas.microsoft.com/office/drawing/2014/main" id="{7A943783-DCA6-D892-FC85-29B51195384B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9934E-60C8-2EBF-1E77-61310C0F7518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88BB33-1EE0-F30C-03C0-B3B290F8B18D}"/>
              </a:ext>
            </a:extLst>
          </p:cNvPr>
          <p:cNvGrpSpPr/>
          <p:nvPr/>
        </p:nvGrpSpPr>
        <p:grpSpPr>
          <a:xfrm>
            <a:off x="1124731" y="4223968"/>
            <a:ext cx="4795070" cy="473341"/>
            <a:chOff x="1341529" y="1980117"/>
            <a:chExt cx="3904897" cy="4733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DF2D16-2604-5402-ADEF-7EB9B518C819}"/>
                </a:ext>
              </a:extLst>
            </p:cNvPr>
            <p:cNvGrpSpPr/>
            <p:nvPr/>
          </p:nvGrpSpPr>
          <p:grpSpPr>
            <a:xfrm>
              <a:off x="1341529" y="1980117"/>
              <a:ext cx="3904897" cy="473341"/>
              <a:chOff x="1653586" y="2036146"/>
              <a:chExt cx="3904897" cy="47334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FBB78B8-5984-2237-527C-D3BB6D46137E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gitignore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  <p:sp>
            <p:nvSpPr>
              <p:cNvPr id="27" name="圆角矩形 18">
                <a:extLst>
                  <a:ext uri="{FF2B5EF4-FFF2-40B4-BE49-F238E27FC236}">
                    <a16:creationId xmlns:a16="http://schemas.microsoft.com/office/drawing/2014/main" id="{23A3E319-9578-5A19-BD3F-636E5C5D50E9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6D0A12-DC19-D831-F8C6-4E0CFA595F75}"/>
                </a:ext>
              </a:extLst>
            </p:cNvPr>
            <p:cNvSpPr txBox="1"/>
            <p:nvPr/>
          </p:nvSpPr>
          <p:spPr>
            <a:xfrm>
              <a:off x="1349771" y="2028090"/>
              <a:ext cx="26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5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C56933B-CF75-770A-4DA4-D647E904E92A}"/>
              </a:ext>
            </a:extLst>
          </p:cNvPr>
          <p:cNvGrpSpPr/>
          <p:nvPr/>
        </p:nvGrpSpPr>
        <p:grpSpPr>
          <a:xfrm>
            <a:off x="1124731" y="1339208"/>
            <a:ext cx="5629641" cy="473341"/>
            <a:chOff x="1341529" y="1980117"/>
            <a:chExt cx="4584535" cy="4733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603E03-7347-560E-599E-7B4353C0CF7E}"/>
                </a:ext>
              </a:extLst>
            </p:cNvPr>
            <p:cNvGrpSpPr/>
            <p:nvPr/>
          </p:nvGrpSpPr>
          <p:grpSpPr>
            <a:xfrm>
              <a:off x="1341529" y="1980117"/>
              <a:ext cx="4584535" cy="473341"/>
              <a:chOff x="1653586" y="2036146"/>
              <a:chExt cx="4584535" cy="47334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709E56-A7F4-BA0B-52B9-EDE11D16F1AC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41537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切换到指定历史版本</a:t>
                </a:r>
              </a:p>
            </p:txBody>
          </p:sp>
          <p:sp>
            <p:nvSpPr>
              <p:cNvPr id="42" name="圆角矩形 18">
                <a:extLst>
                  <a:ext uri="{FF2B5EF4-FFF2-40B4-BE49-F238E27FC236}">
                    <a16:creationId xmlns:a16="http://schemas.microsoft.com/office/drawing/2014/main" id="{CE2B35CD-D3F5-1BC9-B81E-63CACFC66D3D}"/>
                  </a:ext>
                </a:extLst>
              </p:cNvPr>
              <p:cNvSpPr/>
              <p:nvPr/>
            </p:nvSpPr>
            <p:spPr>
              <a:xfrm rot="2700000">
                <a:off x="1616941" y="2072791"/>
                <a:ext cx="401640" cy="32834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4BE2AF-CB06-27A5-2F9D-373AD799CD98}"/>
                </a:ext>
              </a:extLst>
            </p:cNvPr>
            <p:cNvSpPr txBox="1"/>
            <p:nvPr/>
          </p:nvSpPr>
          <p:spPr>
            <a:xfrm>
              <a:off x="1349772" y="2028090"/>
              <a:ext cx="260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882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常用命令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47EE47D-4340-B5AE-02E7-392130639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10354"/>
              </p:ext>
            </p:extLst>
          </p:nvPr>
        </p:nvGraphicFramePr>
        <p:xfrm>
          <a:off x="660400" y="1165957"/>
          <a:ext cx="8988926" cy="47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38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solidFill>
                      <a:srgbClr val="732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clone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克隆版本库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差异比较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pull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拉回远程版本库的提交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difftool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调用图形化差异比较工具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push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推送至远程版本库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fetch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获取远程版本库的提交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add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添加至暂存区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init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版本库初始化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apply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应用补丁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显示提交日志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blame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文件逐行追溯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merge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分支合并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branch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分支管理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mv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重命名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checkout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检出到工作区，切换或创建分支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显示工作区文件状态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2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cherry-pick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选择性地将提交从一个分支复制到另一个分支</a:t>
                      </a: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rebase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分支变基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clean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清除工作区未跟踪文件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reset  --soft/--hard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重置改变分支，本地代码回退到某一版本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commit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revert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回退提交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config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查询和修改配置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show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显示各种类型的对象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660934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stash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保存和恢复进度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 whatchanged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显示某个文件的版本提交信息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6424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 remote</a:t>
                      </a: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远端操作</a:t>
                      </a: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59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20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0497" y="4626080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http://www.joinsilicon.com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2433638"/>
            <a:ext cx="1533526" cy="153352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7B5934-0922-5578-CF70-BD356A23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77231"/>
              </p:ext>
            </p:extLst>
          </p:nvPr>
        </p:nvGraphicFramePr>
        <p:xfrm>
          <a:off x="546986" y="223204"/>
          <a:ext cx="4003244" cy="98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8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32F8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32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49" marR="6349" marT="635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基本概念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基本操作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136655" y="2042518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基本原理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36655" y="1318927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lang="zh-CN" altLang="en-US" dirty="0"/>
                  <a:t>基本概念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6655" y="2766109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仓库基本操作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9751" y="2028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E555A3A-8BCB-CFFC-B742-09A74F378316}"/>
              </a:ext>
            </a:extLst>
          </p:cNvPr>
          <p:cNvGrpSpPr/>
          <p:nvPr/>
        </p:nvGrpSpPr>
        <p:grpSpPr>
          <a:xfrm>
            <a:off x="1136655" y="3489699"/>
            <a:ext cx="3967454" cy="461665"/>
            <a:chOff x="1278972" y="1991793"/>
            <a:chExt cx="3967454" cy="46166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7E34BDA-090C-5355-8E69-BA76C3548092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DA30B1-1517-8CBA-27F5-F7ACFA2F330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.git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目录</a:t>
                </a:r>
              </a:p>
            </p:txBody>
          </p:sp>
          <p:sp>
            <p:nvSpPr>
              <p:cNvPr id="31" name="圆角矩形 18">
                <a:extLst>
                  <a:ext uri="{FF2B5EF4-FFF2-40B4-BE49-F238E27FC236}">
                    <a16:creationId xmlns:a16="http://schemas.microsoft.com/office/drawing/2014/main" id="{049F4FDC-28AB-15F5-BFF2-43D51291A7DC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D851DA-B73D-F561-0B80-1C9BE5BEFBAF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5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17466-CE31-E8A8-A4DF-2C12FB34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4" y="1047750"/>
            <a:ext cx="6338069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基本概念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基本操作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130351" y="2766105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仓库基本操作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30351" y="1318927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lang="zh-CN" altLang="en-US" dirty="0"/>
                  <a:t>基本概念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0351" y="2042516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基本原理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E555A3A-8BCB-CFFC-B742-09A74F378316}"/>
              </a:ext>
            </a:extLst>
          </p:cNvPr>
          <p:cNvGrpSpPr/>
          <p:nvPr/>
        </p:nvGrpSpPr>
        <p:grpSpPr>
          <a:xfrm>
            <a:off x="1130351" y="3489695"/>
            <a:ext cx="3967454" cy="461665"/>
            <a:chOff x="1278972" y="1991793"/>
            <a:chExt cx="3967454" cy="46166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7E34BDA-090C-5355-8E69-BA76C3548092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DA30B1-1517-8CBA-27F5-F7ACFA2F330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.git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目录</a:t>
                </a:r>
              </a:p>
            </p:txBody>
          </p:sp>
          <p:sp>
            <p:nvSpPr>
              <p:cNvPr id="31" name="圆角矩形 18">
                <a:extLst>
                  <a:ext uri="{FF2B5EF4-FFF2-40B4-BE49-F238E27FC236}">
                    <a16:creationId xmlns:a16="http://schemas.microsoft.com/office/drawing/2014/main" id="{049F4FDC-28AB-15F5-BFF2-43D51291A7DC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D851DA-B73D-F561-0B80-1C9BE5BEFBAF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8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仓库基本操作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4616" y="1200150"/>
            <a:ext cx="11333509" cy="50768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配置全局基本身份信息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--global user.name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创建一个本地仓库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获取仓库主分支代码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800"/>
              </a:spcAft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xxx(SSH/HTTP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spcAft>
                <a:spcPts val="1800"/>
              </a:spcAft>
              <a:buSzPct val="5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git@172.30.9.234:gitlab/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mega_software.git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获取仓库指定分支代码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–b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可选本地目录名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http://172.30.9.234:9090/gitlab/wasp_software -b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wasp_fpga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6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34616" y="319892"/>
            <a:ext cx="10313505" cy="6082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基本概念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基本操作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148065" y="3501042"/>
            <a:ext cx="3967454" cy="461665"/>
            <a:chOff x="1278972" y="2000108"/>
            <a:chExt cx="3967454" cy="461665"/>
          </a:xfrm>
        </p:grpSpPr>
        <p:grpSp>
          <p:nvGrpSpPr>
            <p:cNvPr id="6" name="组合 5"/>
            <p:cNvGrpSpPr/>
            <p:nvPr/>
          </p:nvGrpSpPr>
          <p:grpSpPr>
            <a:xfrm>
              <a:off x="1278972" y="2000108"/>
              <a:ext cx="3967454" cy="461665"/>
              <a:chOff x="1591029" y="2056137"/>
              <a:chExt cx="3967454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84369" y="2056137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.git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目录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rgbClr val="EC752D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4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48065" y="1318927"/>
            <a:ext cx="3967454" cy="461665"/>
            <a:chOff x="1278972" y="1983477"/>
            <a:chExt cx="3967454" cy="461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278972" y="1983477"/>
              <a:ext cx="3967454" cy="461665"/>
              <a:chOff x="1591029" y="2039506"/>
              <a:chExt cx="3967454" cy="46166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084369" y="203950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lvl="0"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lang="zh-CN" altLang="en-US" dirty="0"/>
                  <a:t>基本概念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FF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1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48065" y="2039993"/>
            <a:ext cx="3967454" cy="461665"/>
            <a:chOff x="1278972" y="1991793"/>
            <a:chExt cx="3967454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基本原理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2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E555A3A-8BCB-CFFC-B742-09A74F378316}"/>
              </a:ext>
            </a:extLst>
          </p:cNvPr>
          <p:cNvGrpSpPr/>
          <p:nvPr/>
        </p:nvGrpSpPr>
        <p:grpSpPr>
          <a:xfrm>
            <a:off x="1148065" y="2773675"/>
            <a:ext cx="3967454" cy="461665"/>
            <a:chOff x="1278972" y="1991793"/>
            <a:chExt cx="3967454" cy="46166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7E34BDA-090C-5355-8E69-BA76C3548092}"/>
                </a:ext>
              </a:extLst>
            </p:cNvPr>
            <p:cNvGrpSpPr/>
            <p:nvPr/>
          </p:nvGrpSpPr>
          <p:grpSpPr>
            <a:xfrm>
              <a:off x="1278972" y="1991793"/>
              <a:ext cx="3967454" cy="461665"/>
              <a:chOff x="1591029" y="2047822"/>
              <a:chExt cx="3967454" cy="461665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DA30B1-1517-8CBA-27F5-F7ACFA2F3301}"/>
                  </a:ext>
                </a:extLst>
              </p:cNvPr>
              <p:cNvSpPr txBox="1"/>
              <p:nvPr/>
            </p:nvSpPr>
            <p:spPr>
              <a:xfrm>
                <a:off x="2084369" y="2047822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仓库基本操作</a:t>
                </a:r>
              </a:p>
            </p:txBody>
          </p:sp>
          <p:sp>
            <p:nvSpPr>
              <p:cNvPr id="31" name="圆角矩形 18">
                <a:extLst>
                  <a:ext uri="{FF2B5EF4-FFF2-40B4-BE49-F238E27FC236}">
                    <a16:creationId xmlns:a16="http://schemas.microsoft.com/office/drawing/2014/main" id="{049F4FDC-28AB-15F5-BFF2-43D51291A7DC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D851DA-B73D-F561-0B80-1C9BE5BEFBAF}"/>
                </a:ext>
              </a:extLst>
            </p:cNvPr>
            <p:cNvSpPr txBox="1"/>
            <p:nvPr/>
          </p:nvSpPr>
          <p:spPr>
            <a:xfrm>
              <a:off x="1320132" y="202809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仓耳今楷05-6763 W05" panose="02020400000000000000" pitchFamily="18" charset="-122"/>
                  <a:ea typeface="仓耳今楷05-6763 W05" panose="02020400000000000000" pitchFamily="18" charset="-122"/>
                  <a:cs typeface="+mn-cs"/>
                </a:rPr>
                <a:t>3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74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2626</Words>
  <Application>Microsoft Office PowerPoint</Application>
  <PresentationFormat>宽屏</PresentationFormat>
  <Paragraphs>566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仓耳今楷05-6763 W05</vt:lpstr>
      <vt:lpstr>等线</vt:lpstr>
      <vt:lpstr>等线 Light</vt:lpstr>
      <vt:lpstr>微软雅黑</vt:lpstr>
      <vt:lpstr>Arial</vt:lpstr>
      <vt:lpstr>Wingdings</vt:lpstr>
      <vt:lpstr>Office 主题​​</vt:lpstr>
      <vt:lpstr>Git基础培训  黄斌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中茵微电子   会议</dc:title>
  <dc:creator>Kathy Zhang</dc:creator>
  <cp:lastModifiedBy>bin huang (黄斌)</cp:lastModifiedBy>
  <cp:revision>145</cp:revision>
  <dcterms:created xsi:type="dcterms:W3CDTF">2022-04-29T14:36:58Z</dcterms:created>
  <dcterms:modified xsi:type="dcterms:W3CDTF">2024-11-19T02:50:39Z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