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3" r:id="rId6"/>
    <p:sldId id="260" r:id="rId7"/>
    <p:sldId id="264" r:id="rId8"/>
    <p:sldId id="265" r:id="rId9"/>
    <p:sldId id="266" r:id="rId10"/>
    <p:sldId id="267" r:id="rId11"/>
    <p:sldId id="268" r:id="rId12"/>
    <p:sldId id="273" r:id="rId13"/>
    <p:sldId id="269" r:id="rId14"/>
    <p:sldId id="270" r:id="rId15"/>
    <p:sldId id="271" r:id="rId16"/>
    <p:sldId id="272" r:id="rId17"/>
    <p:sldId id="261" r:id="rId18"/>
    <p:sldId id="262" r:id="rId19"/>
    <p:sldId id="274"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1688F-82FD-461C-A747-7DBC71AC1EF7}" type="datetimeFigureOut">
              <a:rPr lang="es-ES" smtClean="0"/>
              <a:t>01/07/2015</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6CF26-2611-49E9-94C8-A07143A94FEB}" type="slidenum">
              <a:rPr lang="es-ES" smtClean="0"/>
              <a:t>‹#›</a:t>
            </a:fld>
            <a:endParaRPr lang="es-ES"/>
          </a:p>
        </p:txBody>
      </p:sp>
    </p:spTree>
    <p:extLst>
      <p:ext uri="{BB962C8B-B14F-4D97-AF65-F5344CB8AC3E}">
        <p14:creationId xmlns:p14="http://schemas.microsoft.com/office/powerpoint/2010/main" val="176736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2</a:t>
            </a:fld>
            <a:endParaRPr lang="es-ES"/>
          </a:p>
        </p:txBody>
      </p:sp>
    </p:spTree>
    <p:extLst>
      <p:ext uri="{BB962C8B-B14F-4D97-AF65-F5344CB8AC3E}">
        <p14:creationId xmlns:p14="http://schemas.microsoft.com/office/powerpoint/2010/main" val="211584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4F6CF26-2611-49E9-94C8-A07143A94FEB}" type="slidenum">
              <a:rPr lang="es-ES" smtClean="0"/>
              <a:t>11</a:t>
            </a:fld>
            <a:endParaRPr lang="es-ES"/>
          </a:p>
        </p:txBody>
      </p:sp>
    </p:spTree>
    <p:extLst>
      <p:ext uri="{BB962C8B-B14F-4D97-AF65-F5344CB8AC3E}">
        <p14:creationId xmlns:p14="http://schemas.microsoft.com/office/powerpoint/2010/main" val="4265618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4F6CF26-2611-49E9-94C8-A07143A94FEB}" type="slidenum">
              <a:rPr lang="es-ES" smtClean="0"/>
              <a:t>12</a:t>
            </a:fld>
            <a:endParaRPr lang="es-ES"/>
          </a:p>
        </p:txBody>
      </p:sp>
    </p:spTree>
    <p:extLst>
      <p:ext uri="{BB962C8B-B14F-4D97-AF65-F5344CB8AC3E}">
        <p14:creationId xmlns:p14="http://schemas.microsoft.com/office/powerpoint/2010/main" val="2978379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13</a:t>
            </a:fld>
            <a:endParaRPr lang="es-ES"/>
          </a:p>
        </p:txBody>
      </p:sp>
    </p:spTree>
    <p:extLst>
      <p:ext uri="{BB962C8B-B14F-4D97-AF65-F5344CB8AC3E}">
        <p14:creationId xmlns:p14="http://schemas.microsoft.com/office/powerpoint/2010/main" val="736372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14</a:t>
            </a:fld>
            <a:endParaRPr lang="es-ES"/>
          </a:p>
        </p:txBody>
      </p:sp>
    </p:spTree>
    <p:extLst>
      <p:ext uri="{BB962C8B-B14F-4D97-AF65-F5344CB8AC3E}">
        <p14:creationId xmlns:p14="http://schemas.microsoft.com/office/powerpoint/2010/main" val="508645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15</a:t>
            </a:fld>
            <a:endParaRPr lang="es-ES"/>
          </a:p>
        </p:txBody>
      </p:sp>
    </p:spTree>
    <p:extLst>
      <p:ext uri="{BB962C8B-B14F-4D97-AF65-F5344CB8AC3E}">
        <p14:creationId xmlns:p14="http://schemas.microsoft.com/office/powerpoint/2010/main" val="2862281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16</a:t>
            </a:fld>
            <a:endParaRPr lang="es-ES"/>
          </a:p>
        </p:txBody>
      </p:sp>
    </p:spTree>
    <p:extLst>
      <p:ext uri="{BB962C8B-B14F-4D97-AF65-F5344CB8AC3E}">
        <p14:creationId xmlns:p14="http://schemas.microsoft.com/office/powerpoint/2010/main" val="747744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17</a:t>
            </a:fld>
            <a:endParaRPr lang="es-ES"/>
          </a:p>
        </p:txBody>
      </p:sp>
    </p:spTree>
    <p:extLst>
      <p:ext uri="{BB962C8B-B14F-4D97-AF65-F5344CB8AC3E}">
        <p14:creationId xmlns:p14="http://schemas.microsoft.com/office/powerpoint/2010/main" val="246468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18</a:t>
            </a:fld>
            <a:endParaRPr lang="es-ES"/>
          </a:p>
        </p:txBody>
      </p:sp>
    </p:spTree>
    <p:extLst>
      <p:ext uri="{BB962C8B-B14F-4D97-AF65-F5344CB8AC3E}">
        <p14:creationId xmlns:p14="http://schemas.microsoft.com/office/powerpoint/2010/main" val="920456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19</a:t>
            </a:fld>
            <a:endParaRPr lang="es-ES"/>
          </a:p>
        </p:txBody>
      </p:sp>
    </p:spTree>
    <p:extLst>
      <p:ext uri="{BB962C8B-B14F-4D97-AF65-F5344CB8AC3E}">
        <p14:creationId xmlns:p14="http://schemas.microsoft.com/office/powerpoint/2010/main" val="315381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3</a:t>
            </a:fld>
            <a:endParaRPr lang="es-ES"/>
          </a:p>
        </p:txBody>
      </p:sp>
    </p:spTree>
    <p:extLst>
      <p:ext uri="{BB962C8B-B14F-4D97-AF65-F5344CB8AC3E}">
        <p14:creationId xmlns:p14="http://schemas.microsoft.com/office/powerpoint/2010/main" val="145466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4</a:t>
            </a:fld>
            <a:endParaRPr lang="es-ES"/>
          </a:p>
        </p:txBody>
      </p:sp>
    </p:spTree>
    <p:extLst>
      <p:ext uri="{BB962C8B-B14F-4D97-AF65-F5344CB8AC3E}">
        <p14:creationId xmlns:p14="http://schemas.microsoft.com/office/powerpoint/2010/main" val="7229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5</a:t>
            </a:fld>
            <a:endParaRPr lang="es-ES"/>
          </a:p>
        </p:txBody>
      </p:sp>
    </p:spTree>
    <p:extLst>
      <p:ext uri="{BB962C8B-B14F-4D97-AF65-F5344CB8AC3E}">
        <p14:creationId xmlns:p14="http://schemas.microsoft.com/office/powerpoint/2010/main" val="355433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6</a:t>
            </a:fld>
            <a:endParaRPr lang="es-ES"/>
          </a:p>
        </p:txBody>
      </p:sp>
    </p:spTree>
    <p:extLst>
      <p:ext uri="{BB962C8B-B14F-4D97-AF65-F5344CB8AC3E}">
        <p14:creationId xmlns:p14="http://schemas.microsoft.com/office/powerpoint/2010/main" val="3417568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7</a:t>
            </a:fld>
            <a:endParaRPr lang="es-ES"/>
          </a:p>
        </p:txBody>
      </p:sp>
    </p:spTree>
    <p:extLst>
      <p:ext uri="{BB962C8B-B14F-4D97-AF65-F5344CB8AC3E}">
        <p14:creationId xmlns:p14="http://schemas.microsoft.com/office/powerpoint/2010/main" val="512287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8</a:t>
            </a:fld>
            <a:endParaRPr lang="es-ES"/>
          </a:p>
        </p:txBody>
      </p:sp>
    </p:spTree>
    <p:extLst>
      <p:ext uri="{BB962C8B-B14F-4D97-AF65-F5344CB8AC3E}">
        <p14:creationId xmlns:p14="http://schemas.microsoft.com/office/powerpoint/2010/main" val="2822226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9</a:t>
            </a:fld>
            <a:endParaRPr lang="es-ES"/>
          </a:p>
        </p:txBody>
      </p:sp>
    </p:spTree>
    <p:extLst>
      <p:ext uri="{BB962C8B-B14F-4D97-AF65-F5344CB8AC3E}">
        <p14:creationId xmlns:p14="http://schemas.microsoft.com/office/powerpoint/2010/main" val="2038073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10"/>
          </p:nvPr>
        </p:nvSpPr>
        <p:spPr/>
        <p:txBody>
          <a:bodyPr/>
          <a:lstStyle/>
          <a:p>
            <a:fld id="{04F6CF26-2611-49E9-94C8-A07143A94FEB}" type="slidenum">
              <a:rPr lang="es-ES" smtClean="0"/>
              <a:t>10</a:t>
            </a:fld>
            <a:endParaRPr lang="es-ES"/>
          </a:p>
        </p:txBody>
      </p:sp>
    </p:spTree>
    <p:extLst>
      <p:ext uri="{BB962C8B-B14F-4D97-AF65-F5344CB8AC3E}">
        <p14:creationId xmlns:p14="http://schemas.microsoft.com/office/powerpoint/2010/main" val="392599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E5D0C40B-3A08-467F-B756-3732CEC53AFC}" type="datetime1">
              <a:rPr lang="es-ES" smtClean="0"/>
              <a:t>01/07/2015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204756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ACCAAFD9-0780-46E7-9E7D-34C16BE88718}" type="datetime1">
              <a:rPr lang="es-ES" smtClean="0"/>
              <a:t>01/07/2015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16252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0F7774AA-3F2A-4BC4-A09B-3C6A86A5FBE4}" type="datetime1">
              <a:rPr lang="es-ES" smtClean="0"/>
              <a:t>01/07/2015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9063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FCABE22A-F269-4DDB-923D-3266FE7A55AB}" type="datetime1">
              <a:rPr lang="es-ES" smtClean="0"/>
              <a:t>01/07/2015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102201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48215B-2016-4204-A7D2-0AA44CB20C15}" type="datetime1">
              <a:rPr lang="es-ES" smtClean="0"/>
              <a:t>01/07/2015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312783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D64B7FA1-D9C8-4869-93E8-A3D5527D3AE8}" type="datetime1">
              <a:rPr lang="es-ES" smtClean="0"/>
              <a:t>01/07/2015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299524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B8675A54-3CF5-45FD-903C-5766ACB7E126}" type="datetime1">
              <a:rPr lang="es-ES" smtClean="0"/>
              <a:t>01/07/2015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41491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0F272B78-7A18-4BA5-BF54-DE541C4556C4}" type="datetime1">
              <a:rPr lang="es-ES" smtClean="0"/>
              <a:t>01/07/2015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60880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10780-4D94-47C5-840E-1394F3E73626}" type="datetime1">
              <a:rPr lang="es-ES" smtClean="0"/>
              <a:t>01/07/2015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36512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75B34-7BE2-431B-800B-8001E422530F}" type="datetime1">
              <a:rPr lang="es-ES" smtClean="0"/>
              <a:t>01/07/2015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46765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BB1546-7FA5-480D-98BC-BFE5D186AB30}" type="datetime1">
              <a:rPr lang="es-ES" smtClean="0"/>
              <a:t>01/07/2015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9569E23-2B89-4C8D-AF3F-86C64B9505A6}" type="slidenum">
              <a:rPr lang="es-ES" smtClean="0"/>
              <a:t>‹#›</a:t>
            </a:fld>
            <a:endParaRPr lang="es-ES"/>
          </a:p>
        </p:txBody>
      </p:sp>
    </p:spTree>
    <p:extLst>
      <p:ext uri="{BB962C8B-B14F-4D97-AF65-F5344CB8AC3E}">
        <p14:creationId xmlns:p14="http://schemas.microsoft.com/office/powerpoint/2010/main" val="199530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C5656-417A-4110-BCB9-F83E2CA2564F}" type="datetime1">
              <a:rPr lang="es-ES" smtClean="0"/>
              <a:t>01/07/2015</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69E23-2B89-4C8D-AF3F-86C64B9505A6}" type="slidenum">
              <a:rPr lang="es-ES" smtClean="0"/>
              <a:t>‹#›</a:t>
            </a:fld>
            <a:endParaRPr lang="es-ES"/>
          </a:p>
        </p:txBody>
      </p:sp>
    </p:spTree>
    <p:extLst>
      <p:ext uri="{BB962C8B-B14F-4D97-AF65-F5344CB8AC3E}">
        <p14:creationId xmlns:p14="http://schemas.microsoft.com/office/powerpoint/2010/main" val="1004237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alexx.github.io/"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1090"/>
            <a:ext cx="9144000" cy="2387600"/>
          </a:xfrm>
        </p:spPr>
        <p:txBody>
          <a:bodyPr/>
          <a:lstStyle/>
          <a:p>
            <a:r>
              <a:rPr lang="es-ES" dirty="0" smtClean="0"/>
              <a:t>Visualización de Datos</a:t>
            </a:r>
            <a:endParaRPr lang="es-ES" dirty="0"/>
          </a:p>
        </p:txBody>
      </p:sp>
      <p:sp>
        <p:nvSpPr>
          <p:cNvPr id="3" name="Subtitle 2"/>
          <p:cNvSpPr>
            <a:spLocks noGrp="1"/>
          </p:cNvSpPr>
          <p:nvPr>
            <p:ph type="subTitle" idx="1"/>
          </p:nvPr>
        </p:nvSpPr>
        <p:spPr>
          <a:xfrm>
            <a:off x="1524000" y="2777470"/>
            <a:ext cx="9144000" cy="1655762"/>
          </a:xfrm>
        </p:spPr>
        <p:txBody>
          <a:bodyPr/>
          <a:lstStyle/>
          <a:p>
            <a:r>
              <a:rPr lang="es-ES" dirty="0" smtClean="0"/>
              <a:t>Con D3.js y Angular.js</a:t>
            </a:r>
            <a:endParaRPr lang="es-ES" dirty="0"/>
          </a:p>
        </p:txBody>
      </p:sp>
      <p:pic>
        <p:nvPicPr>
          <p:cNvPr id="1026" name="Picture 2" descr="http://www.ub.edu/web/ub/galeries/imatges/sala_premsa/marca/marca_2l_pos_cmy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4532012"/>
            <a:ext cx="2755077" cy="16491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962899" y="4654878"/>
            <a:ext cx="3705101" cy="1538883"/>
          </a:xfrm>
          <a:prstGeom prst="rect">
            <a:avLst/>
          </a:prstGeom>
          <a:noFill/>
        </p:spPr>
        <p:txBody>
          <a:bodyPr wrap="square" rtlCol="0">
            <a:spAutoFit/>
          </a:bodyPr>
          <a:lstStyle/>
          <a:p>
            <a:r>
              <a:rPr lang="es-ES" sz="2700" b="1" dirty="0" smtClean="0"/>
              <a:t>Autor: </a:t>
            </a:r>
            <a:r>
              <a:rPr lang="es-ES" dirty="0" smtClean="0"/>
              <a:t>Alejandro Cortés </a:t>
            </a:r>
            <a:r>
              <a:rPr lang="es-ES" dirty="0" err="1" smtClean="0"/>
              <a:t>Cabrejas</a:t>
            </a:r>
            <a:endParaRPr lang="es-ES" dirty="0" smtClean="0"/>
          </a:p>
          <a:p>
            <a:r>
              <a:rPr lang="es-ES" sz="2700" b="1" dirty="0" smtClean="0"/>
              <a:t>Tutor: </a:t>
            </a:r>
            <a:r>
              <a:rPr lang="es-ES" dirty="0" smtClean="0"/>
              <a:t>Santi Seguí</a:t>
            </a:r>
          </a:p>
          <a:p>
            <a:endParaRPr lang="es-ES" sz="2000" dirty="0" smtClean="0"/>
          </a:p>
          <a:p>
            <a:r>
              <a:rPr lang="es-ES" dirty="0" smtClean="0"/>
              <a:t>Julio 2015, Barcelona</a:t>
            </a:r>
            <a:endParaRPr lang="es-ES" dirty="0"/>
          </a:p>
        </p:txBody>
      </p:sp>
      <p:sp>
        <p:nvSpPr>
          <p:cNvPr id="6" name="Slide Number Placeholder 5"/>
          <p:cNvSpPr>
            <a:spLocks noGrp="1"/>
          </p:cNvSpPr>
          <p:nvPr>
            <p:ph type="sldNum" sz="quarter" idx="12"/>
          </p:nvPr>
        </p:nvSpPr>
        <p:spPr/>
        <p:txBody>
          <a:bodyPr/>
          <a:lstStyle/>
          <a:p>
            <a:fld id="{49569E23-2B89-4C8D-AF3F-86C64B9505A6}" type="slidenum">
              <a:rPr lang="es-ES" smtClean="0"/>
              <a:t>1</a:t>
            </a:fld>
            <a:endParaRPr lang="es-ES"/>
          </a:p>
        </p:txBody>
      </p:sp>
    </p:spTree>
    <p:extLst>
      <p:ext uri="{BB962C8B-B14F-4D97-AF65-F5344CB8AC3E}">
        <p14:creationId xmlns:p14="http://schemas.microsoft.com/office/powerpoint/2010/main" val="519184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Configuración Angular</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4051350"/>
          </a:xfrm>
        </p:spPr>
        <p:txBody>
          <a:bodyPr>
            <a:normAutofit/>
          </a:bodyPr>
          <a:lstStyle/>
          <a:p>
            <a:pPr marL="0" indent="0">
              <a:lnSpc>
                <a:spcPct val="100000"/>
              </a:lnSpc>
              <a:buNone/>
            </a:pPr>
            <a:r>
              <a:rPr lang="es-ES" sz="1800" dirty="0" smtClean="0"/>
              <a:t>Usamos tres tipos de componentes:</a:t>
            </a:r>
          </a:p>
          <a:p>
            <a:pPr marL="0" indent="0">
              <a:lnSpc>
                <a:spcPct val="100000"/>
              </a:lnSpc>
              <a:buNone/>
            </a:pPr>
            <a:endParaRPr lang="es-ES" sz="1800" dirty="0" smtClean="0"/>
          </a:p>
          <a:p>
            <a:pPr>
              <a:lnSpc>
                <a:spcPct val="100000"/>
              </a:lnSpc>
            </a:pPr>
            <a:r>
              <a:rPr lang="es-ES" sz="1800" dirty="0" smtClean="0"/>
              <a:t> </a:t>
            </a:r>
            <a:r>
              <a:rPr lang="es-ES" sz="1800" b="1" dirty="0" smtClean="0">
                <a:solidFill>
                  <a:schemeClr val="accent1"/>
                </a:solidFill>
              </a:rPr>
              <a:t>Servicios</a:t>
            </a:r>
            <a:r>
              <a:rPr lang="es-ES" sz="1800" dirty="0" smtClean="0"/>
              <a:t>. </a:t>
            </a:r>
          </a:p>
          <a:p>
            <a:pPr>
              <a:lnSpc>
                <a:spcPct val="100000"/>
              </a:lnSpc>
            </a:pPr>
            <a:r>
              <a:rPr lang="es-ES" sz="1800" dirty="0" smtClean="0"/>
              <a:t> </a:t>
            </a:r>
            <a:r>
              <a:rPr lang="es-ES" sz="1800" b="1" dirty="0" err="1" smtClean="0">
                <a:solidFill>
                  <a:schemeClr val="accent1"/>
                </a:solidFill>
              </a:rPr>
              <a:t>Controllers</a:t>
            </a:r>
            <a:r>
              <a:rPr lang="es-ES" sz="1800" dirty="0" smtClean="0"/>
              <a:t>.</a:t>
            </a:r>
          </a:p>
          <a:p>
            <a:pPr>
              <a:lnSpc>
                <a:spcPct val="100000"/>
              </a:lnSpc>
            </a:pPr>
            <a:r>
              <a:rPr lang="es-ES" sz="1800" b="1" dirty="0" smtClean="0">
                <a:solidFill>
                  <a:schemeClr val="tx2"/>
                </a:solidFill>
              </a:rPr>
              <a:t> </a:t>
            </a:r>
            <a:r>
              <a:rPr lang="es-ES" sz="1800" b="1" dirty="0" smtClean="0">
                <a:solidFill>
                  <a:schemeClr val="accent1"/>
                </a:solidFill>
              </a:rPr>
              <a:t>Directivas</a:t>
            </a:r>
            <a:r>
              <a:rPr lang="es-ES" sz="1800" dirty="0" smtClean="0"/>
              <a:t>.</a:t>
            </a:r>
          </a:p>
          <a:p>
            <a:pPr>
              <a:lnSpc>
                <a:spcPct val="100000"/>
              </a:lnSpc>
            </a:pPr>
            <a:endParaRPr lang="es-ES" sz="1800" dirty="0" smtClean="0"/>
          </a:p>
          <a:p>
            <a:pPr marL="0" indent="0">
              <a:lnSpc>
                <a:spcPct val="100000"/>
              </a:lnSpc>
              <a:buNone/>
            </a:pPr>
            <a:r>
              <a:rPr lang="es-ES" sz="1800" dirty="0" smtClean="0"/>
              <a:t>Estos componentes se estructuran en </a:t>
            </a:r>
            <a:r>
              <a:rPr lang="es-ES" sz="1800" b="1" dirty="0" smtClean="0">
                <a:solidFill>
                  <a:schemeClr val="accent1"/>
                </a:solidFill>
              </a:rPr>
              <a:t>módulos</a:t>
            </a:r>
            <a:r>
              <a:rPr lang="es-ES" sz="1800" dirty="0" smtClean="0"/>
              <a:t> (definidos en ficheros de extensión JavaScript) que deben ser importados por el fichero HTML.</a:t>
            </a:r>
          </a:p>
          <a:p>
            <a:pPr marL="0" indent="0">
              <a:lnSpc>
                <a:spcPct val="100000"/>
              </a:lnSpc>
              <a:buNone/>
            </a:pPr>
            <a:endParaRPr lang="es-ES" sz="1800" dirty="0" smtClean="0"/>
          </a:p>
          <a:p>
            <a:pPr marL="0" indent="0">
              <a:lnSpc>
                <a:spcPct val="100000"/>
              </a:lnSpc>
              <a:buNone/>
            </a:pPr>
            <a:r>
              <a:rPr lang="es-ES" sz="1800" dirty="0" smtClean="0"/>
              <a:t>Para que la aplicación detecte el uso de Angular se debe incorporar la siguiente etiqueta al &lt;</a:t>
            </a:r>
            <a:r>
              <a:rPr lang="es-ES" sz="1800" dirty="0" err="1" smtClean="0"/>
              <a:t>body</a:t>
            </a:r>
            <a:r>
              <a:rPr lang="es-ES" sz="1800" dirty="0" smtClean="0"/>
              <a:t>&gt;: </a:t>
            </a:r>
            <a:r>
              <a:rPr lang="es-ES" sz="1800" b="1" dirty="0" smtClean="0">
                <a:solidFill>
                  <a:schemeClr val="accent1"/>
                </a:solidFill>
              </a:rPr>
              <a:t>&lt;</a:t>
            </a:r>
            <a:r>
              <a:rPr lang="es-ES" sz="1800" b="1" dirty="0" err="1" smtClean="0">
                <a:solidFill>
                  <a:schemeClr val="accent1"/>
                </a:solidFill>
              </a:rPr>
              <a:t>ng</a:t>
            </a:r>
            <a:r>
              <a:rPr lang="es-ES" sz="1800" b="1" dirty="0" smtClean="0">
                <a:solidFill>
                  <a:schemeClr val="accent1"/>
                </a:solidFill>
              </a:rPr>
              <a:t>-app&gt;.</a:t>
            </a:r>
            <a:endParaRPr lang="es-ES" sz="1800" b="1" dirty="0">
              <a:solidFill>
                <a:schemeClr val="accent1"/>
              </a:solidFill>
            </a:endParaRPr>
          </a:p>
        </p:txBody>
      </p:sp>
      <p:sp>
        <p:nvSpPr>
          <p:cNvPr id="4" name="Slide Number Placeholder 3"/>
          <p:cNvSpPr>
            <a:spLocks noGrp="1"/>
          </p:cNvSpPr>
          <p:nvPr>
            <p:ph type="sldNum" sz="quarter" idx="12"/>
          </p:nvPr>
        </p:nvSpPr>
        <p:spPr/>
        <p:txBody>
          <a:bodyPr/>
          <a:lstStyle/>
          <a:p>
            <a:fld id="{49569E23-2B89-4C8D-AF3F-86C64B9505A6}" type="slidenum">
              <a:rPr lang="es-ES" smtClean="0"/>
              <a:t>10</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0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Lógica de la aplicación</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3743901"/>
          </a:xfrm>
        </p:spPr>
        <p:txBody>
          <a:bodyPr>
            <a:noAutofit/>
          </a:bodyPr>
          <a:lstStyle/>
          <a:p>
            <a:pPr marL="0" indent="0">
              <a:lnSpc>
                <a:spcPct val="100000"/>
              </a:lnSpc>
              <a:buNone/>
            </a:pPr>
            <a:r>
              <a:rPr lang="es-ES" sz="1800" b="1" dirty="0" smtClean="0">
                <a:solidFill>
                  <a:schemeClr val="accent1"/>
                </a:solidFill>
              </a:rPr>
              <a:t>¿Cómo definimos la inicialización de la aplicación y su funcionamiento?</a:t>
            </a:r>
          </a:p>
          <a:p>
            <a:pPr marL="0" indent="0">
              <a:lnSpc>
                <a:spcPct val="100000"/>
              </a:lnSpc>
              <a:buNone/>
            </a:pPr>
            <a:endParaRPr lang="es-ES" sz="1800" b="1" dirty="0" smtClean="0">
              <a:solidFill>
                <a:schemeClr val="accent1"/>
              </a:solidFill>
            </a:endParaRPr>
          </a:p>
          <a:p>
            <a:pPr marL="0" indent="0">
              <a:lnSpc>
                <a:spcPct val="100000"/>
              </a:lnSpc>
              <a:buNone/>
            </a:pPr>
            <a:r>
              <a:rPr lang="es-ES" sz="1800" dirty="0" smtClean="0"/>
              <a:t>Primero de todo necesitamos un componente </a:t>
            </a:r>
            <a:r>
              <a:rPr lang="es-ES" sz="1800" dirty="0" err="1" smtClean="0"/>
              <a:t>controller</a:t>
            </a:r>
            <a:r>
              <a:rPr lang="es-ES" sz="1800" dirty="0" smtClean="0"/>
              <a:t> cuya existencia se comunica con la etiqueta </a:t>
            </a:r>
            <a:endParaRPr lang="es-ES" sz="1800" dirty="0" smtClean="0"/>
          </a:p>
          <a:p>
            <a:pPr marL="0" indent="0">
              <a:lnSpc>
                <a:spcPct val="100000"/>
              </a:lnSpc>
              <a:buNone/>
            </a:pPr>
            <a:r>
              <a:rPr lang="es-ES" sz="1800" b="1" dirty="0" smtClean="0">
                <a:solidFill>
                  <a:schemeClr val="accent1"/>
                </a:solidFill>
              </a:rPr>
              <a:t>&lt;</a:t>
            </a:r>
            <a:r>
              <a:rPr lang="es-ES" sz="1800" b="1" dirty="0" err="1" smtClean="0">
                <a:solidFill>
                  <a:schemeClr val="accent1"/>
                </a:solidFill>
              </a:rPr>
              <a:t>ng-controller</a:t>
            </a:r>
            <a:r>
              <a:rPr lang="es-ES" sz="1800" b="1" dirty="0" smtClean="0">
                <a:solidFill>
                  <a:schemeClr val="accent1"/>
                </a:solidFill>
              </a:rPr>
              <a:t>&gt;.  </a:t>
            </a:r>
          </a:p>
          <a:p>
            <a:pPr marL="0" indent="0">
              <a:lnSpc>
                <a:spcPct val="100000"/>
              </a:lnSpc>
              <a:buNone/>
            </a:pPr>
            <a:endParaRPr lang="es-ES" sz="1800" b="1" dirty="0" smtClean="0">
              <a:solidFill>
                <a:schemeClr val="accent1"/>
              </a:solidFill>
            </a:endParaRPr>
          </a:p>
          <a:p>
            <a:pPr marL="0" indent="0">
              <a:lnSpc>
                <a:spcPct val="100000"/>
              </a:lnSpc>
              <a:buNone/>
            </a:pPr>
            <a:r>
              <a:rPr lang="es-ES" sz="1800" dirty="0" smtClean="0"/>
              <a:t>La función principal del </a:t>
            </a:r>
            <a:r>
              <a:rPr lang="es-ES" sz="1800" dirty="0" err="1" smtClean="0"/>
              <a:t>controller</a:t>
            </a:r>
            <a:r>
              <a:rPr lang="es-ES" sz="1800" dirty="0" smtClean="0"/>
              <a:t> es la </a:t>
            </a:r>
            <a:r>
              <a:rPr lang="es-ES" sz="1800" b="1" dirty="0" smtClean="0">
                <a:solidFill>
                  <a:schemeClr val="accent1"/>
                </a:solidFill>
              </a:rPr>
              <a:t>inicialización</a:t>
            </a:r>
            <a:r>
              <a:rPr lang="es-ES" sz="1800" dirty="0" smtClean="0"/>
              <a:t> de las variables globales de la aplicación que deban ser accesibles desde todas las gráficas. Estas variables se almacenan en su </a:t>
            </a:r>
            <a:r>
              <a:rPr lang="es-ES" sz="1800" b="1" dirty="0" smtClean="0">
                <a:solidFill>
                  <a:schemeClr val="accent1"/>
                </a:solidFill>
              </a:rPr>
              <a:t>$</a:t>
            </a:r>
            <a:r>
              <a:rPr lang="es-ES" sz="1800" b="1" dirty="0" err="1" smtClean="0">
                <a:solidFill>
                  <a:schemeClr val="accent1"/>
                </a:solidFill>
              </a:rPr>
              <a:t>scope</a:t>
            </a:r>
            <a:r>
              <a:rPr lang="es-ES" sz="1800" dirty="0" smtClean="0"/>
              <a:t>. Además, también recibe la inyección de nuestros servicios implementados.</a:t>
            </a:r>
          </a:p>
          <a:p>
            <a:pPr marL="0" indent="0">
              <a:lnSpc>
                <a:spcPct val="100000"/>
              </a:lnSpc>
              <a:buNone/>
            </a:pPr>
            <a:endParaRPr lang="es-ES" sz="1800" dirty="0" smtClean="0"/>
          </a:p>
        </p:txBody>
      </p:sp>
      <p:sp>
        <p:nvSpPr>
          <p:cNvPr id="4" name="Slide Number Placeholder 3"/>
          <p:cNvSpPr>
            <a:spLocks noGrp="1"/>
          </p:cNvSpPr>
          <p:nvPr>
            <p:ph type="sldNum" sz="quarter" idx="12"/>
          </p:nvPr>
        </p:nvSpPr>
        <p:spPr/>
        <p:txBody>
          <a:bodyPr/>
          <a:lstStyle/>
          <a:p>
            <a:fld id="{49569E23-2B89-4C8D-AF3F-86C64B9505A6}" type="slidenum">
              <a:rPr lang="es-ES" smtClean="0"/>
              <a:t>11</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87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Lógica de la aplicación (II)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6"/>
            <a:ext cx="10515600" cy="2417056"/>
          </a:xfrm>
        </p:spPr>
        <p:txBody>
          <a:bodyPr>
            <a:noAutofit/>
          </a:bodyPr>
          <a:lstStyle/>
          <a:p>
            <a:pPr marL="0" indent="0">
              <a:lnSpc>
                <a:spcPct val="100000"/>
              </a:lnSpc>
              <a:buNone/>
            </a:pPr>
            <a:r>
              <a:rPr lang="es-ES" sz="1800" dirty="0" smtClean="0"/>
              <a:t>Los servicios se encargan de la instanciación de aquellos objetos que requiere la aplicación, en nuestro caso se encargan de:</a:t>
            </a:r>
          </a:p>
          <a:p>
            <a:pPr>
              <a:lnSpc>
                <a:spcPct val="100000"/>
              </a:lnSpc>
            </a:pPr>
            <a:r>
              <a:rPr lang="es-ES" sz="1800" dirty="0" smtClean="0"/>
              <a:t>La carga de datos de los JSON.</a:t>
            </a:r>
          </a:p>
          <a:p>
            <a:pPr>
              <a:lnSpc>
                <a:spcPct val="100000"/>
              </a:lnSpc>
            </a:pPr>
            <a:r>
              <a:rPr lang="es-ES" sz="1800" dirty="0" smtClean="0"/>
              <a:t>La creación de la tabla de correspondencia NUTS-PAÍS.</a:t>
            </a:r>
          </a:p>
          <a:p>
            <a:pPr>
              <a:lnSpc>
                <a:spcPct val="100000"/>
              </a:lnSpc>
            </a:pPr>
            <a:endParaRPr lang="es-ES" sz="1800" dirty="0" smtClean="0"/>
          </a:p>
          <a:p>
            <a:pPr marL="0" indent="0">
              <a:lnSpc>
                <a:spcPct val="100000"/>
              </a:lnSpc>
              <a:buNone/>
            </a:pPr>
            <a:r>
              <a:rPr lang="es-ES" sz="1800" dirty="0" smtClean="0"/>
              <a:t>El flujo de ejecución es el siguiente:</a:t>
            </a:r>
            <a:endParaRPr lang="es-ES" sz="1800" dirty="0"/>
          </a:p>
        </p:txBody>
      </p:sp>
      <p:sp>
        <p:nvSpPr>
          <p:cNvPr id="4" name="Slide Number Placeholder 3"/>
          <p:cNvSpPr>
            <a:spLocks noGrp="1"/>
          </p:cNvSpPr>
          <p:nvPr>
            <p:ph type="sldNum" sz="quarter" idx="12"/>
          </p:nvPr>
        </p:nvSpPr>
        <p:spPr/>
        <p:txBody>
          <a:bodyPr/>
          <a:lstStyle/>
          <a:p>
            <a:fld id="{49569E23-2B89-4C8D-AF3F-86C64B9505A6}" type="slidenum">
              <a:rPr lang="es-ES" smtClean="0"/>
              <a:t>12</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838200" y="4114769"/>
            <a:ext cx="10515600" cy="1624500"/>
          </a:xfrm>
          <a:prstGeom prst="rect">
            <a:avLst/>
          </a:prstGeom>
        </p:spPr>
      </p:pic>
    </p:spTree>
    <p:extLst>
      <p:ext uri="{BB962C8B-B14F-4D97-AF65-F5344CB8AC3E}">
        <p14:creationId xmlns:p14="http://schemas.microsoft.com/office/powerpoint/2010/main" val="1889711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Implementación directivas</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4051350"/>
          </a:xfrm>
        </p:spPr>
        <p:txBody>
          <a:bodyPr>
            <a:normAutofit fontScale="55000" lnSpcReduction="20000"/>
          </a:bodyPr>
          <a:lstStyle/>
          <a:p>
            <a:pPr marL="0" indent="0">
              <a:lnSpc>
                <a:spcPct val="120000"/>
              </a:lnSpc>
              <a:buNone/>
            </a:pPr>
            <a:r>
              <a:rPr lang="es-ES" sz="3300" dirty="0" smtClean="0"/>
              <a:t>Las directivas son los componentes de Angular encargados de la creación de las gráficas que conformarán el </a:t>
            </a:r>
            <a:r>
              <a:rPr lang="es-ES" sz="3300" dirty="0" err="1" smtClean="0"/>
              <a:t>DashBoard</a:t>
            </a:r>
            <a:r>
              <a:rPr lang="es-ES" sz="3300" dirty="0" smtClean="0"/>
              <a:t>. Todas las directivas tiene acceso a los valores del $</a:t>
            </a:r>
            <a:r>
              <a:rPr lang="es-ES" sz="3300" dirty="0" err="1" smtClean="0"/>
              <a:t>scope</a:t>
            </a:r>
            <a:r>
              <a:rPr lang="es-ES" sz="3300" dirty="0" smtClean="0"/>
              <a:t> del </a:t>
            </a:r>
            <a:r>
              <a:rPr lang="es-ES" sz="3300" dirty="0" err="1" smtClean="0"/>
              <a:t>controller</a:t>
            </a:r>
            <a:r>
              <a:rPr lang="es-ES" sz="3300" dirty="0" smtClean="0"/>
              <a:t>, además de tener uno propio en el que se guardaran las variables que gestionan los datos del gráfico.</a:t>
            </a:r>
          </a:p>
          <a:p>
            <a:pPr marL="0" indent="0">
              <a:lnSpc>
                <a:spcPct val="120000"/>
              </a:lnSpc>
              <a:buNone/>
            </a:pPr>
            <a:endParaRPr lang="es-ES" sz="3300" dirty="0" smtClean="0"/>
          </a:p>
          <a:p>
            <a:pPr marL="0" indent="0">
              <a:lnSpc>
                <a:spcPct val="120000"/>
              </a:lnSpc>
              <a:buNone/>
            </a:pPr>
            <a:r>
              <a:rPr lang="es-ES" sz="3300" dirty="0" smtClean="0"/>
              <a:t>Las directivas tienen asociado un comportamiento a su compilación, en el que inicializamos las variables de la gráfica y asignamos </a:t>
            </a:r>
            <a:r>
              <a:rPr lang="es-ES" sz="3300" b="1" dirty="0" err="1" smtClean="0">
                <a:solidFill>
                  <a:schemeClr val="accent1"/>
                </a:solidFill>
              </a:rPr>
              <a:t>listeners</a:t>
            </a:r>
            <a:r>
              <a:rPr lang="es-ES" sz="3300" dirty="0" smtClean="0"/>
              <a:t> a éstos.</a:t>
            </a:r>
          </a:p>
          <a:p>
            <a:pPr marL="0" indent="0">
              <a:lnSpc>
                <a:spcPct val="120000"/>
              </a:lnSpc>
              <a:buNone/>
            </a:pPr>
            <a:endParaRPr lang="es-ES" sz="3300" dirty="0" smtClean="0"/>
          </a:p>
          <a:p>
            <a:pPr marL="0" indent="0">
              <a:lnSpc>
                <a:spcPct val="120000"/>
              </a:lnSpc>
              <a:buNone/>
            </a:pPr>
            <a:r>
              <a:rPr lang="es-ES" sz="3300" dirty="0" smtClean="0"/>
              <a:t>Angular nos permite asignar </a:t>
            </a:r>
            <a:r>
              <a:rPr lang="es-ES" sz="3300" dirty="0" err="1" smtClean="0"/>
              <a:t>listeners</a:t>
            </a:r>
            <a:r>
              <a:rPr lang="es-ES" sz="3300" dirty="0" smtClean="0"/>
              <a:t> a las variables del $</a:t>
            </a:r>
            <a:r>
              <a:rPr lang="es-ES" sz="3300" dirty="0" err="1" smtClean="0"/>
              <a:t>scope</a:t>
            </a:r>
            <a:r>
              <a:rPr lang="es-ES" sz="3300" dirty="0" smtClean="0"/>
              <a:t> y definir qué se ejecutará cuando se detecten cambios sobre éstas. En nuestro caso, cambios sobre las variables de interacción desembocaran en </a:t>
            </a:r>
            <a:r>
              <a:rPr lang="es-ES" sz="3300" i="1" dirty="0" err="1" smtClean="0"/>
              <a:t>redraws</a:t>
            </a:r>
            <a:r>
              <a:rPr lang="es-ES" sz="3300" i="1" dirty="0" smtClean="0"/>
              <a:t> </a:t>
            </a:r>
            <a:r>
              <a:rPr lang="es-ES" sz="3300" dirty="0" smtClean="0"/>
              <a:t>de las gráficas.</a:t>
            </a:r>
          </a:p>
          <a:p>
            <a:pPr marL="0" indent="0">
              <a:buNone/>
            </a:pPr>
            <a:endParaRPr lang="es-ES" dirty="0" smtClean="0"/>
          </a:p>
          <a:p>
            <a:pPr marL="0" indent="0">
              <a:buNone/>
            </a:pPr>
            <a:endParaRPr lang="es-ES" dirty="0" smtClean="0"/>
          </a:p>
        </p:txBody>
      </p:sp>
      <p:sp>
        <p:nvSpPr>
          <p:cNvPr id="4" name="Slide Number Placeholder 3"/>
          <p:cNvSpPr>
            <a:spLocks noGrp="1"/>
          </p:cNvSpPr>
          <p:nvPr>
            <p:ph type="sldNum" sz="quarter" idx="12"/>
          </p:nvPr>
        </p:nvSpPr>
        <p:spPr/>
        <p:txBody>
          <a:bodyPr/>
          <a:lstStyle/>
          <a:p>
            <a:fld id="{49569E23-2B89-4C8D-AF3F-86C64B9505A6}" type="slidenum">
              <a:rPr lang="es-ES" smtClean="0"/>
              <a:t>13</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09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Implementación directivas (II)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4051350"/>
          </a:xfrm>
        </p:spPr>
        <p:txBody>
          <a:bodyPr>
            <a:normAutofit/>
          </a:bodyPr>
          <a:lstStyle/>
          <a:p>
            <a:pPr marL="0" indent="0">
              <a:buNone/>
            </a:pPr>
            <a:endParaRPr lang="es-ES" dirty="0" smtClean="0"/>
          </a:p>
          <a:p>
            <a:pPr marL="0" indent="0">
              <a:buNone/>
            </a:pPr>
            <a:endParaRPr lang="es-ES" dirty="0" smtClean="0"/>
          </a:p>
        </p:txBody>
      </p:sp>
      <p:sp>
        <p:nvSpPr>
          <p:cNvPr id="4" name="Slide Number Placeholder 3"/>
          <p:cNvSpPr>
            <a:spLocks noGrp="1"/>
          </p:cNvSpPr>
          <p:nvPr>
            <p:ph type="sldNum" sz="quarter" idx="12"/>
          </p:nvPr>
        </p:nvSpPr>
        <p:spPr/>
        <p:txBody>
          <a:bodyPr/>
          <a:lstStyle/>
          <a:p>
            <a:fld id="{49569E23-2B89-4C8D-AF3F-86C64B9505A6}" type="slidenum">
              <a:rPr lang="es-ES" smtClean="0"/>
              <a:t>14</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867588" y="1770030"/>
            <a:ext cx="8456824" cy="4586320"/>
          </a:xfrm>
          <a:prstGeom prst="rect">
            <a:avLst/>
          </a:prstGeom>
        </p:spPr>
      </p:pic>
    </p:spTree>
    <p:extLst>
      <p:ext uri="{BB962C8B-B14F-4D97-AF65-F5344CB8AC3E}">
        <p14:creationId xmlns:p14="http://schemas.microsoft.com/office/powerpoint/2010/main" val="1911629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Implementación directivas (III)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838199" y="1825627"/>
            <a:ext cx="10515599" cy="976950"/>
          </a:xfrm>
        </p:spPr>
        <p:txBody>
          <a:bodyPr>
            <a:normAutofit/>
          </a:bodyPr>
          <a:lstStyle/>
          <a:p>
            <a:pPr marL="0" indent="0" algn="just">
              <a:lnSpc>
                <a:spcPct val="100000"/>
              </a:lnSpc>
              <a:buNone/>
            </a:pPr>
            <a:r>
              <a:rPr lang="es-ES" sz="1800" dirty="0" smtClean="0"/>
              <a:t>La aplicación implementa 11 directivas que equivalen a 9 tipos de gráficos diferentes.</a:t>
            </a:r>
          </a:p>
          <a:p>
            <a:pPr marL="0" indent="0" algn="just">
              <a:lnSpc>
                <a:spcPct val="100000"/>
              </a:lnSpc>
              <a:buNone/>
            </a:pPr>
            <a:r>
              <a:rPr lang="es-ES" sz="1800" dirty="0" smtClean="0"/>
              <a:t>Los </a:t>
            </a:r>
            <a:r>
              <a:rPr lang="es-ES" sz="1800" b="1" dirty="0" smtClean="0">
                <a:solidFill>
                  <a:schemeClr val="accent1"/>
                </a:solidFill>
              </a:rPr>
              <a:t>tipos de gráficos </a:t>
            </a:r>
            <a:r>
              <a:rPr lang="es-ES" sz="1800" dirty="0" smtClean="0"/>
              <a:t>que encontramos en nuestra aplicación son:</a:t>
            </a:r>
          </a:p>
          <a:p>
            <a:pPr marL="0" indent="0">
              <a:buNone/>
            </a:pPr>
            <a:endParaRPr lang="es-ES" sz="1800" dirty="0" smtClean="0"/>
          </a:p>
        </p:txBody>
      </p:sp>
      <p:sp>
        <p:nvSpPr>
          <p:cNvPr id="7" name="Content Placeholder 6"/>
          <p:cNvSpPr>
            <a:spLocks noGrp="1"/>
          </p:cNvSpPr>
          <p:nvPr>
            <p:ph sz="half" idx="2"/>
          </p:nvPr>
        </p:nvSpPr>
        <p:spPr>
          <a:xfrm>
            <a:off x="5909952" y="2882372"/>
            <a:ext cx="5443846" cy="1800334"/>
          </a:xfrm>
        </p:spPr>
        <p:txBody>
          <a:bodyPr>
            <a:normAutofit/>
          </a:bodyPr>
          <a:lstStyle/>
          <a:p>
            <a:pPr lvl="2">
              <a:lnSpc>
                <a:spcPct val="120000"/>
              </a:lnSpc>
            </a:pPr>
            <a:r>
              <a:rPr lang="es-ES" sz="1800" dirty="0" err="1" smtClean="0"/>
              <a:t>Stacked</a:t>
            </a:r>
            <a:r>
              <a:rPr lang="es-ES" sz="1800" dirty="0" smtClean="0"/>
              <a:t> </a:t>
            </a:r>
            <a:r>
              <a:rPr lang="es-ES" sz="1800" dirty="0"/>
              <a:t>Bar Chart</a:t>
            </a:r>
          </a:p>
          <a:p>
            <a:pPr lvl="2">
              <a:lnSpc>
                <a:spcPct val="120000"/>
              </a:lnSpc>
            </a:pPr>
            <a:r>
              <a:rPr lang="es-ES" sz="1800" dirty="0"/>
              <a:t>Line Chart</a:t>
            </a:r>
          </a:p>
          <a:p>
            <a:pPr lvl="2">
              <a:lnSpc>
                <a:spcPct val="120000"/>
              </a:lnSpc>
            </a:pPr>
            <a:r>
              <a:rPr lang="es-ES" sz="1800" dirty="0" err="1"/>
              <a:t>Sunburst</a:t>
            </a:r>
            <a:r>
              <a:rPr lang="es-ES" sz="1800" dirty="0"/>
              <a:t> Chart</a:t>
            </a:r>
          </a:p>
          <a:p>
            <a:pPr lvl="2">
              <a:lnSpc>
                <a:spcPct val="120000"/>
              </a:lnSpc>
            </a:pPr>
            <a:r>
              <a:rPr lang="es-ES" sz="1800" dirty="0" err="1"/>
              <a:t>Chord</a:t>
            </a:r>
            <a:r>
              <a:rPr lang="es-ES" sz="1800" dirty="0"/>
              <a:t> </a:t>
            </a:r>
            <a:r>
              <a:rPr lang="es-ES" sz="1800" dirty="0" err="1"/>
              <a:t>Diagram</a:t>
            </a:r>
            <a:endParaRPr lang="es-ES" sz="1800" dirty="0"/>
          </a:p>
          <a:p>
            <a:pPr marL="0" indent="0">
              <a:buNone/>
            </a:pPr>
            <a:endParaRPr lang="es-ES" dirty="0"/>
          </a:p>
        </p:txBody>
      </p:sp>
      <p:sp>
        <p:nvSpPr>
          <p:cNvPr id="4" name="Slide Number Placeholder 3"/>
          <p:cNvSpPr>
            <a:spLocks noGrp="1"/>
          </p:cNvSpPr>
          <p:nvPr>
            <p:ph type="sldNum" sz="quarter" idx="12"/>
          </p:nvPr>
        </p:nvSpPr>
        <p:spPr/>
        <p:txBody>
          <a:bodyPr/>
          <a:lstStyle/>
          <a:p>
            <a:fld id="{49569E23-2B89-4C8D-AF3F-86C64B9505A6}" type="slidenum">
              <a:rPr lang="es-ES" smtClean="0"/>
              <a:t>15</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838199" y="2802577"/>
            <a:ext cx="5071753" cy="180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lnSpc>
                <a:spcPct val="100000"/>
              </a:lnSpc>
            </a:pPr>
            <a:r>
              <a:rPr lang="es-ES" dirty="0" err="1" smtClean="0"/>
              <a:t>Cloropeth</a:t>
            </a:r>
            <a:r>
              <a:rPr lang="es-ES" dirty="0" smtClean="0"/>
              <a:t> </a:t>
            </a:r>
            <a:r>
              <a:rPr lang="es-ES" dirty="0" err="1" smtClean="0"/>
              <a:t>Map</a:t>
            </a:r>
            <a:endParaRPr lang="es-ES" dirty="0" smtClean="0"/>
          </a:p>
          <a:p>
            <a:pPr lvl="4">
              <a:lnSpc>
                <a:spcPct val="100000"/>
              </a:lnSpc>
            </a:pPr>
            <a:r>
              <a:rPr lang="es-ES" dirty="0" err="1" smtClean="0"/>
              <a:t>Bubble</a:t>
            </a:r>
            <a:r>
              <a:rPr lang="es-ES" dirty="0" smtClean="0"/>
              <a:t> Chart</a:t>
            </a:r>
          </a:p>
          <a:p>
            <a:pPr lvl="4">
              <a:lnSpc>
                <a:spcPct val="100000"/>
              </a:lnSpc>
            </a:pPr>
            <a:r>
              <a:rPr lang="es-ES" dirty="0" smtClean="0"/>
              <a:t>Line Bar Chart</a:t>
            </a:r>
          </a:p>
          <a:p>
            <a:pPr lvl="4">
              <a:lnSpc>
                <a:spcPct val="100000"/>
              </a:lnSpc>
            </a:pPr>
            <a:r>
              <a:rPr lang="es-ES" dirty="0" err="1" smtClean="0"/>
              <a:t>Area</a:t>
            </a:r>
            <a:r>
              <a:rPr lang="es-ES" dirty="0" smtClean="0"/>
              <a:t> Chart</a:t>
            </a:r>
          </a:p>
          <a:p>
            <a:pPr lvl="4">
              <a:lnSpc>
                <a:spcPct val="100000"/>
              </a:lnSpc>
            </a:pPr>
            <a:r>
              <a:rPr lang="es-ES" dirty="0" smtClean="0"/>
              <a:t>Pie Chart</a:t>
            </a:r>
          </a:p>
        </p:txBody>
      </p:sp>
      <p:sp>
        <p:nvSpPr>
          <p:cNvPr id="9" name="Content Placeholder 2"/>
          <p:cNvSpPr txBox="1">
            <a:spLocks/>
          </p:cNvSpPr>
          <p:nvPr/>
        </p:nvSpPr>
        <p:spPr>
          <a:xfrm>
            <a:off x="838199" y="4893538"/>
            <a:ext cx="10515599" cy="729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s-ES" sz="1800" dirty="0" smtClean="0"/>
              <a:t>Tres </a:t>
            </a:r>
            <a:r>
              <a:rPr lang="es-ES" sz="1800" dirty="0"/>
              <a:t>de las directivas sirven para crear el mismo tipo de gráfico: </a:t>
            </a:r>
            <a:r>
              <a:rPr lang="es-ES" sz="1800" b="1" dirty="0" err="1">
                <a:solidFill>
                  <a:schemeClr val="accent1"/>
                </a:solidFill>
              </a:rPr>
              <a:t>Bubble</a:t>
            </a:r>
            <a:r>
              <a:rPr lang="es-ES" sz="1800" b="1" dirty="0">
                <a:solidFill>
                  <a:schemeClr val="accent1"/>
                </a:solidFill>
              </a:rPr>
              <a:t> Chart</a:t>
            </a:r>
            <a:r>
              <a:rPr lang="es-ES" sz="1800" dirty="0"/>
              <a:t>, único tipo de gráfico que aparece más de una vez en el </a:t>
            </a:r>
            <a:r>
              <a:rPr lang="es-ES" sz="1800" dirty="0" err="1"/>
              <a:t>DashBoard</a:t>
            </a:r>
            <a:r>
              <a:rPr lang="es-ES" sz="1800" dirty="0"/>
              <a:t>. Cada uno de ellos analiza datos y matices diferentes.</a:t>
            </a:r>
          </a:p>
          <a:p>
            <a:pPr marL="0" indent="0">
              <a:lnSpc>
                <a:spcPct val="100000"/>
              </a:lnSpc>
              <a:buFont typeface="Arial" panose="020B0604020202020204" pitchFamily="34" charset="0"/>
              <a:buNone/>
            </a:pPr>
            <a:endParaRPr lang="es-ES" dirty="0" smtClean="0"/>
          </a:p>
        </p:txBody>
      </p:sp>
    </p:spTree>
    <p:extLst>
      <p:ext uri="{BB962C8B-B14F-4D97-AF65-F5344CB8AC3E}">
        <p14:creationId xmlns:p14="http://schemas.microsoft.com/office/powerpoint/2010/main" val="3593477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Integrar directivas al </a:t>
            </a:r>
            <a:r>
              <a:rPr lang="es-ES" sz="5000" dirty="0" err="1" smtClean="0">
                <a:ln w="0">
                  <a:solidFill>
                    <a:schemeClr val="accent1"/>
                  </a:solidFill>
                </a:ln>
                <a:solidFill>
                  <a:schemeClr val="bg1"/>
                </a:solidFill>
                <a:effectLst>
                  <a:outerShdw blurRad="38100" dist="19050" dir="2700000" algn="tl" rotWithShape="0">
                    <a:schemeClr val="dk1">
                      <a:alpha val="40000"/>
                    </a:schemeClr>
                  </a:outerShdw>
                </a:effectLst>
              </a:rPr>
              <a:t>DashBoard</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4051350"/>
          </a:xfrm>
        </p:spPr>
        <p:txBody>
          <a:bodyPr>
            <a:normAutofit/>
          </a:bodyPr>
          <a:lstStyle/>
          <a:p>
            <a:pPr marL="0" indent="0" algn="just">
              <a:lnSpc>
                <a:spcPct val="100000"/>
              </a:lnSpc>
              <a:buNone/>
            </a:pPr>
            <a:r>
              <a:rPr lang="es-ES" sz="1800" dirty="0" smtClean="0"/>
              <a:t>La composición final del </a:t>
            </a:r>
            <a:r>
              <a:rPr lang="es-ES" sz="1800" dirty="0" err="1" smtClean="0"/>
              <a:t>DashBoard</a:t>
            </a:r>
            <a:r>
              <a:rPr lang="es-ES" sz="1800" dirty="0" smtClean="0"/>
              <a:t> se consigue mediante el uso de </a:t>
            </a:r>
            <a:r>
              <a:rPr lang="es-ES" sz="1800" dirty="0" err="1" smtClean="0"/>
              <a:t>templates</a:t>
            </a:r>
            <a:r>
              <a:rPr lang="es-ES" sz="1800" dirty="0" smtClean="0"/>
              <a:t>. En este caso, los </a:t>
            </a:r>
            <a:r>
              <a:rPr lang="es-ES" sz="1800" dirty="0" err="1" smtClean="0"/>
              <a:t>templates</a:t>
            </a:r>
            <a:r>
              <a:rPr lang="es-ES" sz="1800" dirty="0" smtClean="0"/>
              <a:t> son ficheros HTML que únicamente contienen un fragmento de código HTML y que, con el uso de la propiedad </a:t>
            </a:r>
            <a:r>
              <a:rPr lang="es-ES" sz="1800" b="1" dirty="0" smtClean="0">
                <a:solidFill>
                  <a:schemeClr val="accent1"/>
                </a:solidFill>
              </a:rPr>
              <a:t>&lt;</a:t>
            </a:r>
            <a:r>
              <a:rPr lang="es-ES" sz="1800" b="1" dirty="0" err="1" smtClean="0">
                <a:solidFill>
                  <a:schemeClr val="accent1"/>
                </a:solidFill>
              </a:rPr>
              <a:t>ng-include</a:t>
            </a:r>
            <a:r>
              <a:rPr lang="es-ES" sz="1800" b="1" dirty="0" smtClean="0">
                <a:solidFill>
                  <a:schemeClr val="accent1"/>
                </a:solidFill>
              </a:rPr>
              <a:t>&gt; </a:t>
            </a:r>
            <a:r>
              <a:rPr lang="es-ES" sz="1800" dirty="0" smtClean="0"/>
              <a:t>de Angular, podemos incrustar directamente en el fichero HTML. </a:t>
            </a:r>
          </a:p>
          <a:p>
            <a:pPr marL="0" indent="0" algn="just">
              <a:lnSpc>
                <a:spcPct val="100000"/>
              </a:lnSpc>
              <a:buNone/>
            </a:pPr>
            <a:r>
              <a:rPr lang="es-ES" sz="1800" dirty="0" smtClean="0"/>
              <a:t>Tanto el </a:t>
            </a:r>
            <a:r>
              <a:rPr lang="es-ES" sz="1800" dirty="0" err="1" smtClean="0"/>
              <a:t>NavBar</a:t>
            </a:r>
            <a:r>
              <a:rPr lang="es-ES" sz="1800" dirty="0" smtClean="0"/>
              <a:t> como el contenido del </a:t>
            </a:r>
            <a:r>
              <a:rPr lang="es-ES" sz="1800" dirty="0" err="1" smtClean="0"/>
              <a:t>DashBoard</a:t>
            </a:r>
            <a:r>
              <a:rPr lang="es-ES" sz="1800" dirty="0" smtClean="0"/>
              <a:t> se implementan con el uso de </a:t>
            </a:r>
            <a:r>
              <a:rPr lang="es-ES" sz="1800" dirty="0" err="1" smtClean="0"/>
              <a:t>templates</a:t>
            </a:r>
            <a:r>
              <a:rPr lang="es-ES" sz="1800" dirty="0" smtClean="0"/>
              <a:t>. Tenemos dos </a:t>
            </a:r>
            <a:r>
              <a:rPr lang="es-ES" sz="1800" dirty="0" err="1" smtClean="0"/>
              <a:t>templates</a:t>
            </a:r>
            <a:r>
              <a:rPr lang="es-ES" sz="1800" dirty="0" smtClean="0"/>
              <a:t> diferentes que para el contenido que se </a:t>
            </a:r>
            <a:r>
              <a:rPr lang="es-ES" sz="1800" dirty="0" smtClean="0"/>
              <a:t>de los cuales se cargará uno de los dos </a:t>
            </a:r>
            <a:r>
              <a:rPr lang="es-ES" sz="1800" dirty="0" smtClean="0"/>
              <a:t>en función de los datos que estamos visualizando:</a:t>
            </a:r>
          </a:p>
          <a:p>
            <a:pPr marL="0" indent="0" algn="just">
              <a:lnSpc>
                <a:spcPct val="100000"/>
              </a:lnSpc>
              <a:buNone/>
            </a:pPr>
            <a:endParaRPr lang="es-ES" sz="1800" dirty="0" smtClean="0"/>
          </a:p>
          <a:p>
            <a:pPr algn="just">
              <a:lnSpc>
                <a:spcPct val="100000"/>
              </a:lnSpc>
            </a:pPr>
            <a:r>
              <a:rPr lang="es-ES" sz="1800" dirty="0"/>
              <a:t> </a:t>
            </a:r>
            <a:r>
              <a:rPr lang="es-ES" sz="1800" dirty="0" smtClean="0"/>
              <a:t>Si mostramos todo el </a:t>
            </a:r>
            <a:r>
              <a:rPr lang="es-ES" sz="1800" b="1" dirty="0" smtClean="0">
                <a:solidFill>
                  <a:schemeClr val="accent1"/>
                </a:solidFill>
              </a:rPr>
              <a:t>conjunto de la Unión Europea</a:t>
            </a:r>
            <a:r>
              <a:rPr lang="es-ES" sz="1800" dirty="0" smtClean="0"/>
              <a:t>, el </a:t>
            </a:r>
            <a:r>
              <a:rPr lang="es-ES" sz="1800" dirty="0" err="1" smtClean="0"/>
              <a:t>template</a:t>
            </a:r>
            <a:r>
              <a:rPr lang="es-ES" sz="1800" dirty="0" smtClean="0"/>
              <a:t> escogido mostrará 12 gráficas en el </a:t>
            </a:r>
            <a:r>
              <a:rPr lang="es-ES" sz="1800" dirty="0" err="1" smtClean="0"/>
              <a:t>DashBoard</a:t>
            </a:r>
            <a:r>
              <a:rPr lang="es-ES" sz="1800" dirty="0" smtClean="0"/>
              <a:t>.</a:t>
            </a:r>
          </a:p>
          <a:p>
            <a:pPr algn="just">
              <a:lnSpc>
                <a:spcPct val="100000"/>
              </a:lnSpc>
            </a:pPr>
            <a:r>
              <a:rPr lang="es-ES" sz="1800" dirty="0" smtClean="0"/>
              <a:t>Si mostramos datos específicamente de </a:t>
            </a:r>
            <a:r>
              <a:rPr lang="es-ES" sz="1800" b="1" dirty="0" smtClean="0">
                <a:solidFill>
                  <a:schemeClr val="accent1"/>
                </a:solidFill>
              </a:rPr>
              <a:t>un país</a:t>
            </a:r>
            <a:r>
              <a:rPr lang="es-ES" sz="1800" dirty="0" smtClean="0"/>
              <a:t>, el </a:t>
            </a:r>
            <a:r>
              <a:rPr lang="es-ES" sz="1800" dirty="0" err="1" smtClean="0"/>
              <a:t>template</a:t>
            </a:r>
            <a:r>
              <a:rPr lang="es-ES" sz="1800" dirty="0" smtClean="0"/>
              <a:t> escogido mostrará 9 gráficas en el </a:t>
            </a:r>
            <a:r>
              <a:rPr lang="es-ES" sz="1800" dirty="0" err="1" smtClean="0"/>
              <a:t>DashBoard</a:t>
            </a:r>
            <a:r>
              <a:rPr lang="es-ES" sz="1800" dirty="0" smtClean="0"/>
              <a:t>.</a:t>
            </a:r>
          </a:p>
          <a:p>
            <a:pPr marL="0" indent="0" algn="just">
              <a:lnSpc>
                <a:spcPct val="110000"/>
              </a:lnSpc>
              <a:buNone/>
            </a:pPr>
            <a:r>
              <a:rPr lang="es-ES" sz="1900" dirty="0" smtClean="0"/>
              <a:t> </a:t>
            </a:r>
            <a:endParaRPr lang="es-ES" sz="1900" dirty="0" smtClean="0"/>
          </a:p>
          <a:p>
            <a:pPr marL="0" indent="0">
              <a:buNone/>
            </a:pPr>
            <a:endParaRPr lang="es-ES" dirty="0" smtClean="0"/>
          </a:p>
        </p:txBody>
      </p:sp>
      <p:sp>
        <p:nvSpPr>
          <p:cNvPr id="4" name="Slide Number Placeholder 3"/>
          <p:cNvSpPr>
            <a:spLocks noGrp="1"/>
          </p:cNvSpPr>
          <p:nvPr>
            <p:ph type="sldNum" sz="quarter" idx="12"/>
          </p:nvPr>
        </p:nvSpPr>
        <p:spPr/>
        <p:txBody>
          <a:bodyPr/>
          <a:lstStyle/>
          <a:p>
            <a:fld id="{49569E23-2B89-4C8D-AF3F-86C64B9505A6}" type="slidenum">
              <a:rPr lang="es-ES" smtClean="0"/>
              <a:t>16</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712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Resultados</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4051350"/>
          </a:xfrm>
        </p:spPr>
        <p:txBody>
          <a:bodyPr>
            <a:normAutofit/>
          </a:bodyPr>
          <a:lstStyle/>
          <a:p>
            <a:pPr marL="0" indent="0">
              <a:buNone/>
            </a:pPr>
            <a:endParaRPr lang="es-ES" sz="1800" b="1" dirty="0" smtClean="0">
              <a:solidFill>
                <a:schemeClr val="accent1"/>
              </a:solidFill>
            </a:endParaRPr>
          </a:p>
          <a:p>
            <a:pPr marL="0" indent="0">
              <a:buNone/>
            </a:pPr>
            <a:r>
              <a:rPr lang="es-ES" sz="1800" b="1" dirty="0" smtClean="0">
                <a:solidFill>
                  <a:schemeClr val="accent1"/>
                </a:solidFill>
              </a:rPr>
              <a:t>¿Qué mejor que observarlo directamente? </a:t>
            </a:r>
          </a:p>
          <a:p>
            <a:pPr marL="0" indent="0">
              <a:buNone/>
            </a:pPr>
            <a:endParaRPr lang="es-ES" sz="1800" b="1" dirty="0" smtClean="0">
              <a:solidFill>
                <a:schemeClr val="accent1"/>
              </a:solidFill>
            </a:endParaRPr>
          </a:p>
          <a:p>
            <a:pPr marL="0" indent="0">
              <a:buNone/>
            </a:pPr>
            <a:endParaRPr lang="es-ES" sz="1800" b="1" dirty="0">
              <a:solidFill>
                <a:schemeClr val="accent1"/>
              </a:solidFill>
            </a:endParaRPr>
          </a:p>
          <a:p>
            <a:pPr marL="0" indent="0">
              <a:buNone/>
            </a:pPr>
            <a:endParaRPr lang="es-ES" sz="1800" b="1" dirty="0">
              <a:solidFill>
                <a:schemeClr val="accent1"/>
              </a:solidFill>
            </a:endParaRPr>
          </a:p>
          <a:p>
            <a:pPr marL="0" indent="0" algn="ctr">
              <a:buNone/>
            </a:pPr>
            <a:r>
              <a:rPr lang="es-ES" sz="1800" b="1" dirty="0" smtClean="0">
                <a:solidFill>
                  <a:schemeClr val="accent1"/>
                </a:solidFill>
                <a:hlinkClick r:id="rId3"/>
              </a:rPr>
              <a:t>http://calexx.github.io</a:t>
            </a:r>
            <a:endParaRPr lang="es-ES" sz="1800" b="1" dirty="0" smtClean="0">
              <a:solidFill>
                <a:schemeClr val="accent1"/>
              </a:solidFill>
            </a:endParaRPr>
          </a:p>
        </p:txBody>
      </p:sp>
      <p:sp>
        <p:nvSpPr>
          <p:cNvPr id="4" name="Slide Number Placeholder 3"/>
          <p:cNvSpPr>
            <a:spLocks noGrp="1"/>
          </p:cNvSpPr>
          <p:nvPr>
            <p:ph type="sldNum" sz="quarter" idx="12"/>
          </p:nvPr>
        </p:nvSpPr>
        <p:spPr/>
        <p:txBody>
          <a:bodyPr/>
          <a:lstStyle/>
          <a:p>
            <a:fld id="{49569E23-2B89-4C8D-AF3F-86C64B9505A6}" type="slidenum">
              <a:rPr lang="es-ES" smtClean="0"/>
              <a:t>17</a:t>
            </a:fld>
            <a:endParaRPr lang="es-ES"/>
          </a:p>
        </p:txBody>
      </p:sp>
      <p:pic>
        <p:nvPicPr>
          <p:cNvPr id="5" name="Picture 2" descr="http://www.ub.edu/web/ub/galeries/imatges/sala_premsa/marca/marca_2l_pos_cmy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771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Conclusiones (I)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a:bodyPr>
          <a:lstStyle/>
          <a:p>
            <a:pPr marL="0" indent="0" algn="just">
              <a:buNone/>
            </a:pPr>
            <a:r>
              <a:rPr lang="es-ES" sz="1800" dirty="0" smtClean="0"/>
              <a:t>Gracias a la visualización de datos, somo</a:t>
            </a:r>
            <a:r>
              <a:rPr lang="es-ES" sz="1800" dirty="0" smtClean="0"/>
              <a:t>s capaces de analizar ciertos comportamientos de los datos que, observándolos directamente en una tabla, serían mucho más difíciles de percibir.</a:t>
            </a:r>
          </a:p>
          <a:p>
            <a:pPr marL="0" indent="0" algn="just">
              <a:buNone/>
            </a:pPr>
            <a:endParaRPr lang="es-ES" sz="1800" dirty="0" smtClean="0"/>
          </a:p>
          <a:p>
            <a:pPr marL="0" indent="0" algn="just">
              <a:buNone/>
            </a:pPr>
            <a:r>
              <a:rPr lang="es-ES" sz="1800" dirty="0" smtClean="0"/>
              <a:t>Una de las grandes características de este campo es su capacidad para mostrar a terceras personas información extraída a través del análisis de conjuntos de datos. </a:t>
            </a:r>
          </a:p>
          <a:p>
            <a:pPr marL="0" indent="0" algn="just">
              <a:buNone/>
            </a:pPr>
            <a:endParaRPr lang="es-ES" sz="1800" dirty="0" smtClean="0"/>
          </a:p>
          <a:p>
            <a:pPr marL="0" indent="0" algn="just">
              <a:buNone/>
            </a:pPr>
            <a:r>
              <a:rPr lang="es-ES" sz="1800" dirty="0" smtClean="0"/>
              <a:t>El hecho de que el creador de las representaciones visuales </a:t>
            </a:r>
            <a:r>
              <a:rPr lang="es-ES" sz="1800" dirty="0" smtClean="0"/>
              <a:t>sea capaz de </a:t>
            </a:r>
            <a:r>
              <a:rPr lang="es-ES" sz="1800" dirty="0" smtClean="0"/>
              <a:t>influir en su interpretación, constituye un riesgo importante. Si bien es cierto que unas correctas técnicas de visualización de datos descartan completamente esta posibilidad, es interesante tener en cuenta esta posible e indeseable sugestión hacia el observador.</a:t>
            </a:r>
          </a:p>
        </p:txBody>
      </p:sp>
      <p:sp>
        <p:nvSpPr>
          <p:cNvPr id="4" name="Slide Number Placeholder 3"/>
          <p:cNvSpPr>
            <a:spLocks noGrp="1"/>
          </p:cNvSpPr>
          <p:nvPr>
            <p:ph type="sldNum" sz="quarter" idx="12"/>
          </p:nvPr>
        </p:nvSpPr>
        <p:spPr/>
        <p:txBody>
          <a:bodyPr/>
          <a:lstStyle/>
          <a:p>
            <a:fld id="{49569E23-2B89-4C8D-AF3F-86C64B9505A6}" type="slidenum">
              <a:rPr lang="es-ES" smtClean="0"/>
              <a:t>18</a:t>
            </a:fld>
            <a:endParaRPr lang="es-ES"/>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545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Conclusiones (II)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6"/>
            <a:ext cx="10515600" cy="4051350"/>
          </a:xfrm>
        </p:spPr>
        <p:txBody>
          <a:bodyPr>
            <a:normAutofit fontScale="92500" lnSpcReduction="10000"/>
          </a:bodyPr>
          <a:lstStyle/>
          <a:p>
            <a:pPr marL="0" indent="0" algn="just">
              <a:lnSpc>
                <a:spcPct val="110000"/>
              </a:lnSpc>
              <a:buNone/>
            </a:pPr>
            <a:r>
              <a:rPr lang="es-ES" sz="1800" dirty="0" smtClean="0"/>
              <a:t>A nivel de tecnologías, comentar algunas de las sensaciones que me han transmitido tanto D3 como Angular:</a:t>
            </a:r>
            <a:endParaRPr lang="es-ES" sz="1800" dirty="0"/>
          </a:p>
          <a:p>
            <a:pPr algn="just">
              <a:lnSpc>
                <a:spcPct val="110000"/>
              </a:lnSpc>
            </a:pPr>
            <a:r>
              <a:rPr lang="es-ES" sz="1800" dirty="0" smtClean="0"/>
              <a:t>Angular.js. Considerando que, al inicio del proyecto, no estaba previsto su uso, su incorporación ha resultado gratamente valiosa. Muy útil y prácticamente indispensable si lo que quieres es crear </a:t>
            </a:r>
            <a:r>
              <a:rPr lang="es-ES" sz="1800" b="1" dirty="0" smtClean="0">
                <a:solidFill>
                  <a:schemeClr val="accent1"/>
                </a:solidFill>
              </a:rPr>
              <a:t>específicamente</a:t>
            </a:r>
            <a:r>
              <a:rPr lang="es-ES" sz="1800" dirty="0" smtClean="0">
                <a:solidFill>
                  <a:schemeClr val="accent1"/>
                </a:solidFill>
              </a:rPr>
              <a:t> </a:t>
            </a:r>
            <a:r>
              <a:rPr lang="es-ES" sz="1800" dirty="0" smtClean="0"/>
              <a:t>una aplicación </a:t>
            </a:r>
            <a:r>
              <a:rPr lang="es-ES" sz="1800" b="1" dirty="0" smtClean="0">
                <a:solidFill>
                  <a:schemeClr val="accent1"/>
                </a:solidFill>
              </a:rPr>
              <a:t>SPA</a:t>
            </a:r>
            <a:r>
              <a:rPr lang="es-ES" sz="1800" dirty="0" smtClean="0"/>
              <a:t>, de lo contrario yo me plantearía seriamente si su incorporación, en términos generales, merece la pena. </a:t>
            </a:r>
            <a:r>
              <a:rPr lang="es-ES" sz="1800" dirty="0" smtClean="0"/>
              <a:t>Su modularidad y estructura simplifica las </a:t>
            </a:r>
            <a:r>
              <a:rPr lang="es-ES" sz="1800" b="1" dirty="0" smtClean="0">
                <a:solidFill>
                  <a:schemeClr val="accent1"/>
                </a:solidFill>
              </a:rPr>
              <a:t>tareas de </a:t>
            </a:r>
            <a:r>
              <a:rPr lang="es-ES" sz="1800" b="1" dirty="0" err="1" smtClean="0">
                <a:solidFill>
                  <a:schemeClr val="accent1"/>
                </a:solidFill>
              </a:rPr>
              <a:t>testing</a:t>
            </a:r>
            <a:r>
              <a:rPr lang="es-ES" sz="1800" dirty="0" smtClean="0"/>
              <a:t>. Su método de funcionamiento basado en </a:t>
            </a:r>
            <a:r>
              <a:rPr lang="es-ES" sz="1800" b="1" dirty="0" smtClean="0">
                <a:solidFill>
                  <a:schemeClr val="accent1"/>
                </a:solidFill>
              </a:rPr>
              <a:t>directivas</a:t>
            </a:r>
            <a:r>
              <a:rPr lang="es-ES" sz="1800" dirty="0" smtClean="0"/>
              <a:t> y la gran capacidad de configuración de éstas es bastante interesante y, en este caso, me ha venido como anillo al dedo. </a:t>
            </a:r>
          </a:p>
          <a:p>
            <a:pPr algn="just">
              <a:lnSpc>
                <a:spcPct val="110000"/>
              </a:lnSpc>
            </a:pPr>
            <a:r>
              <a:rPr lang="es-ES" sz="1800" dirty="0" smtClean="0"/>
              <a:t>D3.js. La librería más extendida en cuanto a SVG con JavaScript se refiere. Uno de sus mejores puntos es la gran aportación de la comunidad que repercute directamente en la </a:t>
            </a:r>
            <a:r>
              <a:rPr lang="es-ES" sz="1800" b="1" dirty="0" smtClean="0">
                <a:solidFill>
                  <a:schemeClr val="accent1"/>
                </a:solidFill>
              </a:rPr>
              <a:t>facilidad de aprendizaje</a:t>
            </a:r>
            <a:r>
              <a:rPr lang="es-ES" sz="1800" dirty="0" smtClean="0"/>
              <a:t>. Desde mi punto de vista, es una librería bastante completa que permite hacer </a:t>
            </a:r>
            <a:r>
              <a:rPr lang="es-ES" sz="1800" dirty="0" err="1" smtClean="0"/>
              <a:t>SVGs</a:t>
            </a:r>
            <a:r>
              <a:rPr lang="es-ES" sz="1800" dirty="0" smtClean="0"/>
              <a:t> con diferentes niveles de complejidad y que destaca, sobretodo, a la hora de </a:t>
            </a:r>
            <a:r>
              <a:rPr lang="es-ES" sz="1800" b="1" dirty="0" smtClean="0">
                <a:solidFill>
                  <a:schemeClr val="accent1"/>
                </a:solidFill>
              </a:rPr>
              <a:t>vincular los datos</a:t>
            </a:r>
            <a:r>
              <a:rPr lang="es-ES" sz="1800" dirty="0" smtClean="0"/>
              <a:t> a los elementos del SVG i a la rapidez con la que se </a:t>
            </a:r>
            <a:r>
              <a:rPr lang="es-ES" sz="1800" b="1" dirty="0" smtClean="0">
                <a:solidFill>
                  <a:schemeClr val="accent1"/>
                </a:solidFill>
              </a:rPr>
              <a:t>actualizan los cambios</a:t>
            </a:r>
            <a:r>
              <a:rPr lang="es-ES" sz="1800" dirty="0" smtClean="0"/>
              <a:t> sobre la gráfica al modificar los datos. No todo es perfecto y tiene algún punto mejorable, como el encadenamiento de transiciones y la falta de implementación de eventos propios de gráficos (como </a:t>
            </a:r>
            <a:r>
              <a:rPr lang="es-ES" sz="1800" dirty="0" err="1" smtClean="0"/>
              <a:t>Drag</a:t>
            </a:r>
            <a:r>
              <a:rPr lang="es-ES" sz="1800" dirty="0" smtClean="0"/>
              <a:t> and </a:t>
            </a:r>
            <a:r>
              <a:rPr lang="es-ES" sz="1800" dirty="0" err="1" smtClean="0"/>
              <a:t>Drop</a:t>
            </a:r>
            <a:r>
              <a:rPr lang="es-ES" sz="1800" dirty="0" smtClean="0"/>
              <a:t> o </a:t>
            </a:r>
            <a:r>
              <a:rPr lang="es-ES" sz="1800" dirty="0" err="1" smtClean="0"/>
              <a:t>autoTooltips</a:t>
            </a:r>
            <a:r>
              <a:rPr lang="es-ES" sz="1800" dirty="0"/>
              <a:t>)</a:t>
            </a:r>
            <a:r>
              <a:rPr lang="es-ES" sz="1800" dirty="0" smtClean="0"/>
              <a:t>.</a:t>
            </a:r>
            <a:endParaRPr lang="es-ES" sz="1800" dirty="0" smtClean="0"/>
          </a:p>
        </p:txBody>
      </p:sp>
      <p:sp>
        <p:nvSpPr>
          <p:cNvPr id="4" name="Slide Number Placeholder 3"/>
          <p:cNvSpPr>
            <a:spLocks noGrp="1"/>
          </p:cNvSpPr>
          <p:nvPr>
            <p:ph type="sldNum" sz="quarter" idx="12"/>
          </p:nvPr>
        </p:nvSpPr>
        <p:spPr/>
        <p:txBody>
          <a:bodyPr/>
          <a:lstStyle/>
          <a:p>
            <a:fld id="{49569E23-2B89-4C8D-AF3F-86C64B9505A6}" type="slidenum">
              <a:rPr lang="es-ES" smtClean="0"/>
              <a:t>19</a:t>
            </a:fld>
            <a:endParaRPr lang="es-ES"/>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071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Índice</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lstStyle/>
          <a:p>
            <a:pPr lvl="3"/>
            <a:endParaRPr lang="es-ES" dirty="0" smtClean="0"/>
          </a:p>
          <a:p>
            <a:pPr lvl="3">
              <a:lnSpc>
                <a:spcPct val="100000"/>
              </a:lnSpc>
            </a:pPr>
            <a:r>
              <a:rPr lang="es-ES" dirty="0" smtClean="0"/>
              <a:t>Introducción</a:t>
            </a:r>
          </a:p>
          <a:p>
            <a:pPr lvl="3">
              <a:lnSpc>
                <a:spcPct val="100000"/>
              </a:lnSpc>
            </a:pPr>
            <a:r>
              <a:rPr lang="es-ES" dirty="0" smtClean="0"/>
              <a:t>Planteamiento</a:t>
            </a:r>
          </a:p>
          <a:p>
            <a:pPr lvl="3">
              <a:lnSpc>
                <a:spcPct val="100000"/>
              </a:lnSpc>
            </a:pPr>
            <a:r>
              <a:rPr lang="es-ES" dirty="0" smtClean="0"/>
              <a:t>Funcionamiento de la aplicación</a:t>
            </a:r>
          </a:p>
          <a:p>
            <a:pPr lvl="4">
              <a:lnSpc>
                <a:spcPct val="100000"/>
              </a:lnSpc>
            </a:pPr>
            <a:r>
              <a:rPr lang="es-ES" sz="1600" dirty="0" smtClean="0"/>
              <a:t>Obtención </a:t>
            </a:r>
            <a:r>
              <a:rPr lang="es-ES" sz="1600" dirty="0" err="1" smtClean="0"/>
              <a:t>DataSets</a:t>
            </a:r>
            <a:endParaRPr lang="es-ES" sz="1600" dirty="0" smtClean="0"/>
          </a:p>
          <a:p>
            <a:pPr lvl="4">
              <a:lnSpc>
                <a:spcPct val="100000"/>
              </a:lnSpc>
            </a:pPr>
            <a:r>
              <a:rPr lang="es-ES" sz="1600" dirty="0" smtClean="0"/>
              <a:t>Diseño </a:t>
            </a:r>
            <a:r>
              <a:rPr lang="es-ES" sz="1600" dirty="0" err="1" smtClean="0"/>
              <a:t>DashBoard</a:t>
            </a:r>
            <a:endParaRPr lang="es-ES" sz="1600" dirty="0" smtClean="0"/>
          </a:p>
          <a:p>
            <a:pPr lvl="4">
              <a:lnSpc>
                <a:spcPct val="100000"/>
              </a:lnSpc>
            </a:pPr>
            <a:r>
              <a:rPr lang="es-ES" sz="1600" dirty="0" smtClean="0"/>
              <a:t>Configuración Angular</a:t>
            </a:r>
          </a:p>
          <a:p>
            <a:pPr lvl="4">
              <a:lnSpc>
                <a:spcPct val="100000"/>
              </a:lnSpc>
            </a:pPr>
            <a:r>
              <a:rPr lang="es-ES" sz="1600" dirty="0" smtClean="0"/>
              <a:t>Lógica de la aplicación</a:t>
            </a:r>
          </a:p>
          <a:p>
            <a:pPr lvl="4">
              <a:lnSpc>
                <a:spcPct val="100000"/>
              </a:lnSpc>
            </a:pPr>
            <a:r>
              <a:rPr lang="es-ES" sz="1600" dirty="0" smtClean="0"/>
              <a:t>Diseño directivas</a:t>
            </a:r>
          </a:p>
          <a:p>
            <a:pPr lvl="4">
              <a:lnSpc>
                <a:spcPct val="100000"/>
              </a:lnSpc>
            </a:pPr>
            <a:r>
              <a:rPr lang="es-ES" sz="1600" dirty="0" smtClean="0"/>
              <a:t>Incorporar directivas al </a:t>
            </a:r>
            <a:r>
              <a:rPr lang="es-ES" sz="1600" dirty="0" err="1" smtClean="0"/>
              <a:t>DashBoard</a:t>
            </a:r>
            <a:endParaRPr lang="es-ES" sz="1600" dirty="0" smtClean="0"/>
          </a:p>
          <a:p>
            <a:pPr lvl="3">
              <a:lnSpc>
                <a:spcPct val="100000"/>
              </a:lnSpc>
            </a:pPr>
            <a:r>
              <a:rPr lang="es-ES" dirty="0" smtClean="0"/>
              <a:t>Resultados</a:t>
            </a:r>
          </a:p>
          <a:p>
            <a:pPr lvl="3">
              <a:lnSpc>
                <a:spcPct val="100000"/>
              </a:lnSpc>
            </a:pPr>
            <a:r>
              <a:rPr lang="es-ES" dirty="0" smtClean="0"/>
              <a:t>Conclusiones y opinión personal</a:t>
            </a:r>
          </a:p>
          <a:p>
            <a:endParaRPr lang="es-ES" dirty="0"/>
          </a:p>
        </p:txBody>
      </p:sp>
      <p:sp>
        <p:nvSpPr>
          <p:cNvPr id="4" name="Slide Number Placeholder 3"/>
          <p:cNvSpPr>
            <a:spLocks noGrp="1"/>
          </p:cNvSpPr>
          <p:nvPr>
            <p:ph type="sldNum" sz="quarter" idx="12"/>
          </p:nvPr>
        </p:nvSpPr>
        <p:spPr/>
        <p:txBody>
          <a:bodyPr/>
          <a:lstStyle/>
          <a:p>
            <a:fld id="{49569E23-2B89-4C8D-AF3F-86C64B9505A6}" type="slidenum">
              <a:rPr lang="es-ES" smtClean="0"/>
              <a:t>2</a:t>
            </a:fld>
            <a:endParaRPr lang="es-ES"/>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697588"/>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35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Introducción (I)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995055"/>
            <a:ext cx="10515600" cy="3728851"/>
          </a:xfrm>
        </p:spPr>
        <p:txBody>
          <a:bodyPr>
            <a:normAutofit/>
          </a:bodyPr>
          <a:lstStyle/>
          <a:p>
            <a:pPr marL="0" indent="0" algn="just">
              <a:lnSpc>
                <a:spcPct val="110000"/>
              </a:lnSpc>
              <a:buNone/>
            </a:pPr>
            <a:r>
              <a:rPr lang="es-ES" sz="1800" dirty="0" smtClean="0"/>
              <a:t>Con el auge tecnológico, la cantidad de datos que somos capaces de generar ha aumentado considerablemente. </a:t>
            </a:r>
          </a:p>
          <a:p>
            <a:pPr marL="0" indent="0" algn="just">
              <a:lnSpc>
                <a:spcPct val="110000"/>
              </a:lnSpc>
              <a:buNone/>
            </a:pPr>
            <a:endParaRPr lang="es-ES" sz="1800" dirty="0" smtClean="0"/>
          </a:p>
          <a:p>
            <a:pPr marL="0" indent="0" algn="just">
              <a:lnSpc>
                <a:spcPct val="110000"/>
              </a:lnSpc>
              <a:buNone/>
            </a:pPr>
            <a:r>
              <a:rPr lang="es-ES" sz="1800" b="1" dirty="0" smtClean="0">
                <a:solidFill>
                  <a:schemeClr val="accent1"/>
                </a:solidFill>
              </a:rPr>
              <a:t>Data </a:t>
            </a:r>
            <a:r>
              <a:rPr lang="es-ES" sz="1800" b="1" dirty="0" err="1" smtClean="0">
                <a:solidFill>
                  <a:schemeClr val="accent1"/>
                </a:solidFill>
              </a:rPr>
              <a:t>science</a:t>
            </a:r>
            <a:r>
              <a:rPr lang="es-ES" sz="1800" b="1" dirty="0" smtClean="0">
                <a:solidFill>
                  <a:schemeClr val="accent1"/>
                </a:solidFill>
              </a:rPr>
              <a:t> </a:t>
            </a:r>
            <a:r>
              <a:rPr lang="es-ES" sz="1800" dirty="0" smtClean="0"/>
              <a:t>estudia la capacidad de extraer información de estos grandes volúmenes de datos y aprovecharla en la toma de decisiones.</a:t>
            </a:r>
          </a:p>
          <a:p>
            <a:pPr marL="0" indent="0" algn="just">
              <a:lnSpc>
                <a:spcPct val="110000"/>
              </a:lnSpc>
              <a:buNone/>
            </a:pPr>
            <a:endParaRPr lang="es-ES" sz="1800" dirty="0" smtClean="0"/>
          </a:p>
          <a:p>
            <a:pPr marL="0" indent="0" algn="just">
              <a:lnSpc>
                <a:spcPct val="110000"/>
              </a:lnSpc>
              <a:buNone/>
            </a:pPr>
            <a:r>
              <a:rPr lang="es-ES" sz="1800" dirty="0" smtClean="0"/>
              <a:t>Uno de los ámbitos pertenecientes al data </a:t>
            </a:r>
            <a:r>
              <a:rPr lang="es-ES" sz="1800" dirty="0" err="1" smtClean="0"/>
              <a:t>science</a:t>
            </a:r>
            <a:r>
              <a:rPr lang="es-ES" sz="1800" dirty="0" smtClean="0"/>
              <a:t> es la </a:t>
            </a:r>
            <a:r>
              <a:rPr lang="es-ES" sz="1800" b="1" dirty="0" smtClean="0">
                <a:solidFill>
                  <a:schemeClr val="accent1"/>
                </a:solidFill>
              </a:rPr>
              <a:t>visualización de datos</a:t>
            </a:r>
            <a:r>
              <a:rPr lang="es-ES" sz="1800" dirty="0" smtClean="0"/>
              <a:t>, cuyo objetivo mostrar esta información visualmente mediante el uso de representaciones visuales.</a:t>
            </a:r>
          </a:p>
        </p:txBody>
      </p:sp>
      <p:sp>
        <p:nvSpPr>
          <p:cNvPr id="4" name="Slide Number Placeholder 3"/>
          <p:cNvSpPr>
            <a:spLocks noGrp="1"/>
          </p:cNvSpPr>
          <p:nvPr>
            <p:ph type="sldNum" sz="quarter" idx="12"/>
          </p:nvPr>
        </p:nvSpPr>
        <p:spPr/>
        <p:txBody>
          <a:bodyPr/>
          <a:lstStyle/>
          <a:p>
            <a:fld id="{49569E23-2B89-4C8D-AF3F-86C64B9505A6}" type="slidenum">
              <a:rPr lang="es-ES" smtClean="0"/>
              <a:t>3</a:t>
            </a:fld>
            <a:endParaRPr lang="es-ES" dirty="0"/>
          </a:p>
        </p:txBody>
      </p:sp>
      <p:pic>
        <p:nvPicPr>
          <p:cNvPr id="6"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407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Planteamiento (I)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3910157"/>
          </a:xfrm>
        </p:spPr>
        <p:txBody>
          <a:bodyPr>
            <a:normAutofit fontScale="62500" lnSpcReduction="20000"/>
          </a:bodyPr>
          <a:lstStyle/>
          <a:p>
            <a:pPr marL="0" indent="0" algn="just">
              <a:lnSpc>
                <a:spcPct val="120000"/>
              </a:lnSpc>
              <a:buNone/>
            </a:pPr>
            <a:r>
              <a:rPr lang="es-ES" dirty="0"/>
              <a:t>Se podría definir la base del proyecto como una </a:t>
            </a:r>
            <a:r>
              <a:rPr lang="es-ES" b="1" dirty="0">
                <a:solidFill>
                  <a:schemeClr val="accent1"/>
                </a:solidFill>
              </a:rPr>
              <a:t>aplicación </a:t>
            </a:r>
            <a:r>
              <a:rPr lang="es-ES" b="1" dirty="0" smtClean="0">
                <a:solidFill>
                  <a:schemeClr val="accent1"/>
                </a:solidFill>
              </a:rPr>
              <a:t>web</a:t>
            </a:r>
            <a:r>
              <a:rPr lang="es-ES" dirty="0" smtClean="0"/>
              <a:t> </a:t>
            </a:r>
            <a:r>
              <a:rPr lang="es-ES" dirty="0"/>
              <a:t>de visualización de datos implementada con </a:t>
            </a:r>
            <a:r>
              <a:rPr lang="es-ES" b="1" dirty="0" smtClean="0">
                <a:solidFill>
                  <a:schemeClr val="accent1"/>
                </a:solidFill>
              </a:rPr>
              <a:t>D3.js</a:t>
            </a:r>
            <a:r>
              <a:rPr lang="es-ES" dirty="0" smtClean="0"/>
              <a:t> </a:t>
            </a:r>
            <a:r>
              <a:rPr lang="es-ES" dirty="0"/>
              <a:t>y </a:t>
            </a:r>
            <a:r>
              <a:rPr lang="es-ES" b="1" dirty="0" smtClean="0">
                <a:solidFill>
                  <a:schemeClr val="accent1"/>
                </a:solidFill>
              </a:rPr>
              <a:t>Angular.js</a:t>
            </a:r>
            <a:r>
              <a:rPr lang="es-ES" dirty="0" smtClean="0"/>
              <a:t>.</a:t>
            </a:r>
          </a:p>
          <a:p>
            <a:pPr marL="0" indent="0" algn="just">
              <a:lnSpc>
                <a:spcPct val="120000"/>
              </a:lnSpc>
              <a:buNone/>
            </a:pPr>
            <a:endParaRPr lang="es-ES" dirty="0" smtClean="0"/>
          </a:p>
          <a:p>
            <a:pPr marL="0" indent="0" algn="just">
              <a:lnSpc>
                <a:spcPct val="120000"/>
              </a:lnSpc>
              <a:buNone/>
            </a:pPr>
            <a:r>
              <a:rPr lang="es-ES" dirty="0" smtClean="0"/>
              <a:t>La </a:t>
            </a:r>
            <a:r>
              <a:rPr lang="es-ES" dirty="0"/>
              <a:t>aplicación estará formada por un conjunto de gráficas que nos mostrarán información sobre la </a:t>
            </a:r>
            <a:r>
              <a:rPr lang="es-ES" b="1" dirty="0">
                <a:solidFill>
                  <a:schemeClr val="accent1"/>
                </a:solidFill>
              </a:rPr>
              <a:t>desigualdad de género</a:t>
            </a:r>
            <a:r>
              <a:rPr lang="es-ES" dirty="0"/>
              <a:t> existente en el marco </a:t>
            </a:r>
            <a:r>
              <a:rPr lang="es-ES" dirty="0" smtClean="0"/>
              <a:t>laboral </a:t>
            </a:r>
            <a:r>
              <a:rPr lang="es-ES" dirty="0"/>
              <a:t>europeo</a:t>
            </a:r>
            <a:r>
              <a:rPr lang="es-ES" dirty="0" smtClean="0"/>
              <a:t>.</a:t>
            </a:r>
          </a:p>
          <a:p>
            <a:pPr marL="0" indent="0" algn="just">
              <a:lnSpc>
                <a:spcPct val="120000"/>
              </a:lnSpc>
              <a:buNone/>
            </a:pPr>
            <a:endParaRPr lang="es-ES" dirty="0" smtClean="0"/>
          </a:p>
          <a:p>
            <a:pPr marL="0" indent="0" algn="just">
              <a:lnSpc>
                <a:spcPct val="120000"/>
              </a:lnSpc>
              <a:buNone/>
            </a:pPr>
            <a:r>
              <a:rPr lang="es-ES" dirty="0" smtClean="0"/>
              <a:t>El </a:t>
            </a:r>
            <a:r>
              <a:rPr lang="es-ES" dirty="0"/>
              <a:t>objetivo principal del proyecto es aplicar técnicas de visualización de datos sobre este caso concreto para acabar respondiendo una serie de cuestiones interesantes del mismo</a:t>
            </a:r>
            <a:r>
              <a:rPr lang="es-ES" dirty="0" smtClean="0"/>
              <a:t>. </a:t>
            </a:r>
          </a:p>
          <a:p>
            <a:pPr marL="0" indent="0" algn="just">
              <a:lnSpc>
                <a:spcPct val="120000"/>
              </a:lnSpc>
              <a:buNone/>
            </a:pPr>
            <a:endParaRPr lang="es-ES" dirty="0"/>
          </a:p>
          <a:p>
            <a:pPr marL="0" indent="0" algn="just">
              <a:lnSpc>
                <a:spcPct val="120000"/>
              </a:lnSpc>
              <a:buNone/>
            </a:pPr>
            <a:r>
              <a:rPr lang="es-ES" dirty="0" smtClean="0"/>
              <a:t>El usuario debe ser capaz de interactuar con las representaciones. La </a:t>
            </a:r>
            <a:r>
              <a:rPr lang="es-ES" b="1" dirty="0" smtClean="0">
                <a:solidFill>
                  <a:schemeClr val="accent1"/>
                </a:solidFill>
              </a:rPr>
              <a:t>visualización de datos interactiva</a:t>
            </a:r>
            <a:r>
              <a:rPr lang="es-ES" dirty="0" smtClean="0"/>
              <a:t> permite al usuario modificar los datos que se están representando en las diferentes gráficas.</a:t>
            </a:r>
            <a:endParaRPr lang="es-ES" dirty="0"/>
          </a:p>
          <a:p>
            <a:pPr marL="0" indent="0">
              <a:buNone/>
            </a:pPr>
            <a:endParaRPr lang="es-ES" dirty="0"/>
          </a:p>
        </p:txBody>
      </p:sp>
      <p:sp>
        <p:nvSpPr>
          <p:cNvPr id="4" name="Slide Number Placeholder 3"/>
          <p:cNvSpPr>
            <a:spLocks noGrp="1"/>
          </p:cNvSpPr>
          <p:nvPr>
            <p:ph type="sldNum" sz="quarter" idx="12"/>
          </p:nvPr>
        </p:nvSpPr>
        <p:spPr/>
        <p:txBody>
          <a:bodyPr/>
          <a:lstStyle/>
          <a:p>
            <a:fld id="{49569E23-2B89-4C8D-AF3F-86C64B9505A6}" type="slidenum">
              <a:rPr lang="es-ES" smtClean="0"/>
              <a:t>4</a:t>
            </a:fld>
            <a:endParaRPr lang="es-ES"/>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33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Planteamiento (II)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3922032"/>
          </a:xfrm>
        </p:spPr>
        <p:txBody>
          <a:bodyPr>
            <a:noAutofit/>
          </a:bodyPr>
          <a:lstStyle/>
          <a:p>
            <a:pPr marL="0" indent="0">
              <a:lnSpc>
                <a:spcPct val="120000"/>
              </a:lnSpc>
              <a:buNone/>
            </a:pPr>
            <a:r>
              <a:rPr lang="es-ES" sz="1800" b="1" dirty="0" smtClean="0">
                <a:solidFill>
                  <a:schemeClr val="accent1"/>
                </a:solidFill>
              </a:rPr>
              <a:t>¿Por qué realizar este proyecto?</a:t>
            </a:r>
          </a:p>
          <a:p>
            <a:pPr marL="0" indent="0">
              <a:lnSpc>
                <a:spcPct val="120000"/>
              </a:lnSpc>
              <a:buNone/>
            </a:pPr>
            <a:endParaRPr lang="es-ES" sz="1800" b="1" dirty="0">
              <a:solidFill>
                <a:schemeClr val="accent1"/>
              </a:solidFill>
            </a:endParaRPr>
          </a:p>
          <a:p>
            <a:pPr marL="0" indent="0" algn="just">
              <a:lnSpc>
                <a:spcPct val="100000"/>
              </a:lnSpc>
              <a:buNone/>
            </a:pPr>
            <a:r>
              <a:rPr lang="es-ES" sz="1800" dirty="0" smtClean="0"/>
              <a:t>Hoy en día, la propia extracción de </a:t>
            </a:r>
            <a:r>
              <a:rPr lang="es-ES" sz="1800" dirty="0"/>
              <a:t>la </a:t>
            </a:r>
            <a:r>
              <a:rPr lang="es-ES" sz="1800" dirty="0" smtClean="0"/>
              <a:t>información es tan importante </a:t>
            </a:r>
            <a:r>
              <a:rPr lang="es-ES" sz="1800" dirty="0"/>
              <a:t>como ser capaz de </a:t>
            </a:r>
            <a:r>
              <a:rPr lang="es-ES" sz="1800" b="1" dirty="0">
                <a:solidFill>
                  <a:schemeClr val="accent1"/>
                </a:solidFill>
              </a:rPr>
              <a:t>transmitirla</a:t>
            </a:r>
            <a:r>
              <a:rPr lang="es-ES" sz="1800" dirty="0"/>
              <a:t> a terceros </a:t>
            </a:r>
            <a:r>
              <a:rPr lang="es-ES" sz="1800" dirty="0" smtClean="0"/>
              <a:t>de la </a:t>
            </a:r>
            <a:r>
              <a:rPr lang="es-ES" sz="1800" dirty="0"/>
              <a:t>forma adecuada</a:t>
            </a:r>
            <a:r>
              <a:rPr lang="es-ES" sz="1800" dirty="0" smtClean="0"/>
              <a:t>. Al fin y al cabo, es muy probable que personas ajenas a la extracción deban entender esta información y actuar en consecuencia. Si algo nos ha enseñado nuestro sistema de percepción, es el hecho de que los humanos comprendemos más intuitivamente la información se representa adecuadamente con herramientas visuales.</a:t>
            </a:r>
          </a:p>
          <a:p>
            <a:pPr marL="0" indent="0" algn="just">
              <a:lnSpc>
                <a:spcPct val="100000"/>
              </a:lnSpc>
              <a:buNone/>
            </a:pPr>
            <a:endParaRPr lang="es-ES" sz="1800" dirty="0"/>
          </a:p>
          <a:p>
            <a:pPr marL="0" indent="0" algn="just">
              <a:lnSpc>
                <a:spcPct val="100000"/>
              </a:lnSpc>
              <a:buNone/>
            </a:pPr>
            <a:r>
              <a:rPr lang="es-ES" sz="1800" dirty="0" smtClean="0"/>
              <a:t>En cuanto al caso de uso, el motivo principal por el cual se ha escogido</a:t>
            </a:r>
            <a:r>
              <a:rPr lang="es-ES" sz="1800" dirty="0"/>
              <a:t> </a:t>
            </a:r>
            <a:r>
              <a:rPr lang="es-ES" sz="1800" dirty="0" smtClean="0"/>
              <a:t>se debe a que, </a:t>
            </a:r>
            <a:r>
              <a:rPr lang="es-ES" sz="1800" dirty="0"/>
              <a:t>durante la última </a:t>
            </a:r>
            <a:r>
              <a:rPr lang="es-ES" sz="1800" dirty="0" smtClean="0"/>
              <a:t>década, </a:t>
            </a:r>
            <a:r>
              <a:rPr lang="es-ES" sz="1800" dirty="0"/>
              <a:t>se ha hecho bastante </a:t>
            </a:r>
            <a:r>
              <a:rPr lang="es-ES" sz="1800" dirty="0" smtClean="0"/>
              <a:t>hincapié </a:t>
            </a:r>
            <a:r>
              <a:rPr lang="es-ES" sz="1800" dirty="0"/>
              <a:t>en intentar eliminar los </a:t>
            </a:r>
            <a:r>
              <a:rPr lang="es-ES" sz="1800" dirty="0" smtClean="0"/>
              <a:t>rescoldos </a:t>
            </a:r>
            <a:r>
              <a:rPr lang="es-ES" sz="1800" dirty="0"/>
              <a:t>de la desigualdad de género y creo que es interesante observar si, al menos a nivel laboral, se ha tenido éxito.</a:t>
            </a:r>
          </a:p>
        </p:txBody>
      </p:sp>
      <p:sp>
        <p:nvSpPr>
          <p:cNvPr id="4" name="Slide Number Placeholder 3"/>
          <p:cNvSpPr>
            <a:spLocks noGrp="1"/>
          </p:cNvSpPr>
          <p:nvPr>
            <p:ph type="sldNum" sz="quarter" idx="12"/>
          </p:nvPr>
        </p:nvSpPr>
        <p:spPr/>
        <p:txBody>
          <a:bodyPr/>
          <a:lstStyle/>
          <a:p>
            <a:fld id="{49569E23-2B89-4C8D-AF3F-86C64B9505A6}" type="slidenum">
              <a:rPr lang="es-ES" smtClean="0"/>
              <a:t>5</a:t>
            </a:fld>
            <a:endParaRPr lang="es-ES"/>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785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Funcionamiento de la aplicación (I)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4051350"/>
          </a:xfrm>
        </p:spPr>
        <p:txBody>
          <a:bodyPr>
            <a:normAutofit fontScale="62500" lnSpcReduction="20000"/>
          </a:bodyPr>
          <a:lstStyle/>
          <a:p>
            <a:pPr marL="0" indent="0" algn="just">
              <a:lnSpc>
                <a:spcPct val="120000"/>
              </a:lnSpc>
              <a:buNone/>
            </a:pPr>
            <a:r>
              <a:rPr lang="es-ES" dirty="0"/>
              <a:t>El resultado deseado es un </a:t>
            </a:r>
            <a:r>
              <a:rPr lang="es-ES" b="1" dirty="0" err="1">
                <a:solidFill>
                  <a:schemeClr val="accent1"/>
                </a:solidFill>
              </a:rPr>
              <a:t>DashBoard</a:t>
            </a:r>
            <a:r>
              <a:rPr lang="es-ES" dirty="0"/>
              <a:t> de visualización de datos que nos permita conseguir nuestros objetivos. Para </a:t>
            </a:r>
            <a:r>
              <a:rPr lang="es-ES" dirty="0" smtClean="0"/>
              <a:t>lograrlo, </a:t>
            </a:r>
            <a:r>
              <a:rPr lang="es-ES" dirty="0"/>
              <a:t>además de incluir las tecnologías web más comunes (HTML, </a:t>
            </a:r>
            <a:r>
              <a:rPr lang="es-ES" dirty="0" smtClean="0"/>
              <a:t>CSS y </a:t>
            </a:r>
            <a:r>
              <a:rPr lang="es-ES" dirty="0"/>
              <a:t>JS), se han utilizado otras dos especialmente relevantes: Angular.js y D3.js</a:t>
            </a:r>
            <a:r>
              <a:rPr lang="es-ES" dirty="0" smtClean="0"/>
              <a:t>.</a:t>
            </a:r>
          </a:p>
          <a:p>
            <a:pPr marL="0" indent="0" algn="just">
              <a:lnSpc>
                <a:spcPct val="120000"/>
              </a:lnSpc>
              <a:buNone/>
            </a:pPr>
            <a:endParaRPr lang="es-ES" dirty="0"/>
          </a:p>
          <a:p>
            <a:pPr algn="just">
              <a:lnSpc>
                <a:spcPct val="120000"/>
              </a:lnSpc>
            </a:pPr>
            <a:r>
              <a:rPr lang="es-ES" b="1" dirty="0" smtClean="0"/>
              <a:t> </a:t>
            </a:r>
            <a:r>
              <a:rPr lang="es-ES" b="1" dirty="0" smtClean="0">
                <a:solidFill>
                  <a:schemeClr val="accent1"/>
                </a:solidFill>
              </a:rPr>
              <a:t>Angular.js</a:t>
            </a:r>
            <a:r>
              <a:rPr lang="es-ES" dirty="0" smtClean="0"/>
              <a:t> </a:t>
            </a:r>
            <a:r>
              <a:rPr lang="es-ES" dirty="0"/>
              <a:t>es un </a:t>
            </a:r>
            <a:r>
              <a:rPr lang="es-ES" dirty="0" err="1" smtClean="0"/>
              <a:t>framework</a:t>
            </a:r>
            <a:r>
              <a:rPr lang="es-ES" dirty="0" smtClean="0"/>
              <a:t> MVC </a:t>
            </a:r>
            <a:r>
              <a:rPr lang="es-ES" dirty="0"/>
              <a:t>de </a:t>
            </a:r>
            <a:r>
              <a:rPr lang="es-ES" dirty="0" smtClean="0"/>
              <a:t>código </a:t>
            </a:r>
            <a:r>
              <a:rPr lang="es-ES" dirty="0"/>
              <a:t>abierto basado en </a:t>
            </a:r>
            <a:r>
              <a:rPr lang="es-ES" dirty="0" smtClean="0"/>
              <a:t>JavaScript. Su base consiste </a:t>
            </a:r>
            <a:r>
              <a:rPr lang="es-ES" dirty="0"/>
              <a:t>en la </a:t>
            </a:r>
            <a:r>
              <a:rPr lang="es-ES" dirty="0" smtClean="0"/>
              <a:t>interpretación </a:t>
            </a:r>
            <a:r>
              <a:rPr lang="es-ES" dirty="0"/>
              <a:t>de etiquetas </a:t>
            </a:r>
            <a:r>
              <a:rPr lang="es-ES" dirty="0" smtClean="0"/>
              <a:t>incrustadas en el código </a:t>
            </a:r>
            <a:r>
              <a:rPr lang="es-ES" dirty="0"/>
              <a:t>HTML</a:t>
            </a:r>
            <a:r>
              <a:rPr lang="es-ES" dirty="0" smtClean="0"/>
              <a:t>. La aportación de Angular ha contribuido principalmente a lograr la interactividad del usuario con las gráficas del </a:t>
            </a:r>
            <a:r>
              <a:rPr lang="es-ES" dirty="0" err="1" smtClean="0"/>
              <a:t>DashBoard</a:t>
            </a:r>
            <a:r>
              <a:rPr lang="es-ES" dirty="0" smtClean="0"/>
              <a:t> y que estos cambios se propaguen.</a:t>
            </a:r>
          </a:p>
          <a:p>
            <a:pPr marL="0" indent="0" algn="just">
              <a:lnSpc>
                <a:spcPct val="120000"/>
              </a:lnSpc>
              <a:buNone/>
            </a:pPr>
            <a:endParaRPr lang="es-ES" dirty="0" smtClean="0"/>
          </a:p>
          <a:p>
            <a:pPr algn="just">
              <a:lnSpc>
                <a:spcPct val="120000"/>
              </a:lnSpc>
            </a:pPr>
            <a:r>
              <a:rPr lang="es-ES" b="1" dirty="0" smtClean="0"/>
              <a:t> </a:t>
            </a:r>
            <a:r>
              <a:rPr lang="es-ES" b="1" dirty="0" smtClean="0">
                <a:solidFill>
                  <a:schemeClr val="accent1"/>
                </a:solidFill>
              </a:rPr>
              <a:t>D3.js</a:t>
            </a:r>
            <a:r>
              <a:rPr lang="es-ES" dirty="0" smtClean="0"/>
              <a:t> es un librería </a:t>
            </a:r>
            <a:r>
              <a:rPr lang="es-ES" dirty="0"/>
              <a:t>basada en JavaScript que nos permite vincular datos a elementos del </a:t>
            </a:r>
            <a:r>
              <a:rPr lang="es-ES" dirty="0" smtClean="0"/>
              <a:t>DOM. Esto nos </a:t>
            </a:r>
            <a:r>
              <a:rPr lang="es-ES" dirty="0"/>
              <a:t>permiten crear y personalizar elementos </a:t>
            </a:r>
            <a:r>
              <a:rPr lang="es-ES" dirty="0" smtClean="0"/>
              <a:t>SVG</a:t>
            </a:r>
            <a:r>
              <a:rPr lang="es-ES" dirty="0"/>
              <a:t> </a:t>
            </a:r>
            <a:r>
              <a:rPr lang="es-ES" dirty="0" smtClean="0"/>
              <a:t>de forma dinámica. La mayor contribución de D3 afecta al diseño de las gráficas resultantes.</a:t>
            </a:r>
            <a:endParaRPr lang="es-ES" dirty="0"/>
          </a:p>
        </p:txBody>
      </p:sp>
      <p:sp>
        <p:nvSpPr>
          <p:cNvPr id="4" name="Slide Number Placeholder 3"/>
          <p:cNvSpPr>
            <a:spLocks noGrp="1"/>
          </p:cNvSpPr>
          <p:nvPr>
            <p:ph type="sldNum" sz="quarter" idx="12"/>
          </p:nvPr>
        </p:nvSpPr>
        <p:spPr/>
        <p:txBody>
          <a:bodyPr/>
          <a:lstStyle/>
          <a:p>
            <a:fld id="{49569E23-2B89-4C8D-AF3F-86C64B9505A6}" type="slidenum">
              <a:rPr lang="es-ES" smtClean="0"/>
              <a:t>6</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672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Funcionamiento de la aplicación (II)</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4051350"/>
          </a:xfrm>
        </p:spPr>
        <p:txBody>
          <a:bodyPr>
            <a:normAutofit/>
          </a:bodyPr>
          <a:lstStyle/>
          <a:p>
            <a:pPr marL="0" indent="0">
              <a:lnSpc>
                <a:spcPct val="100000"/>
              </a:lnSpc>
              <a:buNone/>
            </a:pPr>
            <a:r>
              <a:rPr lang="es-ES" sz="1800" b="1" dirty="0" smtClean="0">
                <a:solidFill>
                  <a:schemeClr val="accent1"/>
                </a:solidFill>
              </a:rPr>
              <a:t>¿Cómo se ha creado la aplicación?</a:t>
            </a:r>
          </a:p>
          <a:p>
            <a:pPr marL="0" indent="0">
              <a:lnSpc>
                <a:spcPct val="100000"/>
              </a:lnSpc>
              <a:buNone/>
            </a:pPr>
            <a:endParaRPr lang="es-ES" sz="1800" b="1" dirty="0" smtClean="0">
              <a:solidFill>
                <a:schemeClr val="accent1"/>
              </a:solidFill>
            </a:endParaRPr>
          </a:p>
          <a:p>
            <a:pPr marL="0" indent="0">
              <a:lnSpc>
                <a:spcPct val="100000"/>
              </a:lnSpc>
              <a:buNone/>
            </a:pPr>
            <a:r>
              <a:rPr lang="es-ES" sz="1800" dirty="0" smtClean="0"/>
              <a:t>Podemos fraccionar su elaboración en 5 etapas:</a:t>
            </a:r>
            <a:endParaRPr lang="es-ES" sz="1800" dirty="0"/>
          </a:p>
        </p:txBody>
      </p:sp>
      <p:sp>
        <p:nvSpPr>
          <p:cNvPr id="4" name="Slide Number Placeholder 3"/>
          <p:cNvSpPr>
            <a:spLocks noGrp="1"/>
          </p:cNvSpPr>
          <p:nvPr>
            <p:ph type="sldNum" sz="quarter" idx="12"/>
          </p:nvPr>
        </p:nvSpPr>
        <p:spPr/>
        <p:txBody>
          <a:bodyPr/>
          <a:lstStyle/>
          <a:p>
            <a:fld id="{49569E23-2B89-4C8D-AF3F-86C64B9505A6}" type="slidenum">
              <a:rPr lang="es-ES" smtClean="0"/>
              <a:t>7</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838200" y="3736660"/>
            <a:ext cx="10515600" cy="1142227"/>
          </a:xfrm>
          <a:prstGeom prst="rect">
            <a:avLst/>
          </a:prstGeom>
        </p:spPr>
      </p:pic>
    </p:spTree>
    <p:extLst>
      <p:ext uri="{BB962C8B-B14F-4D97-AF65-F5344CB8AC3E}">
        <p14:creationId xmlns:p14="http://schemas.microsoft.com/office/powerpoint/2010/main" val="2065218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Obtención </a:t>
            </a:r>
            <a:r>
              <a:rPr lang="es-ES" sz="5000" dirty="0" err="1" smtClean="0">
                <a:ln w="0">
                  <a:solidFill>
                    <a:schemeClr val="accent1"/>
                  </a:solidFill>
                </a:ln>
                <a:solidFill>
                  <a:schemeClr val="bg1"/>
                </a:solidFill>
                <a:effectLst>
                  <a:outerShdw blurRad="38100" dist="19050" dir="2700000" algn="tl" rotWithShape="0">
                    <a:schemeClr val="dk1">
                      <a:alpha val="40000"/>
                    </a:schemeClr>
                  </a:outerShdw>
                </a:effectLst>
              </a:rPr>
              <a:t>DataSets</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4051350"/>
          </a:xfrm>
        </p:spPr>
        <p:txBody>
          <a:bodyPr>
            <a:normAutofit/>
          </a:bodyPr>
          <a:lstStyle/>
          <a:p>
            <a:pPr marL="0" indent="0" algn="just">
              <a:lnSpc>
                <a:spcPct val="100000"/>
              </a:lnSpc>
              <a:buNone/>
            </a:pPr>
            <a:r>
              <a:rPr lang="es-ES" sz="1800" dirty="0" smtClean="0"/>
              <a:t>Se utilizan un conjunto de </a:t>
            </a:r>
            <a:r>
              <a:rPr lang="es-ES" sz="1800" b="1" dirty="0" err="1" smtClean="0">
                <a:solidFill>
                  <a:schemeClr val="accent1"/>
                </a:solidFill>
              </a:rPr>
              <a:t>DataSets</a:t>
            </a:r>
            <a:r>
              <a:rPr lang="es-ES" sz="1800" dirty="0" smtClean="0"/>
              <a:t> en formato </a:t>
            </a:r>
            <a:r>
              <a:rPr lang="es-ES" sz="1800" b="1" dirty="0" smtClean="0">
                <a:solidFill>
                  <a:schemeClr val="accent1"/>
                </a:solidFill>
              </a:rPr>
              <a:t>JSON</a:t>
            </a:r>
            <a:r>
              <a:rPr lang="es-ES" sz="1800" dirty="0" smtClean="0"/>
              <a:t> proveídos por </a:t>
            </a:r>
            <a:r>
              <a:rPr lang="es-ES" sz="1800" b="1" dirty="0" err="1" smtClean="0">
                <a:solidFill>
                  <a:schemeClr val="accent1"/>
                </a:solidFill>
              </a:rPr>
              <a:t>Eurostat</a:t>
            </a:r>
            <a:r>
              <a:rPr lang="es-ES" sz="1800" dirty="0" smtClean="0"/>
              <a:t> que abarcan las siguientes áreas:</a:t>
            </a:r>
          </a:p>
          <a:p>
            <a:pPr algn="just">
              <a:lnSpc>
                <a:spcPct val="100000"/>
              </a:lnSpc>
            </a:pPr>
            <a:r>
              <a:rPr lang="es-ES" sz="1800" dirty="0" smtClean="0"/>
              <a:t>Educación.</a:t>
            </a:r>
            <a:endParaRPr lang="es-ES" sz="1800" dirty="0"/>
          </a:p>
          <a:p>
            <a:pPr algn="just">
              <a:lnSpc>
                <a:spcPct val="100000"/>
              </a:lnSpc>
            </a:pPr>
            <a:r>
              <a:rPr lang="es-ES" sz="1800" dirty="0" smtClean="0"/>
              <a:t>Demográficos</a:t>
            </a:r>
            <a:r>
              <a:rPr lang="es-ES" sz="1800" dirty="0"/>
              <a:t>.</a:t>
            </a:r>
          </a:p>
          <a:p>
            <a:pPr algn="just">
              <a:lnSpc>
                <a:spcPct val="100000"/>
              </a:lnSpc>
            </a:pPr>
            <a:r>
              <a:rPr lang="es-ES" sz="1800" dirty="0"/>
              <a:t>Gasto en </a:t>
            </a:r>
            <a:r>
              <a:rPr lang="es-ES" sz="1800" dirty="0" smtClean="0"/>
              <a:t>educación.</a:t>
            </a:r>
            <a:endParaRPr lang="es-ES" sz="1800" dirty="0"/>
          </a:p>
          <a:p>
            <a:pPr algn="just">
              <a:lnSpc>
                <a:spcPct val="100000"/>
              </a:lnSpc>
            </a:pPr>
            <a:r>
              <a:rPr lang="es-ES" sz="1800" dirty="0"/>
              <a:t>Datos de empleo.</a:t>
            </a:r>
          </a:p>
          <a:p>
            <a:pPr algn="just">
              <a:lnSpc>
                <a:spcPct val="100000"/>
              </a:lnSpc>
            </a:pPr>
            <a:r>
              <a:rPr lang="es-ES" sz="1800" dirty="0"/>
              <a:t>PIB.</a:t>
            </a:r>
          </a:p>
          <a:p>
            <a:pPr algn="just">
              <a:lnSpc>
                <a:spcPct val="100000"/>
              </a:lnSpc>
            </a:pPr>
            <a:r>
              <a:rPr lang="es-ES" sz="1800" dirty="0"/>
              <a:t>Salarios</a:t>
            </a:r>
            <a:r>
              <a:rPr lang="es-ES" sz="1800" dirty="0" smtClean="0"/>
              <a:t>.</a:t>
            </a:r>
          </a:p>
          <a:p>
            <a:pPr marL="0" indent="0" algn="just">
              <a:lnSpc>
                <a:spcPct val="100000"/>
              </a:lnSpc>
              <a:buNone/>
            </a:pPr>
            <a:r>
              <a:rPr lang="es-ES" sz="1800" dirty="0" smtClean="0"/>
              <a:t>Gracias a estos </a:t>
            </a:r>
            <a:r>
              <a:rPr lang="es-ES" sz="1800" dirty="0" err="1" smtClean="0"/>
              <a:t>DataSets</a:t>
            </a:r>
            <a:r>
              <a:rPr lang="es-ES" sz="1800" dirty="0" smtClean="0"/>
              <a:t> podemos configurar las gráficas sobre la desigualdad de género en el marco laboral.</a:t>
            </a:r>
          </a:p>
          <a:p>
            <a:pPr marL="0" indent="0" algn="just">
              <a:lnSpc>
                <a:spcPct val="100000"/>
              </a:lnSpc>
              <a:buNone/>
            </a:pPr>
            <a:r>
              <a:rPr lang="es-ES" sz="1800" dirty="0" smtClean="0"/>
              <a:t>Además de estos, también necesitaremos un fichero </a:t>
            </a:r>
            <a:r>
              <a:rPr lang="es-ES" sz="1800" b="1" dirty="0" err="1" smtClean="0">
                <a:solidFill>
                  <a:schemeClr val="accent1"/>
                </a:solidFill>
              </a:rPr>
              <a:t>TopoJSON</a:t>
            </a:r>
            <a:r>
              <a:rPr lang="es-ES" sz="1800" dirty="0" smtClean="0"/>
              <a:t> que contenga las coordenadas de geolocalización que nos permitan representar un mapa de la Unión Europea.</a:t>
            </a:r>
          </a:p>
        </p:txBody>
      </p:sp>
      <p:sp>
        <p:nvSpPr>
          <p:cNvPr id="4" name="Slide Number Placeholder 3"/>
          <p:cNvSpPr>
            <a:spLocks noGrp="1"/>
          </p:cNvSpPr>
          <p:nvPr>
            <p:ph type="sldNum" sz="quarter" idx="12"/>
          </p:nvPr>
        </p:nvSpPr>
        <p:spPr/>
        <p:txBody>
          <a:bodyPr/>
          <a:lstStyle/>
          <a:p>
            <a:fld id="{49569E23-2B89-4C8D-AF3F-86C64B9505A6}" type="slidenum">
              <a:rPr lang="es-ES" smtClean="0"/>
              <a:t>8</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35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a:normAutofit/>
          </a:bodyPr>
          <a:lstStyle/>
          <a:p>
            <a:pPr algn="ctr"/>
            <a:r>
              <a:rPr lang="es-ES" sz="5000" dirty="0" smtClean="0">
                <a:ln w="0">
                  <a:solidFill>
                    <a:schemeClr val="accent1"/>
                  </a:solidFill>
                </a:ln>
                <a:solidFill>
                  <a:schemeClr val="bg1"/>
                </a:solidFill>
                <a:effectLst>
                  <a:outerShdw blurRad="38100" dist="19050" dir="2700000" algn="tl" rotWithShape="0">
                    <a:schemeClr val="dk1">
                      <a:alpha val="40000"/>
                    </a:schemeClr>
                  </a:outerShdw>
                </a:effectLst>
              </a:rPr>
              <a:t>Diseño </a:t>
            </a:r>
            <a:r>
              <a:rPr lang="es-ES" sz="5000" dirty="0" err="1" smtClean="0">
                <a:ln w="0">
                  <a:solidFill>
                    <a:schemeClr val="accent1"/>
                  </a:solidFill>
                </a:ln>
                <a:solidFill>
                  <a:schemeClr val="bg1"/>
                </a:solidFill>
                <a:effectLst>
                  <a:outerShdw blurRad="38100" dist="19050" dir="2700000" algn="tl" rotWithShape="0">
                    <a:schemeClr val="dk1">
                      <a:alpha val="40000"/>
                    </a:schemeClr>
                  </a:outerShdw>
                </a:effectLst>
              </a:rPr>
              <a:t>DashBoard</a:t>
            </a:r>
            <a:endParaRPr lang="es-ES" sz="5000" dirty="0">
              <a:ln w="0">
                <a:solidFill>
                  <a:schemeClr val="accent1"/>
                </a:solidFill>
              </a:ln>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3886406"/>
          </a:xfrm>
        </p:spPr>
        <p:txBody>
          <a:bodyPr>
            <a:normAutofit fontScale="62500" lnSpcReduction="20000"/>
          </a:bodyPr>
          <a:lstStyle/>
          <a:p>
            <a:pPr marL="0" indent="0" algn="just">
              <a:lnSpc>
                <a:spcPct val="120000"/>
              </a:lnSpc>
              <a:buNone/>
            </a:pPr>
            <a:r>
              <a:rPr lang="es-ES" dirty="0" smtClean="0"/>
              <a:t>Para crear el </a:t>
            </a:r>
            <a:r>
              <a:rPr lang="es-ES" dirty="0" err="1" smtClean="0"/>
              <a:t>DashBoard</a:t>
            </a:r>
            <a:r>
              <a:rPr lang="es-ES" dirty="0" smtClean="0"/>
              <a:t> se ha hecho uso del </a:t>
            </a:r>
            <a:r>
              <a:rPr lang="es-ES" dirty="0" err="1" smtClean="0"/>
              <a:t>framework</a:t>
            </a:r>
            <a:r>
              <a:rPr lang="es-ES" dirty="0" smtClean="0"/>
              <a:t> </a:t>
            </a:r>
            <a:r>
              <a:rPr lang="es-ES" b="1" dirty="0" err="1" smtClean="0">
                <a:solidFill>
                  <a:schemeClr val="accent1"/>
                </a:solidFill>
              </a:rPr>
              <a:t>Bootstrap</a:t>
            </a:r>
            <a:r>
              <a:rPr lang="es-ES" dirty="0" smtClean="0"/>
              <a:t> cuya mayor virtud es facilidad que nos aporta a la hora de crear de interfaces web </a:t>
            </a:r>
            <a:r>
              <a:rPr lang="es-ES" b="1" dirty="0" err="1" smtClean="0">
                <a:solidFill>
                  <a:schemeClr val="accent1"/>
                </a:solidFill>
              </a:rPr>
              <a:t>responsives</a:t>
            </a:r>
            <a:r>
              <a:rPr lang="es-ES" dirty="0" smtClean="0"/>
              <a:t>. </a:t>
            </a:r>
          </a:p>
          <a:p>
            <a:pPr marL="0" indent="0" algn="just">
              <a:lnSpc>
                <a:spcPct val="120000"/>
              </a:lnSpc>
              <a:buNone/>
            </a:pPr>
            <a:endParaRPr lang="es-ES" dirty="0" smtClean="0"/>
          </a:p>
          <a:p>
            <a:pPr marL="0" indent="0" algn="just">
              <a:lnSpc>
                <a:spcPct val="120000"/>
              </a:lnSpc>
              <a:buNone/>
            </a:pPr>
            <a:r>
              <a:rPr lang="es-ES" dirty="0" smtClean="0"/>
              <a:t>Las características más notorias de nuestro </a:t>
            </a:r>
            <a:r>
              <a:rPr lang="es-ES" dirty="0" err="1" smtClean="0"/>
              <a:t>DashBoard</a:t>
            </a:r>
            <a:r>
              <a:rPr lang="es-ES" dirty="0" smtClean="0"/>
              <a:t> son:</a:t>
            </a:r>
          </a:p>
          <a:p>
            <a:pPr marL="0" indent="0" algn="just">
              <a:lnSpc>
                <a:spcPct val="120000"/>
              </a:lnSpc>
              <a:buNone/>
            </a:pPr>
            <a:endParaRPr lang="es-ES" dirty="0" smtClean="0"/>
          </a:p>
          <a:p>
            <a:pPr algn="just">
              <a:lnSpc>
                <a:spcPct val="120000"/>
              </a:lnSpc>
            </a:pPr>
            <a:r>
              <a:rPr lang="es-ES" dirty="0" smtClean="0"/>
              <a:t> Uso de </a:t>
            </a:r>
            <a:r>
              <a:rPr lang="es-ES" b="1" dirty="0" smtClean="0">
                <a:solidFill>
                  <a:schemeClr val="accent1"/>
                </a:solidFill>
              </a:rPr>
              <a:t>paneles</a:t>
            </a:r>
            <a:r>
              <a:rPr lang="es-ES" dirty="0" smtClean="0">
                <a:solidFill>
                  <a:schemeClr val="accent1"/>
                </a:solidFill>
              </a:rPr>
              <a:t> </a:t>
            </a:r>
            <a:r>
              <a:rPr lang="es-ES" dirty="0" smtClean="0"/>
              <a:t>para contener las gráficas</a:t>
            </a:r>
          </a:p>
          <a:p>
            <a:pPr algn="just">
              <a:lnSpc>
                <a:spcPct val="120000"/>
              </a:lnSpc>
            </a:pPr>
            <a:r>
              <a:rPr lang="es-ES" b="1" dirty="0" smtClean="0"/>
              <a:t> </a:t>
            </a:r>
            <a:r>
              <a:rPr lang="es-ES" b="1" dirty="0" smtClean="0">
                <a:solidFill>
                  <a:schemeClr val="accent1"/>
                </a:solidFill>
              </a:rPr>
              <a:t>Botones de transiciones </a:t>
            </a:r>
            <a:r>
              <a:rPr lang="es-ES" dirty="0" smtClean="0"/>
              <a:t>en la sección del título de algunos paneles</a:t>
            </a:r>
          </a:p>
          <a:p>
            <a:pPr algn="just">
              <a:lnSpc>
                <a:spcPct val="120000"/>
              </a:lnSpc>
            </a:pPr>
            <a:r>
              <a:rPr lang="es-ES" b="1" dirty="0" smtClean="0"/>
              <a:t> </a:t>
            </a:r>
            <a:r>
              <a:rPr lang="es-ES" b="1" dirty="0" err="1" smtClean="0">
                <a:solidFill>
                  <a:schemeClr val="accent1"/>
                </a:solidFill>
              </a:rPr>
              <a:t>Navbar</a:t>
            </a:r>
            <a:r>
              <a:rPr lang="es-ES" b="1" dirty="0" smtClean="0">
                <a:solidFill>
                  <a:schemeClr val="accent1"/>
                </a:solidFill>
              </a:rPr>
              <a:t> lateral </a:t>
            </a:r>
            <a:r>
              <a:rPr lang="es-ES" dirty="0" smtClean="0"/>
              <a:t>con la que el usuario puede interactuar</a:t>
            </a:r>
          </a:p>
          <a:p>
            <a:pPr algn="just">
              <a:lnSpc>
                <a:spcPct val="120000"/>
              </a:lnSpc>
            </a:pPr>
            <a:r>
              <a:rPr lang="es-ES" dirty="0" smtClean="0"/>
              <a:t> Uso del sistema </a:t>
            </a:r>
            <a:r>
              <a:rPr lang="es-ES" b="1" dirty="0" err="1" smtClean="0">
                <a:solidFill>
                  <a:schemeClr val="accent1"/>
                </a:solidFill>
              </a:rPr>
              <a:t>Grid</a:t>
            </a:r>
            <a:r>
              <a:rPr lang="es-ES" dirty="0" smtClean="0"/>
              <a:t> de </a:t>
            </a:r>
            <a:r>
              <a:rPr lang="es-ES" dirty="0" err="1" smtClean="0"/>
              <a:t>Bootstrap</a:t>
            </a:r>
            <a:r>
              <a:rPr lang="es-ES" dirty="0" smtClean="0"/>
              <a:t>: se define el ancho en columnas de cada elemento y la altura queda variable en función del contenido</a:t>
            </a:r>
          </a:p>
        </p:txBody>
      </p:sp>
      <p:sp>
        <p:nvSpPr>
          <p:cNvPr id="4" name="Slide Number Placeholder 3"/>
          <p:cNvSpPr>
            <a:spLocks noGrp="1"/>
          </p:cNvSpPr>
          <p:nvPr>
            <p:ph type="sldNum" sz="quarter" idx="12"/>
          </p:nvPr>
        </p:nvSpPr>
        <p:spPr/>
        <p:txBody>
          <a:bodyPr/>
          <a:lstStyle/>
          <a:p>
            <a:fld id="{49569E23-2B89-4C8D-AF3F-86C64B9505A6}" type="slidenum">
              <a:rPr lang="es-ES" smtClean="0"/>
              <a:t>9</a:t>
            </a:fld>
            <a:endParaRPr lang="es-ES" dirty="0"/>
          </a:p>
        </p:txBody>
      </p:sp>
      <p:pic>
        <p:nvPicPr>
          <p:cNvPr id="5" name="Picture 2" descr="http://www.ub.edu/web/ub/galeries/imatges/sala_premsa/marca/marca_2l_pos_cmy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876975"/>
            <a:ext cx="800853" cy="4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277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1685</Words>
  <Application>Microsoft Office PowerPoint</Application>
  <PresentationFormat>Widescreen</PresentationFormat>
  <Paragraphs>172</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Visualización de Datos</vt:lpstr>
      <vt:lpstr>Índice</vt:lpstr>
      <vt:lpstr>Introducción (I)</vt:lpstr>
      <vt:lpstr>Planteamiento (I)</vt:lpstr>
      <vt:lpstr>Planteamiento (II)</vt:lpstr>
      <vt:lpstr>Funcionamiento de la aplicación (I)</vt:lpstr>
      <vt:lpstr>Funcionamiento de la aplicación (II)</vt:lpstr>
      <vt:lpstr>Obtención DataSets</vt:lpstr>
      <vt:lpstr>Diseño DashBoard</vt:lpstr>
      <vt:lpstr>Configuración Angular</vt:lpstr>
      <vt:lpstr>Lógica de la aplicación</vt:lpstr>
      <vt:lpstr>Lógica de la aplicación (II)</vt:lpstr>
      <vt:lpstr>Implementación directivas</vt:lpstr>
      <vt:lpstr>Implementación directivas (II)</vt:lpstr>
      <vt:lpstr>Implementación directivas (III)</vt:lpstr>
      <vt:lpstr>Integrar directivas al DashBoard</vt:lpstr>
      <vt:lpstr>Resultados</vt:lpstr>
      <vt:lpstr>Conclusiones (I)</vt:lpstr>
      <vt:lpstr>Conclusiones (II)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Visualización de Datos</dc:title>
  <dc:creator>Alejandro Cortes</dc:creator>
  <cp:lastModifiedBy>Alejandro Cortes</cp:lastModifiedBy>
  <cp:revision>42</cp:revision>
  <dcterms:created xsi:type="dcterms:W3CDTF">2015-06-25T10:57:52Z</dcterms:created>
  <dcterms:modified xsi:type="dcterms:W3CDTF">2015-07-01T12:02:45Z</dcterms:modified>
</cp:coreProperties>
</file>