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9" r:id="rId8"/>
    <p:sldId id="265" r:id="rId9"/>
    <p:sldId id="261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/>
      <dgm:spPr/>
      <dgm:t>
        <a:bodyPr/>
        <a:lstStyle/>
        <a:p>
          <a:pPr>
            <a:defRPr cap="all"/>
          </a:pPr>
          <a:r>
            <a:rPr lang="en-US" dirty="0"/>
            <a:t>Faster spread of the knowledge of Tax Boss and its services to new clientele.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/>
      <dgm:spPr/>
      <dgm:t>
        <a:bodyPr/>
        <a:lstStyle/>
        <a:p>
          <a:pPr>
            <a:defRPr cap="all"/>
          </a:pPr>
          <a:r>
            <a:rPr lang="en-US"/>
            <a:t>Secure transfer of sensitive documents between Tax Boss and its clientele.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/>
      <dgm:spPr/>
      <dgm:t>
        <a:bodyPr/>
        <a:lstStyle/>
        <a:p>
          <a:pPr>
            <a:defRPr cap="all"/>
          </a:pPr>
          <a:r>
            <a:rPr lang="en-US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/>
      <dgm:spPr/>
      <dgm:t>
        <a:bodyPr/>
        <a:lstStyle/>
        <a:p>
          <a:pPr>
            <a:defRPr cap="all"/>
          </a:pPr>
          <a:r>
            <a:rPr lang="en-US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/>
      <dgm:spPr/>
      <dgm:t>
        <a:bodyPr/>
        <a:lstStyle/>
        <a:p>
          <a:pPr>
            <a:defRPr cap="all"/>
          </a:pPr>
          <a:r>
            <a:rPr lang="en-US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Google, QuickBooks, Salesforce and others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670458BD-101B-4065-A297-07FC9A90E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Gmail. Meeting, schedule automatically added to the calendar</a:t>
          </a:r>
          <a:endParaRPr lang="en-US" dirty="0"/>
        </a:p>
      </dgm:t>
    </dgm:pt>
    <dgm:pt modelId="{384F585D-C88F-4BB0-AFA6-6F646BA124AA}" type="parTrans" cxnId="{4AF248F0-26EF-428E-B8A3-4B00B799FD21}">
      <dgm:prSet/>
      <dgm:spPr/>
      <dgm:t>
        <a:bodyPr/>
        <a:lstStyle/>
        <a:p>
          <a:endParaRPr lang="en-US"/>
        </a:p>
      </dgm:t>
    </dgm:pt>
    <dgm:pt modelId="{69988FD7-03A2-4B0B-9AC2-4157DEC54582}" type="sibTrans" cxnId="{4AF248F0-26EF-428E-B8A3-4B00B799FD21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64A344AC-CCF6-4958-B6B0-F1F0E2C1E3A5}" type="pres">
      <dgm:prSet presAssocID="{5ABC2203-49A8-4741-8783-E5B39FF6FDC1}" presName="sibTrans" presStyleCnt="0"/>
      <dgm:spPr/>
    </dgm:pt>
    <dgm:pt modelId="{4BB773E1-EC91-466B-89E6-91EF137C017B}" type="pres">
      <dgm:prSet presAssocID="{670458BD-101B-4065-A297-07FC9A90EE30}" presName="compNode" presStyleCnt="0"/>
      <dgm:spPr/>
    </dgm:pt>
    <dgm:pt modelId="{6EC748CB-759A-4CDA-A685-3337D2220D24}" type="pres">
      <dgm:prSet presAssocID="{670458BD-101B-4065-A297-07FC9A90EE30}" presName="bgRect" presStyleLbl="bgShp" presStyleIdx="4" presStyleCnt="5"/>
      <dgm:spPr/>
    </dgm:pt>
    <dgm:pt modelId="{811DCA3F-ABB6-461C-A5FF-32E6A219B138}" type="pres">
      <dgm:prSet presAssocID="{670458BD-101B-4065-A297-07FC9A90E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FEC35EE-E596-41E3-A96F-79C0BAB80AA7}" type="pres">
      <dgm:prSet presAssocID="{670458BD-101B-4065-A297-07FC9A90EE30}" presName="spaceRect" presStyleCnt="0"/>
      <dgm:spPr/>
    </dgm:pt>
    <dgm:pt modelId="{8B6C99F7-3F8D-4F03-B0C6-406DF85CCE3D}" type="pres">
      <dgm:prSet presAssocID="{670458BD-101B-4065-A297-07FC9A90EE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40702D7-C164-43C5-A150-C33220A8DAB5}" type="presOf" srcId="{670458BD-101B-4065-A297-07FC9A90EE30}" destId="{8B6C99F7-3F8D-4F03-B0C6-406DF85CCE3D}" srcOrd="0" destOrd="0" presId="urn:microsoft.com/office/officeart/2018/2/layout/IconVerticalSolidList"/>
    <dgm:cxn modelId="{4AF248F0-26EF-428E-B8A3-4B00B799FD21}" srcId="{9BDA55E2-E55D-4A8E-B7EC-D6DA14B15954}" destId="{670458BD-101B-4065-A297-07FC9A90EE30}" srcOrd="4" destOrd="0" parTransId="{384F585D-C88F-4BB0-AFA6-6F646BA124AA}" sibTransId="{69988FD7-03A2-4B0B-9AC2-4157DEC54582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7AEB99-0B8C-4AD2-96CA-D6DFB3EA6323}" type="presParOf" srcId="{F77E8EB6-324F-4FFD-9291-B6F0BB6D312A}" destId="{64A344AC-CCF6-4958-B6B0-F1F0E2C1E3A5}" srcOrd="7" destOrd="0" presId="urn:microsoft.com/office/officeart/2018/2/layout/IconVerticalSolidList"/>
    <dgm:cxn modelId="{89159080-124B-4CB8-81A8-D6382B2C1241}" type="presParOf" srcId="{F77E8EB6-324F-4FFD-9291-B6F0BB6D312A}" destId="{4BB773E1-EC91-466B-89E6-91EF137C017B}" srcOrd="8" destOrd="0" presId="urn:microsoft.com/office/officeart/2018/2/layout/IconVerticalSolidList"/>
    <dgm:cxn modelId="{E83CD32D-08E5-44A7-84B1-FDF83D86A5EB}" type="presParOf" srcId="{4BB773E1-EC91-466B-89E6-91EF137C017B}" destId="{6EC748CB-759A-4CDA-A685-3337D2220D24}" srcOrd="0" destOrd="0" presId="urn:microsoft.com/office/officeart/2018/2/layout/IconVerticalSolidList"/>
    <dgm:cxn modelId="{B9F24C6A-3F27-4952-8F3A-E5B6EB942D4B}" type="presParOf" srcId="{4BB773E1-EC91-466B-89E6-91EF137C017B}" destId="{811DCA3F-ABB6-461C-A5FF-32E6A219B138}" srcOrd="1" destOrd="0" presId="urn:microsoft.com/office/officeart/2018/2/layout/IconVerticalSolidList"/>
    <dgm:cxn modelId="{E403FCD4-A121-43FA-9C06-90BFAC37B1FE}" type="presParOf" srcId="{4BB773E1-EC91-466B-89E6-91EF137C017B}" destId="{3FEC35EE-E596-41E3-A96F-79C0BAB80AA7}" srcOrd="2" destOrd="0" presId="urn:microsoft.com/office/officeart/2018/2/layout/IconVerticalSolidList"/>
    <dgm:cxn modelId="{D8219FE7-05AF-4598-B344-BE1C1DAEFE7C}" type="presParOf" srcId="{4BB773E1-EC91-466B-89E6-91EF137C017B}" destId="{8B6C99F7-3F8D-4F03-B0C6-406DF85CCE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 dirty="0"/>
            <a:t>Safe Transfer of Files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 dirty="0"/>
            <a:t>Creation of forms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AAA101F9-88BD-4CE4-A0B4-8B5AF92D6EF9}">
      <dgm:prSet/>
      <dgm:spPr/>
      <dgm:t>
        <a:bodyPr/>
        <a:lstStyle/>
        <a:p>
          <a:r>
            <a:rPr lang="en-US" dirty="0"/>
            <a:t>Google Drive</a:t>
          </a:r>
        </a:p>
      </dgm:t>
    </dgm:pt>
    <dgm:pt modelId="{2ED2CDB4-3D32-488A-B16A-D7CBB6A8DAD9}" type="parTrans" cxnId="{8A75B5C8-44A8-4C8F-8EB4-5ADB7628D093}">
      <dgm:prSet/>
      <dgm:spPr/>
      <dgm:t>
        <a:bodyPr/>
        <a:lstStyle/>
        <a:p>
          <a:endParaRPr lang="en-US"/>
        </a:p>
      </dgm:t>
    </dgm:pt>
    <dgm:pt modelId="{74313F41-9086-4CDF-AA71-FE3ECB2E0003}" type="sibTrans" cxnId="{8A75B5C8-44A8-4C8F-8EB4-5ADB7628D093}">
      <dgm:prSet/>
      <dgm:spPr/>
      <dgm:t>
        <a:bodyPr/>
        <a:lstStyle/>
        <a:p>
          <a:endParaRPr lang="en-US"/>
        </a:p>
      </dgm:t>
    </dgm:pt>
    <dgm:pt modelId="{0E04D3E3-E7BF-4D34-AEC0-5BE34FE5C608}">
      <dgm:prSet/>
      <dgm:spPr/>
      <dgm:t>
        <a:bodyPr/>
        <a:lstStyle/>
        <a:p>
          <a:r>
            <a:rPr lang="en-US" dirty="0"/>
            <a:t>Business Email</a:t>
          </a:r>
        </a:p>
      </dgm:t>
    </dgm:pt>
    <dgm:pt modelId="{4731C538-41D3-4FE8-97E0-C764935A0748}" type="parTrans" cxnId="{06ECBC60-C0D9-4F4C-8F70-9D15DA6038AF}">
      <dgm:prSet/>
      <dgm:spPr/>
      <dgm:t>
        <a:bodyPr/>
        <a:lstStyle/>
        <a:p>
          <a:endParaRPr lang="en-US"/>
        </a:p>
      </dgm:t>
    </dgm:pt>
    <dgm:pt modelId="{E2447590-330F-492E-B3A7-225E8ED57FCF}" type="sibTrans" cxnId="{06ECBC60-C0D9-4F4C-8F70-9D15DA6038AF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 custLinFactNeighborX="9" custLinFactNeighborY="-7776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550141BF-F580-4FBF-A804-8D5EB61B33E3}" type="pres">
      <dgm:prSet presAssocID="{1922F19B-F68F-466D-92E7-B2748E7B72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A30BCA-5E5A-487D-8F1C-5DB1B353976D}" type="pres">
      <dgm:prSet presAssocID="{AE6373D5-824C-46F9-9E9D-650EBDB8898F}" presName="spacer" presStyleCnt="0"/>
      <dgm:spPr/>
    </dgm:pt>
    <dgm:pt modelId="{02B64D36-0E76-47DD-B394-180997527181}" type="pres">
      <dgm:prSet presAssocID="{0E04D3E3-E7BF-4D34-AEC0-5BE34FE5C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40EF72-0522-4EAF-9B87-5956707A0369}" type="pres">
      <dgm:prSet presAssocID="{E2447590-330F-492E-B3A7-225E8ED57FCF}" presName="spacer" presStyleCnt="0"/>
      <dgm:spPr/>
    </dgm:pt>
    <dgm:pt modelId="{830A274D-F2DE-4B2A-A5B7-6A24780525FD}" type="pres">
      <dgm:prSet presAssocID="{AAA101F9-88BD-4CE4-A0B4-8B5AF92D6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3135652B-0A4A-400D-BEDC-BAF67DA1A52F}" type="presOf" srcId="{0E04D3E3-E7BF-4D34-AEC0-5BE34FE5C608}" destId="{02B64D36-0E76-47DD-B394-180997527181}" srcOrd="0" destOrd="0" presId="urn:microsoft.com/office/officeart/2005/8/layout/vList2"/>
    <dgm:cxn modelId="{919EDF37-0A3F-4DDD-8659-A51821527C18}" type="presOf" srcId="{AAA101F9-88BD-4CE4-A0B4-8B5AF92D6EF9}" destId="{830A274D-F2DE-4B2A-A5B7-6A24780525FD}" srcOrd="0" destOrd="0" presId="urn:microsoft.com/office/officeart/2005/8/layout/vList2"/>
    <dgm:cxn modelId="{06ECBC60-C0D9-4F4C-8F70-9D15DA6038AF}" srcId="{DC1C4E35-8D72-4C92-A98D-7A70CDD9B379}" destId="{0E04D3E3-E7BF-4D34-AEC0-5BE34FE5C608}" srcOrd="2" destOrd="0" parTransId="{4731C538-41D3-4FE8-97E0-C764935A0748}" sibTransId="{E2447590-330F-492E-B3A7-225E8ED57FCF}"/>
    <dgm:cxn modelId="{19866E51-B214-4E12-B5C2-851EA4BCDAD4}" srcId="{DC1C4E35-8D72-4C92-A98D-7A70CDD9B379}" destId="{1922F19B-F68F-466D-92E7-B2748E7B729C}" srcOrd="1" destOrd="0" parTransId="{11D5920F-CFFF-499E-80B8-EF4603C4801A}" sibTransId="{AE6373D5-824C-46F9-9E9D-650EBDB8898F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8A75B5C8-44A8-4C8F-8EB4-5ADB7628D093}" srcId="{DC1C4E35-8D72-4C92-A98D-7A70CDD9B379}" destId="{AAA101F9-88BD-4CE4-A0B4-8B5AF92D6EF9}" srcOrd="3" destOrd="0" parTransId="{2ED2CDB4-3D32-488A-B16A-D7CBB6A8DAD9}" sibTransId="{74313F41-9086-4CDF-AA71-FE3ECB2E0003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94A32B98-2A34-4034-A22D-B6689BB0680B}" type="presParOf" srcId="{96675AC7-1ABD-48B3-809B-C711E54A378D}" destId="{550141BF-F580-4FBF-A804-8D5EB61B33E3}" srcOrd="2" destOrd="0" presId="urn:microsoft.com/office/officeart/2005/8/layout/vList2"/>
    <dgm:cxn modelId="{C984E2E2-D735-4AAE-A689-5CF4F5AE5BBF}" type="presParOf" srcId="{96675AC7-1ABD-48B3-809B-C711E54A378D}" destId="{80A30BCA-5E5A-487D-8F1C-5DB1B353976D}" srcOrd="3" destOrd="0" presId="urn:microsoft.com/office/officeart/2005/8/layout/vList2"/>
    <dgm:cxn modelId="{5BDF5A11-1543-4BF0-9C77-1CDEF24C1C17}" type="presParOf" srcId="{96675AC7-1ABD-48B3-809B-C711E54A378D}" destId="{02B64D36-0E76-47DD-B394-180997527181}" srcOrd="4" destOrd="0" presId="urn:microsoft.com/office/officeart/2005/8/layout/vList2"/>
    <dgm:cxn modelId="{1A69D168-E354-4AB3-8424-9ED695377B88}" type="presParOf" srcId="{96675AC7-1ABD-48B3-809B-C711E54A378D}" destId="{0240EF72-0522-4EAF-9B87-5956707A0369}" srcOrd="5" destOrd="0" presId="urn:microsoft.com/office/officeart/2005/8/layout/vList2"/>
    <dgm:cxn modelId="{BA406748-8B8E-412E-82E5-981E24F3B7A3}" type="presParOf" srcId="{96675AC7-1ABD-48B3-809B-C711E54A378D}" destId="{830A274D-F2DE-4B2A-A5B7-6A2478052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48184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73595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10068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Faster spread of the knowledge of Tax Boss and its services to new clientele.</a:t>
          </a:r>
        </a:p>
      </dsp:txBody>
      <dsp:txXfrm>
        <a:off x="100684" y="1655569"/>
        <a:ext cx="1954672" cy="720000"/>
      </dsp:txXfrm>
    </dsp:sp>
    <dsp:sp modelId="{CBAFCDC4-128F-4EDB-BC7C-CDBB96B30065}">
      <dsp:nvSpPr>
        <dsp:cNvPr id="0" name=""/>
        <dsp:cNvSpPr/>
      </dsp:nvSpPr>
      <dsp:spPr>
        <a:xfrm>
          <a:off x="277858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303269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239742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Secure transfer of sensitive documents between Tax Boss and its clientele.</a:t>
          </a:r>
        </a:p>
      </dsp:txBody>
      <dsp:txXfrm>
        <a:off x="2397424" y="1655569"/>
        <a:ext cx="1954672" cy="720000"/>
      </dsp:txXfrm>
    </dsp:sp>
    <dsp:sp modelId="{7B1F12D8-569B-419B-A17D-52CC76AC41AF}">
      <dsp:nvSpPr>
        <dsp:cNvPr id="0" name=""/>
        <dsp:cNvSpPr/>
      </dsp:nvSpPr>
      <dsp:spPr>
        <a:xfrm>
          <a:off x="507532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5329433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469416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 automated system to track time spent and bill clients for this time.</a:t>
          </a:r>
        </a:p>
      </dsp:txBody>
      <dsp:txXfrm>
        <a:off x="4694164" y="1655569"/>
        <a:ext cx="1954672" cy="720000"/>
      </dsp:txXfrm>
    </dsp:sp>
    <dsp:sp modelId="{8F8A4A5F-DF80-4D89-A5B7-03C75EBC96EF}">
      <dsp:nvSpPr>
        <dsp:cNvPr id="0" name=""/>
        <dsp:cNvSpPr/>
      </dsp:nvSpPr>
      <dsp:spPr>
        <a:xfrm>
          <a:off x="163021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188432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124905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system allowing clients to schedule meetings with Tax Boss.</a:t>
          </a:r>
        </a:p>
      </dsp:txBody>
      <dsp:txXfrm>
        <a:off x="1249054" y="4427976"/>
        <a:ext cx="1954672" cy="720000"/>
      </dsp:txXfrm>
    </dsp:sp>
    <dsp:sp modelId="{50257466-CDBE-48AB-B5E5-CDF954AED4F7}">
      <dsp:nvSpPr>
        <dsp:cNvPr id="0" name=""/>
        <dsp:cNvSpPr/>
      </dsp:nvSpPr>
      <dsp:spPr>
        <a:xfrm>
          <a:off x="392695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418106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354579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notification system alerting Tax Boss to upcoming events, such as meetings.</a:t>
          </a:r>
        </a:p>
      </dsp:txBody>
      <dsp:txXfrm>
        <a:off x="3545794" y="4427976"/>
        <a:ext cx="19546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5201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Google, QuickBooks, Salesforce and others</a:t>
          </a:r>
        </a:p>
      </dsp:txBody>
      <dsp:txXfrm>
        <a:off x="600468" y="1952015"/>
        <a:ext cx="6312772" cy="519886"/>
      </dsp:txXfrm>
    </dsp:sp>
    <dsp:sp modelId="{6EC748CB-759A-4CDA-A685-3337D2220D24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DCA3F-ABB6-461C-A5FF-32E6A219B138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99F7-3F8D-4F03-B0C6-406DF85CCE3D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Gmail. Meeting, schedule automatically added to the calendar</a:t>
          </a:r>
          <a:endParaRPr lang="en-US" sz="1900" kern="1200" dirty="0"/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24937"/>
          <a:ext cx="6492875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 Transfer of Files</a:t>
          </a:r>
        </a:p>
      </dsp:txBody>
      <dsp:txXfrm>
        <a:off x="52688" y="77625"/>
        <a:ext cx="6387499" cy="973949"/>
      </dsp:txXfrm>
    </dsp:sp>
    <dsp:sp modelId="{550141BF-F580-4FBF-A804-8D5EB61B33E3}">
      <dsp:nvSpPr>
        <dsp:cNvPr id="0" name=""/>
        <dsp:cNvSpPr/>
      </dsp:nvSpPr>
      <dsp:spPr>
        <a:xfrm>
          <a:off x="0" y="1243940"/>
          <a:ext cx="6492875" cy="107932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Creation of forms</a:t>
          </a:r>
        </a:p>
      </dsp:txBody>
      <dsp:txXfrm>
        <a:off x="52688" y="1296628"/>
        <a:ext cx="6387499" cy="973949"/>
      </dsp:txXfrm>
    </dsp:sp>
    <dsp:sp modelId="{02B64D36-0E76-47DD-B394-180997527181}">
      <dsp:nvSpPr>
        <dsp:cNvPr id="0" name=""/>
        <dsp:cNvSpPr/>
      </dsp:nvSpPr>
      <dsp:spPr>
        <a:xfrm>
          <a:off x="0" y="2452865"/>
          <a:ext cx="6492875" cy="107932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Business Email</a:t>
          </a:r>
        </a:p>
      </dsp:txBody>
      <dsp:txXfrm>
        <a:off x="52688" y="2505553"/>
        <a:ext cx="6387499" cy="973949"/>
      </dsp:txXfrm>
    </dsp:sp>
    <dsp:sp modelId="{830A274D-F2DE-4B2A-A5B7-6A24780525FD}">
      <dsp:nvSpPr>
        <dsp:cNvPr id="0" name=""/>
        <dsp:cNvSpPr/>
      </dsp:nvSpPr>
      <dsp:spPr>
        <a:xfrm>
          <a:off x="0" y="3661790"/>
          <a:ext cx="6492875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Google Drive</a:t>
          </a:r>
        </a:p>
      </dsp:txBody>
      <dsp:txXfrm>
        <a:off x="52688" y="3714478"/>
        <a:ext cx="6387499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 Dante De La Riva, Shaun Bennett, Christian Calhoun,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966A37-B155-4221-A0A7-8882DAC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Timeline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1F0A2-5183-4125-A2D0-920D47E878D5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Implementation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Training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82EA28-BF16-4499-B998-B3201ECE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31933"/>
              </p:ext>
            </p:extLst>
          </p:nvPr>
        </p:nvGraphicFramePr>
        <p:xfrm>
          <a:off x="5262033" y="2046347"/>
          <a:ext cx="6240995" cy="2331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960">
                  <a:extLst>
                    <a:ext uri="{9D8B030D-6E8A-4147-A177-3AD203B41FA5}">
                      <a16:colId xmlns:a16="http://schemas.microsoft.com/office/drawing/2014/main" val="88080529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48696307"/>
                    </a:ext>
                  </a:extLst>
                </a:gridCol>
                <a:gridCol w="731247">
                  <a:extLst>
                    <a:ext uri="{9D8B030D-6E8A-4147-A177-3AD203B41FA5}">
                      <a16:colId xmlns:a16="http://schemas.microsoft.com/office/drawing/2014/main" val="3262815107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327258224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04403479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2986901118"/>
                    </a:ext>
                  </a:extLst>
                </a:gridCol>
              </a:tblGrid>
              <a:tr h="57979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1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2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3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4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5</a:t>
                      </a:r>
                    </a:p>
                  </a:txBody>
                  <a:tcPr marL="26580" marR="26580" marT="17720" marB="17720" anchor="b"/>
                </a:tc>
                <a:extLst>
                  <a:ext uri="{0D108BD9-81ED-4DB2-BD59-A6C34878D82A}">
                    <a16:rowId xmlns:a16="http://schemas.microsoft.com/office/drawing/2014/main" val="1226339706"/>
                  </a:ext>
                </a:extLst>
              </a:tr>
              <a:tr h="629415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974586904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BigTime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2501947063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Shookum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2915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Meta Advertising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13938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3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40788"/>
            <a:ext cx="10018713" cy="3124201"/>
          </a:xfrm>
        </p:spPr>
        <p:txBody>
          <a:bodyPr/>
          <a:lstStyle/>
          <a:p>
            <a:r>
              <a:rPr lang="en-US" dirty="0"/>
              <a:t>Google Workspace provides a great experience for transferring sensitive documents between businesses and clients.</a:t>
            </a:r>
          </a:p>
          <a:p>
            <a:r>
              <a:rPr lang="en-US" dirty="0" err="1"/>
              <a:t>BigTime</a:t>
            </a:r>
            <a:r>
              <a:rPr lang="en-US" dirty="0"/>
              <a:t> allows easy time management, billing, and notifications.</a:t>
            </a:r>
          </a:p>
          <a:p>
            <a:r>
              <a:rPr lang="en-US" dirty="0"/>
              <a:t>Meta Advertising allows fast and simple methods for advertising to Instagram and Facebook.</a:t>
            </a:r>
          </a:p>
          <a:p>
            <a:r>
              <a:rPr lang="en-US" dirty="0"/>
              <a:t>We, </a:t>
            </a:r>
            <a:r>
              <a:rPr lang="en-US" dirty="0" err="1"/>
              <a:t>Shookum</a:t>
            </a:r>
            <a:r>
              <a:rPr lang="en-US" dirty="0"/>
              <a:t>, will give our best to deliver great quality advertising.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7CF6-7518-4418-A2D3-8B089D58A831}"/>
              </a:ext>
            </a:extLst>
          </p:cNvPr>
          <p:cNvSpPr txBox="1"/>
          <p:nvPr/>
        </p:nvSpPr>
        <p:spPr>
          <a:xfrm>
            <a:off x="1484311" y="5339751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We’re ready to take the next steps when you are!</a:t>
            </a:r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business, only 4 employees, combined 50 years experience</a:t>
            </a:r>
          </a:p>
          <a:p>
            <a:r>
              <a:rPr lang="en-US" sz="2000" dirty="0"/>
              <a:t>Previous projects</a:t>
            </a:r>
          </a:p>
          <a:p>
            <a:r>
              <a:rPr lang="en-US" sz="2000" dirty="0"/>
              <a:t>-implemented similar solutions for legal firms, and other tax offices</a:t>
            </a:r>
          </a:p>
          <a:p>
            <a:r>
              <a:rPr lang="en-US" sz="2000" dirty="0"/>
              <a:t>Maybe a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-2"/>
          <a:stretch/>
        </p:blipFill>
        <p:spPr>
          <a:xfrm>
            <a:off x="2591085" y="968971"/>
            <a:ext cx="8595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CC9BD4D-CA3A-1D3A-764A-7FE2B8C3C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13" r="8218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Calhoun- Summary of Billing</a:t>
            </a:r>
          </a:p>
          <a:p>
            <a:r>
              <a:rPr lang="en-US" dirty="0"/>
              <a:t>Shaun- Summary of Document Transfer</a:t>
            </a:r>
          </a:p>
          <a:p>
            <a:r>
              <a:rPr lang="en-US" dirty="0"/>
              <a:t>Kincaid- Summary of Advertisement</a:t>
            </a:r>
          </a:p>
          <a:p>
            <a:r>
              <a:rPr lang="en-US" dirty="0"/>
              <a:t>Dante-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721496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53527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015068"/>
          <a:ext cx="6492875" cy="47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D25-F704-44E9-A89A-39C379F7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Advertising-</a:t>
            </a:r>
            <a:br>
              <a:rPr lang="en-US" sz="2400"/>
            </a:br>
            <a:r>
              <a:rPr lang="en-US" sz="2400"/>
              <a:t>	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8A6-3862-45CB-A2EC-416BCFC8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Instagram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More personal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Multiple ways to post – stories, regular posts, reels , etc. </a:t>
            </a:r>
          </a:p>
          <a:p>
            <a:pPr lvl="1"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Facebook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Better target audience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Better algorithms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Less expensive ads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4CC0AF-13C2-4EB7-A1BD-B3D6156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223008"/>
            <a:ext cx="6240990" cy="39786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374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Cost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889DD-01A3-489A-9773-26A6933CC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805236"/>
              </p:ext>
            </p:extLst>
          </p:nvPr>
        </p:nvGraphicFramePr>
        <p:xfrm>
          <a:off x="643467" y="863222"/>
          <a:ext cx="6749522" cy="48003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1499">
                  <a:extLst>
                    <a:ext uri="{9D8B030D-6E8A-4147-A177-3AD203B41FA5}">
                      <a16:colId xmlns:a16="http://schemas.microsoft.com/office/drawing/2014/main" val="1769105935"/>
                    </a:ext>
                  </a:extLst>
                </a:gridCol>
                <a:gridCol w="2435927">
                  <a:extLst>
                    <a:ext uri="{9D8B030D-6E8A-4147-A177-3AD203B41FA5}">
                      <a16:colId xmlns:a16="http://schemas.microsoft.com/office/drawing/2014/main" val="2208315416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992169908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1588478479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3658203024"/>
                    </a:ext>
                  </a:extLst>
                </a:gridCol>
              </a:tblGrid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External Cost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Purpose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1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2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3</a:t>
                      </a:r>
                    </a:p>
                  </a:txBody>
                  <a:tcPr marL="86440" marR="86440" marT="43220" marB="432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6015360"/>
                  </a:ext>
                </a:extLst>
              </a:tr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Document Transfer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116671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BigTime (Pro)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Time Keeping, Billing, Notifications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025347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Shookum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Creation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$3,000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8246687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Meta Advertising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Display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82753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6310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Internal Cost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64193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 in Solutions Above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$1,000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9025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28623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Total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$7,944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0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392</TotalTime>
  <Words>381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Corbel</vt:lpstr>
      <vt:lpstr>Parallax</vt:lpstr>
      <vt:lpstr>Skookum IT Solutions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Advertising-  Social Media</vt:lpstr>
      <vt:lpstr>Cost</vt:lpstr>
      <vt:lpstr>Timeline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Calhoun, Christian</cp:lastModifiedBy>
  <cp:revision>24</cp:revision>
  <dcterms:created xsi:type="dcterms:W3CDTF">2022-04-07T12:18:49Z</dcterms:created>
  <dcterms:modified xsi:type="dcterms:W3CDTF">2022-04-10T23:42:23Z</dcterms:modified>
</cp:coreProperties>
</file>