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61" r:id="rId6"/>
    <p:sldId id="25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F5EBDC"/>
    <a:srgbClr val="FEFDC3"/>
    <a:srgbClr val="E0E0E0"/>
    <a:srgbClr val="4F81BD"/>
    <a:srgbClr val="E6E6E6"/>
    <a:srgbClr val="05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DCF1E-36A5-4095-8491-0B5DE6B2074B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1A666-A9F5-4DA9-BC82-41EC22D38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31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1A666-A9F5-4DA9-BC82-41EC22D3812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814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1A666-A9F5-4DA9-BC82-41EC22D3812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814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9D03-5B81-4AFF-BE0B-E007A95BBB25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5FA2-F141-49E5-B1D9-BBA1BF4C3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2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9D03-5B81-4AFF-BE0B-E007A95BBB25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5FA2-F141-49E5-B1D9-BBA1BF4C3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61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9D03-5B81-4AFF-BE0B-E007A95BBB25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5FA2-F141-49E5-B1D9-BBA1BF4C3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88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9D03-5B81-4AFF-BE0B-E007A95BBB25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5FA2-F141-49E5-B1D9-BBA1BF4C3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22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9D03-5B81-4AFF-BE0B-E007A95BBB25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5FA2-F141-49E5-B1D9-BBA1BF4C3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84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9D03-5B81-4AFF-BE0B-E007A95BBB25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5FA2-F141-49E5-B1D9-BBA1BF4C3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03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9D03-5B81-4AFF-BE0B-E007A95BBB25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5FA2-F141-49E5-B1D9-BBA1BF4C3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82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9D03-5B81-4AFF-BE0B-E007A95BBB25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5FA2-F141-49E5-B1D9-BBA1BF4C3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26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9D03-5B81-4AFF-BE0B-E007A95BBB25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5FA2-F141-49E5-B1D9-BBA1BF4C3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98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9D03-5B81-4AFF-BE0B-E007A95BBB25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5FA2-F141-49E5-B1D9-BBA1BF4C3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41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9D03-5B81-4AFF-BE0B-E007A95BBB25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5FA2-F141-49E5-B1D9-BBA1BF4C3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4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A9D03-5B81-4AFF-BE0B-E007A95BBB25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25FA2-F141-49E5-B1D9-BBA1BF4C3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63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971600" y="764703"/>
            <a:ext cx="7189413" cy="3602197"/>
            <a:chOff x="-756592" y="1048493"/>
            <a:chExt cx="7189413" cy="3602197"/>
          </a:xfrm>
        </p:grpSpPr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56592" y="1048493"/>
              <a:ext cx="7189413" cy="3602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1761679"/>
              <a:ext cx="1091257" cy="109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2457852" y="3848617"/>
            <a:ext cx="45365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atin typeface="Copperplate Gothic Bold" pitchFamily="34" charset="0"/>
              </a:rPr>
              <a:t>Real estate </a:t>
            </a:r>
            <a:r>
              <a:rPr lang="en-US" altLang="ko-KR" sz="2000" dirty="0" smtClean="0">
                <a:latin typeface="Copperplate Gothic Bold" pitchFamily="34" charset="0"/>
              </a:rPr>
              <a:t>transaction price </a:t>
            </a:r>
            <a:endParaRPr lang="ko-KR" altLang="en-US" sz="2800" dirty="0">
              <a:latin typeface="Copperplate Gothic 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5733256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ea typeface="문체부 궁체 정자체" pitchFamily="17" charset="-127"/>
              </a:rPr>
              <a:t>심동섭 조성혁 이홍규 이소영 손현지</a:t>
            </a:r>
            <a:endParaRPr lang="ko-KR" altLang="en-US" dirty="0">
              <a:ea typeface="문체부 궁체 정자체" pitchFamily="17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48"/>
          <a:stretch/>
        </p:blipFill>
        <p:spPr>
          <a:xfrm>
            <a:off x="4447832" y="476672"/>
            <a:ext cx="1105274" cy="8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2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44" r="21908"/>
          <a:stretch/>
        </p:blipFill>
        <p:spPr bwMode="auto">
          <a:xfrm>
            <a:off x="5868144" y="1265306"/>
            <a:ext cx="2827282" cy="5116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7" t="4057" r="28139" b="3704"/>
          <a:stretch/>
        </p:blipFill>
        <p:spPr>
          <a:xfrm>
            <a:off x="5551533" y="123824"/>
            <a:ext cx="3590925" cy="66389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7504" y="144899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휴먼옛체" pitchFamily="18" charset="-127"/>
                <a:ea typeface="휴먼옛체" pitchFamily="18" charset="-127"/>
              </a:rPr>
              <a:t>우리가 어떤 민족인가</a:t>
            </a:r>
            <a:r>
              <a:rPr lang="en-US" altLang="ko-KR" b="1" dirty="0" smtClean="0">
                <a:latin typeface="휴먼옛체" pitchFamily="18" charset="-127"/>
                <a:ea typeface="휴먼옛체" pitchFamily="18" charset="-127"/>
              </a:rPr>
              <a:t>?</a:t>
            </a:r>
            <a:endParaRPr lang="ko-KR" altLang="en-US" b="1" dirty="0">
              <a:latin typeface="휴먼옛체" pitchFamily="18" charset="-127"/>
              <a:ea typeface="휴먼옛체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825" y="562481"/>
            <a:ext cx="817647" cy="817647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-698923" y="1718462"/>
            <a:ext cx="7189413" cy="3602197"/>
            <a:chOff x="-756592" y="1048493"/>
            <a:chExt cx="7189413" cy="3602197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56592" y="1048493"/>
              <a:ext cx="7189413" cy="3602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1761679"/>
              <a:ext cx="1091257" cy="109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6" name="그룹 25"/>
          <p:cNvGrpSpPr/>
          <p:nvPr/>
        </p:nvGrpSpPr>
        <p:grpSpPr>
          <a:xfrm>
            <a:off x="6660232" y="644299"/>
            <a:ext cx="1305300" cy="654010"/>
            <a:chOff x="-756592" y="1048493"/>
            <a:chExt cx="7189413" cy="3602197"/>
          </a:xfrm>
        </p:grpSpPr>
        <p:pic>
          <p:nvPicPr>
            <p:cNvPr id="27" name="Picture 6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56592" y="1048493"/>
              <a:ext cx="7189413" cy="3602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1761679"/>
              <a:ext cx="1091257" cy="109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265306"/>
            <a:ext cx="273630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051720" y="4797439"/>
            <a:ext cx="2124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휴먼옛체" pitchFamily="18" charset="-127"/>
                <a:ea typeface="문체부 궁체 흘림체" pitchFamily="17" charset="-127"/>
              </a:rPr>
              <a:t>이주의 민족</a:t>
            </a:r>
            <a:endParaRPr lang="ko-KR" altLang="en-US" sz="2800" dirty="0">
              <a:latin typeface="휴먼옛체" pitchFamily="18" charset="-127"/>
              <a:ea typeface="문체부 궁체 흘림체" pitchFamily="17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859547"/>
            <a:ext cx="295522" cy="29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6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7" t="4057" r="28139" b="3704"/>
          <a:stretch/>
        </p:blipFill>
        <p:spPr>
          <a:xfrm>
            <a:off x="2771800" y="154873"/>
            <a:ext cx="3590925" cy="66389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500" y="144899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휴먼옛체" pitchFamily="18" charset="-127"/>
                <a:ea typeface="휴먼옛체" pitchFamily="18" charset="-127"/>
              </a:rPr>
              <a:t>우리가 어떤 민족인가</a:t>
            </a:r>
            <a:r>
              <a:rPr lang="en-US" altLang="ko-KR" b="1" dirty="0" smtClean="0">
                <a:latin typeface="휴먼옛체" pitchFamily="18" charset="-127"/>
                <a:ea typeface="휴먼옛체" pitchFamily="18" charset="-127"/>
              </a:rPr>
              <a:t>?</a:t>
            </a:r>
            <a:endParaRPr lang="ko-KR" altLang="en-US" b="1" dirty="0"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203848" y="1340768"/>
            <a:ext cx="2664296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한컴 윤고딕 230" pitchFamily="18" charset="-127"/>
                <a:ea typeface="문체부 궁체 정자체" pitchFamily="17" charset="-127"/>
              </a:rPr>
              <a:t>조건 검색</a:t>
            </a:r>
            <a:endParaRPr lang="ko-KR" altLang="en-US" sz="1400" b="1" dirty="0">
              <a:solidFill>
                <a:schemeClr val="tx1"/>
              </a:solidFill>
              <a:latin typeface="한컴 윤고딕 230" pitchFamily="18" charset="-127"/>
              <a:ea typeface="문체부 궁체 정자체" pitchFamily="17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203848" y="1844824"/>
            <a:ext cx="2664296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  <a:latin typeface="한컴 윤고딕 230" pitchFamily="18" charset="-127"/>
                <a:ea typeface="문체부 궁체 정자체" pitchFamily="17" charset="-127"/>
              </a:rPr>
              <a:t>가격 검색</a:t>
            </a:r>
            <a:endParaRPr lang="ko-KR" altLang="en-US" sz="1400" b="1" dirty="0">
              <a:solidFill>
                <a:schemeClr val="tx1"/>
              </a:solidFill>
              <a:latin typeface="한컴 윤고딕 230" pitchFamily="18" charset="-127"/>
              <a:ea typeface="문체부 궁체 정자체" pitchFamily="17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202669" y="2348880"/>
            <a:ext cx="2664296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  <a:latin typeface="한컴 윤고딕 230" pitchFamily="18" charset="-127"/>
                <a:ea typeface="문체부 궁체 정자체" pitchFamily="17" charset="-127"/>
              </a:rPr>
              <a:t>지역 정보</a:t>
            </a:r>
            <a:endParaRPr lang="ko-KR" altLang="en-US" sz="1400" b="1">
              <a:solidFill>
                <a:schemeClr val="tx1"/>
              </a:solidFill>
              <a:latin typeface="한컴 윤고딕 230" pitchFamily="18" charset="-127"/>
              <a:ea typeface="문체부 궁체 정자체" pitchFamily="17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03848" y="2852936"/>
            <a:ext cx="2664296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  <a:latin typeface="한컴 윤고딕 230" pitchFamily="18" charset="-127"/>
                <a:ea typeface="문체부 궁체 정자체" pitchFamily="17" charset="-127"/>
              </a:rPr>
              <a:t>주변 정보</a:t>
            </a:r>
            <a:endParaRPr lang="ko-KR" altLang="en-US" sz="1400" b="1">
              <a:solidFill>
                <a:schemeClr val="tx1"/>
              </a:solidFill>
              <a:latin typeface="한컴 윤고딕 230" pitchFamily="18" charset="-127"/>
              <a:ea typeface="문체부 궁체 정자체" pitchFamily="17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9" y="764705"/>
            <a:ext cx="216024" cy="216024"/>
          </a:xfrm>
          <a:prstGeom prst="rect">
            <a:avLst/>
          </a:prstGeom>
        </p:spPr>
      </p:pic>
      <p:sp>
        <p:nvSpPr>
          <p:cNvPr id="22" name="모서리가 둥근 직사각형 21"/>
          <p:cNvSpPr/>
          <p:nvPr/>
        </p:nvSpPr>
        <p:spPr>
          <a:xfrm>
            <a:off x="3202669" y="3356992"/>
            <a:ext cx="2664296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한컴 윤고딕 230" pitchFamily="18" charset="-127"/>
                <a:ea typeface="문체부 궁체 정자체" pitchFamily="17" charset="-127"/>
              </a:rPr>
              <a:t>기타</a:t>
            </a:r>
            <a:endParaRPr lang="ko-KR" altLang="en-US" sz="1400" b="1" dirty="0">
              <a:solidFill>
                <a:schemeClr val="tx1"/>
              </a:solidFill>
              <a:latin typeface="한컴 윤고딕 230" pitchFamily="18" charset="-127"/>
              <a:ea typeface="문체부 궁체 정자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640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" t="-9595" r="-2140" b="6110"/>
          <a:stretch/>
        </p:blipFill>
        <p:spPr>
          <a:xfrm>
            <a:off x="2156495" y="-676275"/>
            <a:ext cx="4896544" cy="7293573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902093" y="747518"/>
            <a:ext cx="1305300" cy="654010"/>
            <a:chOff x="-756592" y="1048493"/>
            <a:chExt cx="7189413" cy="3602197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56592" y="1048493"/>
              <a:ext cx="7189413" cy="3602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1761679"/>
              <a:ext cx="1091257" cy="109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550" y="1340768"/>
            <a:ext cx="273630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2483768" y="747518"/>
            <a:ext cx="288032" cy="5201761"/>
          </a:xfrm>
          <a:prstGeom prst="round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9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44" r="21908"/>
          <a:stretch/>
        </p:blipFill>
        <p:spPr bwMode="auto">
          <a:xfrm>
            <a:off x="2771800" y="1916832"/>
            <a:ext cx="3744416" cy="4032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2771800" y="3212976"/>
            <a:ext cx="216024" cy="576064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239" y="885860"/>
            <a:ext cx="288032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" t="-9595" r="-2140" b="6110"/>
          <a:stretch/>
        </p:blipFill>
        <p:spPr>
          <a:xfrm>
            <a:off x="2156495" y="-676275"/>
            <a:ext cx="4896544" cy="7293573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902093" y="747518"/>
            <a:ext cx="1305300" cy="654010"/>
            <a:chOff x="-756592" y="1048493"/>
            <a:chExt cx="7189413" cy="3602197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56592" y="1048493"/>
              <a:ext cx="7189413" cy="3602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1761679"/>
              <a:ext cx="1091257" cy="109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550" y="1340768"/>
            <a:ext cx="273630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2483768" y="747518"/>
            <a:ext cx="288032" cy="5201761"/>
          </a:xfrm>
          <a:prstGeom prst="round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9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44" r="21908"/>
          <a:stretch/>
        </p:blipFill>
        <p:spPr bwMode="auto">
          <a:xfrm>
            <a:off x="2771800" y="1740818"/>
            <a:ext cx="3695699" cy="4208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851920" y="3212975"/>
            <a:ext cx="216024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>
                    <a:lumMod val="65000"/>
                  </a:schemeClr>
                </a:solidFill>
                <a:ea typeface="문체부 쓰기 정체" pitchFamily="17" charset="-127"/>
              </a:rPr>
              <a:t>&gt;</a:t>
            </a:r>
            <a:endParaRPr lang="ko-KR" altLang="en-US" sz="2400" b="1" dirty="0">
              <a:solidFill>
                <a:schemeClr val="bg1">
                  <a:lumMod val="65000"/>
                </a:schemeClr>
              </a:solidFill>
              <a:ea typeface="문체부 쓰기 정체" pitchFamily="17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745609" y="747518"/>
            <a:ext cx="1106311" cy="520176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771800" y="1443264"/>
            <a:ext cx="1027202" cy="297554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한컴 윤고딕 230" pitchFamily="18" charset="-127"/>
                <a:ea typeface="문체부 쓰기 정체" pitchFamily="17" charset="-127"/>
              </a:rPr>
              <a:t>조건 검색</a:t>
            </a:r>
            <a:endParaRPr lang="ko-KR" altLang="en-US" sz="1100" b="1" dirty="0">
              <a:solidFill>
                <a:schemeClr val="tx1"/>
              </a:solidFill>
              <a:latin typeface="한컴 윤고딕 230" pitchFamily="18" charset="-127"/>
              <a:ea typeface="문체부 쓰기 정체" pitchFamily="17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770621" y="2011706"/>
            <a:ext cx="1027202" cy="297554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한컴 윤고딕 230" pitchFamily="18" charset="-127"/>
                <a:ea typeface="문체부 쓰기 정체" pitchFamily="17" charset="-127"/>
              </a:rPr>
              <a:t>가격 검색</a:t>
            </a:r>
            <a:endParaRPr lang="ko-KR" altLang="en-US" sz="1100" b="1" dirty="0">
              <a:solidFill>
                <a:schemeClr val="tx1"/>
              </a:solidFill>
              <a:latin typeface="한컴 윤고딕 230" pitchFamily="18" charset="-127"/>
              <a:ea typeface="문체부 쓰기 정체" pitchFamily="17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770621" y="2580148"/>
            <a:ext cx="1027202" cy="297554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  <a:latin typeface="한컴 윤고딕 230" pitchFamily="18" charset="-127"/>
                <a:ea typeface="문체부 쓰기 정체" pitchFamily="17" charset="-127"/>
              </a:rPr>
              <a:t>지역 정보</a:t>
            </a:r>
            <a:endParaRPr lang="ko-KR" altLang="en-US" sz="1100" b="1">
              <a:solidFill>
                <a:schemeClr val="tx1"/>
              </a:solidFill>
              <a:latin typeface="한컴 윤고딕 230" pitchFamily="18" charset="-127"/>
              <a:ea typeface="문체부 쓰기 정체" pitchFamily="17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771800" y="3148590"/>
            <a:ext cx="1027202" cy="297554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한컴 윤고딕 230" pitchFamily="18" charset="-127"/>
                <a:ea typeface="문체부 쓰기 정체" pitchFamily="17" charset="-127"/>
              </a:rPr>
              <a:t>주변 정보</a:t>
            </a:r>
            <a:endParaRPr lang="ko-KR" altLang="en-US" sz="1100" b="1" dirty="0">
              <a:solidFill>
                <a:schemeClr val="tx1"/>
              </a:solidFill>
              <a:latin typeface="한컴 윤고딕 230" pitchFamily="18" charset="-127"/>
              <a:ea typeface="문체부 쓰기 정체" pitchFamily="17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770621" y="3676264"/>
            <a:ext cx="1027202" cy="225547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HY나무M" pitchFamily="18" charset="-127"/>
                <a:ea typeface="문체부 쓰기 정체" pitchFamily="17" charset="-127"/>
              </a:rPr>
              <a:t>기타</a:t>
            </a:r>
            <a:endParaRPr lang="ko-KR" altLang="en-US" sz="1100" b="1" dirty="0">
              <a:solidFill>
                <a:schemeClr val="tx1"/>
              </a:solidFill>
              <a:latin typeface="HY나무M" pitchFamily="18" charset="-127"/>
              <a:ea typeface="문체부 쓰기 정체" pitchFamily="17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239" y="885860"/>
            <a:ext cx="288032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6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3" y="0"/>
            <a:ext cx="8464534" cy="6858000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1117022" y="1353558"/>
            <a:ext cx="1242914" cy="2032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한컴 윤고딕 230" pitchFamily="18" charset="-127"/>
                <a:ea typeface="문체부 쓰기 정체" pitchFamily="17" charset="-127"/>
              </a:rPr>
              <a:t>조건 검색</a:t>
            </a:r>
            <a:endParaRPr lang="ko-KR" altLang="en-US" sz="1200" b="1" dirty="0">
              <a:solidFill>
                <a:schemeClr val="tx1"/>
              </a:solidFill>
              <a:latin typeface="한컴 윤고딕 230" pitchFamily="18" charset="-127"/>
              <a:ea typeface="문체부 쓰기 정체" pitchFamily="17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539065" y="1353558"/>
            <a:ext cx="1242914" cy="2032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  <a:latin typeface="한컴 윤고딕 230" pitchFamily="18" charset="-127"/>
                <a:ea typeface="문체부 쓰기 정체" pitchFamily="17" charset="-127"/>
              </a:rPr>
              <a:t>가격 검색</a:t>
            </a:r>
            <a:endParaRPr lang="ko-KR" altLang="en-US" sz="1200" b="1" dirty="0">
              <a:solidFill>
                <a:schemeClr val="tx1"/>
              </a:solidFill>
              <a:latin typeface="한컴 윤고딕 230" pitchFamily="18" charset="-127"/>
              <a:ea typeface="문체부 쓰기 정체" pitchFamily="17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961108" y="1353558"/>
            <a:ext cx="1242914" cy="2032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  <a:latin typeface="한컴 윤고딕 230" pitchFamily="18" charset="-127"/>
                <a:ea typeface="문체부 쓰기 정체" pitchFamily="17" charset="-127"/>
              </a:rPr>
              <a:t>지역 정보</a:t>
            </a:r>
            <a:endParaRPr lang="ko-KR" altLang="en-US" sz="1200" b="1">
              <a:solidFill>
                <a:schemeClr val="tx1"/>
              </a:solidFill>
              <a:latin typeface="한컴 윤고딕 230" pitchFamily="18" charset="-127"/>
              <a:ea typeface="문체부 쓰기 정체" pitchFamily="17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383151" y="1344320"/>
            <a:ext cx="1242914" cy="2032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  <a:latin typeface="한컴 윤고딕 230" pitchFamily="18" charset="-127"/>
                <a:ea typeface="문체부 쓰기 정체" pitchFamily="17" charset="-127"/>
              </a:rPr>
              <a:t>주변 정보</a:t>
            </a:r>
            <a:endParaRPr lang="ko-KR" altLang="en-US" sz="1200" b="1">
              <a:solidFill>
                <a:schemeClr val="tx1"/>
              </a:solidFill>
              <a:latin typeface="한컴 윤고딕 230" pitchFamily="18" charset="-127"/>
              <a:ea typeface="문체부 쓰기 정체" pitchFamily="17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805195" y="1362796"/>
            <a:ext cx="1367205" cy="1847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Lucida Bright" pitchFamily="18" charset="0"/>
                <a:ea typeface="문체부 쓰기 정체" pitchFamily="17" charset="-127"/>
              </a:rPr>
              <a:t>기</a:t>
            </a:r>
            <a:r>
              <a:rPr lang="ko-KR" altLang="en-US" sz="1100" b="1" dirty="0">
                <a:solidFill>
                  <a:schemeClr val="tx1"/>
                </a:solidFill>
                <a:latin typeface="Lucida Bright" pitchFamily="18" charset="0"/>
                <a:ea typeface="문체부 쓰기 정체" pitchFamily="17" charset="-127"/>
              </a:rPr>
              <a:t>타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57735"/>
            <a:ext cx="5829220" cy="296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3882167" y="303725"/>
            <a:ext cx="1305300" cy="654010"/>
            <a:chOff x="-756592" y="1048493"/>
            <a:chExt cx="7189413" cy="3602197"/>
          </a:xfrm>
        </p:grpSpPr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56592" y="1048493"/>
              <a:ext cx="7189413" cy="3602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1761679"/>
              <a:ext cx="1091257" cy="109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62" y="1700808"/>
            <a:ext cx="7043606" cy="3221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100" y="400287"/>
            <a:ext cx="350535" cy="35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50</Words>
  <Application>Microsoft Office PowerPoint</Application>
  <PresentationFormat>화면 슬라이드 쇼(4:3)</PresentationFormat>
  <Paragraphs>24</Paragraphs>
  <Slides>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</dc:creator>
  <cp:lastModifiedBy>TJ</cp:lastModifiedBy>
  <cp:revision>9</cp:revision>
  <dcterms:created xsi:type="dcterms:W3CDTF">2020-05-28T07:45:06Z</dcterms:created>
  <dcterms:modified xsi:type="dcterms:W3CDTF">2020-05-28T09:01:48Z</dcterms:modified>
</cp:coreProperties>
</file>