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73" r:id="rId7"/>
    <p:sldId id="262" r:id="rId8"/>
    <p:sldId id="274" r:id="rId9"/>
    <p:sldId id="275" r:id="rId10"/>
    <p:sldId id="264" r:id="rId11"/>
    <p:sldId id="276" r:id="rId12"/>
    <p:sldId id="266" r:id="rId13"/>
    <p:sldId id="277" r:id="rId14"/>
    <p:sldId id="263" r:id="rId15"/>
    <p:sldId id="278" r:id="rId16"/>
    <p:sldId id="267" r:id="rId17"/>
    <p:sldId id="280" r:id="rId18"/>
    <p:sldId id="281" r:id="rId19"/>
    <p:sldId id="282" r:id="rId20"/>
    <p:sldId id="284" r:id="rId21"/>
    <p:sldId id="285" r:id="rId22"/>
    <p:sldId id="268" r:id="rId23"/>
    <p:sldId id="286" r:id="rId24"/>
    <p:sldId id="270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01D"/>
    <a:srgbClr val="BD2A2A"/>
    <a:srgbClr val="FFF5BD"/>
    <a:srgbClr val="FFE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2"/>
    <p:restoredTop sz="94662"/>
  </p:normalViewPr>
  <p:slideViewPr>
    <p:cSldViewPr snapToGrid="0">
      <p:cViewPr varScale="1">
        <p:scale>
          <a:sx n="79" d="100"/>
          <a:sy n="79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57AE-A59E-DB25-1054-C33302A63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2BD05-C515-0A7A-B7F3-8DFCE3FAC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AFCD6-4311-DAD3-4893-2A4CC8FC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8676-1D44-F082-34F8-251C6E067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E0E13-6FDE-5B3C-4EA6-CF791DAD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505588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FBFF-3854-7AC0-9FE7-FC066BD5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BE049-A059-511B-DC5E-2805D33FD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5691-7264-3BC5-E476-409ACB6A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34E5-7D83-F9B4-84E5-9930744F3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75C7-8B92-A017-0F63-5F07D3938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77076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D8D70-59C8-3D6F-1618-1AFB3C3043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E4EB7-4505-53F9-1E69-ED0607157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C7F26-CD30-8B0D-05CC-439BAAE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8106-8CB1-0576-908B-09BBB9C49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52CC-BBAD-7B0A-D6DA-400DEB6A8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54953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7483C-FF79-62C7-3BA6-E0CBEF7C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613C-7E4A-ECB7-44B4-7C63A1780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5842-241A-74C3-5752-F270CDCF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104C-0B47-1382-95E7-7B0A783E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8188-7AB4-8441-3895-AA0FA270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88948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CAF57-5699-4F7C-A841-A71EAE614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C0333-1375-617E-4A07-9A8A71807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71DF9-C2B4-629F-E6A2-2080085C7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BB4EC-9634-9516-AFF0-D969AB6A6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E2052-FEF5-4112-5742-101976D5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25303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247F-22E8-CD07-5E3B-38A1AA8B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B16E-1491-F0AA-9F52-B6899E141C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41833-3D93-466E-10FE-FDCB5E95B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20E9F-64B9-102C-A79F-CCD7ED20B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B5EC-0725-DEF9-24B1-912C6523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3746-44A0-E6C4-A246-37A16C2F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47767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FEFD-7776-3AEB-F2EB-4046F9A0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21EC3-19F0-83B1-547F-3DA51B2CB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432FC-0685-4DBD-6A74-E5A19EF81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6B4DB-72DB-8250-C49E-509D22DCE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1E4F5-53F3-5DC0-B763-68F2941FB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5A45B-5279-DF89-4406-FE8ADCB5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E2C47-CCC7-E77F-9766-0303A2A7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8F76C-6A30-F8B5-F692-77A1FB2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19207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1312-8E19-4DE6-F72C-8D705B4E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91D40-F0B3-A72A-DD04-CC2B75BA9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AC4DF-1B91-0A9B-BE97-37421CE71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A8933-48DF-62C0-CAE6-76A31DDD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06817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50421-47E6-1064-6F5C-BD92DAED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81852-45AF-57BF-8A32-45D38E86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27951-21E3-D53C-B1C3-39A90A9E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518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AC39A-9BE7-F340-7A5C-4AC54B55A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C63DB-C389-D2CC-DC34-95C31CE29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73CD9-C7A4-9EDA-9200-E0E00D477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99390-F8DD-9431-515B-1B999E8A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06BCF-BC05-F528-E83A-97B5865F3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9D7C9-EC2F-369F-B090-30E781E5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5913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89D22-A702-FF68-A219-DC31712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43489-DA41-B0B5-A264-C708020F1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5D617-6726-B8AD-FCFA-D5DC30A83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22B08-E64E-FAF4-75E9-60B9F138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B44C-B09A-7266-2AC1-C45EB50C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5EA06-681B-868D-3EEA-92C694C4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77321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A04BA2-165E-3619-56E6-5FC8EF798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D7BA4-4089-31DB-6151-8BA706CB6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B95CD-C8E3-0CF0-F841-376DB2653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F31F6-6623-1B44-BD13-B729F70982B8}" type="datetimeFigureOut">
              <a:rPr lang="en-RO" smtClean="0"/>
              <a:t>05/10/2025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7FEEE-C68E-614C-6D22-1ADF3349FC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535E-DE4B-64FB-2E4C-2107DD7C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8D892-7EDF-E64A-98DA-89AE5380BD5B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9486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microsoft.com/office/2017/06/relationships/model3d" Target="../media/model3d1.glb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17/06/relationships/model3d" Target="../media/model3d1.glb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microsoft.com/office/2007/relationships/hdphoto" Target="../media/hdphoto7.wdp"/><Relationship Id="rId12" Type="http://schemas.openxmlformats.org/officeDocument/2006/relationships/hyperlink" Target="Word.docx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hyperlink" Target="index.html" TargetMode="External"/><Relationship Id="rId5" Type="http://schemas.openxmlformats.org/officeDocument/2006/relationships/image" Target="../media/image6.png"/><Relationship Id="rId10" Type="http://schemas.openxmlformats.org/officeDocument/2006/relationships/hyperlink" Target="Excel.xlsx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hutterstock.com/image-vector/simple-clean-detective-theme-logo-600nw-2422054781.jpg" TargetMode="External"/><Relationship Id="rId13" Type="http://schemas.openxmlformats.org/officeDocument/2006/relationships/hyperlink" Target="https://img.freepik.com/premium-vector/vector-design-worldwide-icon-style_822882-12052.jpg?semt=ais_hybrid&amp;w=74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static.vecteezy.com/system/resources/thumbnails/035/889/727/small/white-ripped-paper-png.png" TargetMode="External"/><Relationship Id="rId12" Type="http://schemas.openxmlformats.org/officeDocument/2006/relationships/hyperlink" Target="https://www.outsourcingwise.com/wp-content/uploads/2019/07/png-transparent-microsoft-excel-logo-thumbnail.png" TargetMode="External"/><Relationship Id="rId17" Type="http://schemas.openxmlformats.org/officeDocument/2006/relationships/hyperlink" Target="https://www.wikipedia.org/" TargetMode="External"/><Relationship Id="rId2" Type="http://schemas.openxmlformats.org/officeDocument/2006/relationships/image" Target="../media/image9.png"/><Relationship Id="rId16" Type="http://schemas.openxmlformats.org/officeDocument/2006/relationships/hyperlink" Target="https://pngimg.com/d/fingerprint_PNG56.p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mages.rawpixel.com/image_800/cHJpdmF0ZS9sci9pbWFnZXMvd2Vic2l0ZS8yMDIzLTExL3Jhd3BpeGVsb2ZmaWNlMTlfYV9jbG9zZV91cF9waG90b2dyYXBoX29mX2NsZWFuX3BhcGVyX3RleHR1cmVkX18zN2EwYjg0Mi0xOTU0LTQ5MjItOTNmYS01NjRhNWIxYjVlNWZfMi5qcGc.jpg" TargetMode="External"/><Relationship Id="rId11" Type="http://schemas.openxmlformats.org/officeDocument/2006/relationships/hyperlink" Target="https://mailmeteor.com/logos/assets/PNG/Microsoft_Office_Word_Logo_512px.png" TargetMode="External"/><Relationship Id="rId5" Type="http://schemas.openxmlformats.org/officeDocument/2006/relationships/hyperlink" Target="https://thumb.ac-illust.com/f5/f5856db4594d232b878c7e281a5f210f_t.jpeg" TargetMode="External"/><Relationship Id="rId15" Type="http://schemas.openxmlformats.org/officeDocument/2006/relationships/hyperlink" Target="https://p7.hiclipart.com/preview/193/947/813/footprint-clip-art-footprints.jpg" TargetMode="External"/><Relationship Id="rId10" Type="http://schemas.openxmlformats.org/officeDocument/2006/relationships/hyperlink" Target="https://pngimg.com/d/pin_PNG64.png" TargetMode="External"/><Relationship Id="rId4" Type="http://schemas.openxmlformats.org/officeDocument/2006/relationships/image" Target="../media/image6.png"/><Relationship Id="rId9" Type="http://schemas.openxmlformats.org/officeDocument/2006/relationships/hyperlink" Target="https://png.pngtree.com/png-clipart/20230916/original/pngtree-case-closed-litigation-picture-image_13047239.png" TargetMode="External"/><Relationship Id="rId14" Type="http://schemas.openxmlformats.org/officeDocument/2006/relationships/hyperlink" Target="https://images.rawpixel.com/image_png_800/cHJpdmF0ZS9sci9pbWFnZXMvd2Vic2l0ZS8yMDIyLTA0L2ZsMzA3NjQ2MzA5OTItaW1hZ2Utam9iNzA2LnBuZw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11B4E9F2-BE12-05C0-7AFF-F22FCC2EB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071AEF-C629-77B0-E8D5-A92E01CE5CB6}"/>
              </a:ext>
            </a:extLst>
          </p:cNvPr>
          <p:cNvSpPr txBox="1"/>
          <p:nvPr/>
        </p:nvSpPr>
        <p:spPr>
          <a:xfrm>
            <a:off x="3184100" y="2256661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5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Detectiv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4EDF-DB38-0C11-A885-1DB2187F9FEE}"/>
              </a:ext>
            </a:extLst>
          </p:cNvPr>
          <p:cNvSpPr txBox="1"/>
          <p:nvPr/>
        </p:nvSpPr>
        <p:spPr>
          <a:xfrm>
            <a:off x="6760855" y="3216534"/>
            <a:ext cx="3818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8800" dirty="0">
                <a:ln>
                  <a:solidFill>
                    <a:srgbClr val="9B101D"/>
                  </a:solidFill>
                </a:ln>
                <a:solidFill>
                  <a:schemeClr val="bg1"/>
                </a:solidFill>
                <a:latin typeface="SignPainter-HouseScript" panose="02000006070000020004" pitchFamily="2" charset="0"/>
                <a:cs typeface="Times New Roman" panose="02020603050405020304" pitchFamily="18" charset="0"/>
              </a:rPr>
              <a:t>digital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0D81A7-48EF-4BE5-BC78-BE6220EC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700" y="6858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29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020194-DFF1-CDF6-DB51-E8E06056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99A978BA-75A5-9306-45C6-8080C327B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4100820-2EB1-E03C-F70D-A261517B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98262B-A347-F344-A3A2-D9CAA5907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A2506A3B-EC42-6DF6-B945-83AA235B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B66B36-BD00-E027-B0D5-C9C68C29DC7F}"/>
              </a:ext>
            </a:extLst>
          </p:cNvPr>
          <p:cNvSpPr/>
          <p:nvPr/>
        </p:nvSpPr>
        <p:spPr>
          <a:xfrm>
            <a:off x="3294596" y="3174853"/>
            <a:ext cx="5602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PUBLICUL ȚINTĂ</a:t>
            </a:r>
          </a:p>
        </p:txBody>
      </p:sp>
    </p:spTree>
    <p:extLst>
      <p:ext uri="{BB962C8B-B14F-4D97-AF65-F5344CB8AC3E}">
        <p14:creationId xmlns:p14="http://schemas.microsoft.com/office/powerpoint/2010/main" val="5640057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5DCED-11C4-57AD-B83F-8440FD1B8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92BE28B2-FA1D-78BF-FCA1-A971440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A67B8E-2F98-C378-AD2A-E3BE78BF0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237F56-C71A-B88E-2DDF-6E69AEFA4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0D627D3-C17E-4F7B-28CD-B9B52D99E7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33103">
            <a:off x="4162878" y="1914219"/>
            <a:ext cx="6934777" cy="4137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20482" name="Picture 2" descr="Pin PNG transparent image download, size: 1280x1204px">
            <a:extLst>
              <a:ext uri="{FF2B5EF4-FFF2-40B4-BE49-F238E27FC236}">
                <a16:creationId xmlns:a16="http://schemas.microsoft.com/office/drawing/2014/main" id="{FAC0D88A-35DA-AE17-93EB-DA2BD4242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99" y="1371599"/>
            <a:ext cx="1225065" cy="115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5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66AB2-FF30-057A-C451-FDD2895C3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F971F47F-5FD5-1F10-1618-19C01236F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DA9BC0-CC77-9BA6-42B1-DCD64518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2B94F7-7149-D803-4399-5AE276378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6D369BA3-42AB-0B7F-38C3-C8E21B070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7C9A279-577B-5683-1518-CD314D12FE8D}"/>
              </a:ext>
            </a:extLst>
          </p:cNvPr>
          <p:cNvSpPr/>
          <p:nvPr/>
        </p:nvSpPr>
        <p:spPr>
          <a:xfrm>
            <a:off x="1776493" y="3174853"/>
            <a:ext cx="86390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CUM </a:t>
            </a:r>
            <a:r>
              <a:rPr lang="en-GB" sz="5400" b="1" i="1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O </a:t>
            </a:r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RECUNOAȘTEM?</a:t>
            </a:r>
          </a:p>
        </p:txBody>
      </p:sp>
    </p:spTree>
    <p:extLst>
      <p:ext uri="{BB962C8B-B14F-4D97-AF65-F5344CB8AC3E}">
        <p14:creationId xmlns:p14="http://schemas.microsoft.com/office/powerpoint/2010/main" val="1618793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BD55B-5E59-DB08-3F1A-BBEA51EB7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AE8C6182-0ABF-A92E-AC8A-DA98745FD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004849-5FE9-E88C-73EE-40499CF0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3B989-5E29-DCEC-CA79-2338BF223466}"/>
              </a:ext>
            </a:extLst>
          </p:cNvPr>
          <p:cNvGrpSpPr/>
          <p:nvPr/>
        </p:nvGrpSpPr>
        <p:grpSpPr>
          <a:xfrm>
            <a:off x="1593272" y="2252734"/>
            <a:ext cx="16811480" cy="3252689"/>
            <a:chOff x="720436" y="2252734"/>
            <a:chExt cx="16811480" cy="3252689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9CB4E5D-6460-5A52-59E2-1A715BB875DE}"/>
                </a:ext>
              </a:extLst>
            </p:cNvPr>
            <p:cNvSpPr/>
            <p:nvPr/>
          </p:nvSpPr>
          <p:spPr>
            <a:xfrm>
              <a:off x="720436" y="2252734"/>
              <a:ext cx="9199419" cy="298428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FC8EF28-7A94-FB00-52FE-8681D3E099CF}"/>
                </a:ext>
              </a:extLst>
            </p:cNvPr>
            <p:cNvSpPr txBox="1"/>
            <p:nvPr/>
          </p:nvSpPr>
          <p:spPr>
            <a:xfrm>
              <a:off x="913690" y="2458435"/>
              <a:ext cx="16618226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Titluri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exagerate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(ex: „ȘOC! CE AU ASCUNS MEDICII!”)</a:t>
              </a:r>
            </a:p>
            <a:p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Lipsa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sursei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sau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a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autorului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Greșeli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gramaticale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informații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neverificate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Nume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ciudate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de site-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uri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CDC9378-03FF-1C5E-A44E-09F2FCAF5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5709" y="7644311"/>
            <a:ext cx="7772400" cy="1395046"/>
          </a:xfrm>
          <a:prstGeom prst="rect">
            <a:avLst/>
          </a:prstGeom>
        </p:spPr>
      </p:pic>
      <p:pic>
        <p:nvPicPr>
          <p:cNvPr id="12" name="Deget stanga" descr="Fingerprint PNG transparent image download, size: 2400x2400px">
            <a:extLst>
              <a:ext uri="{FF2B5EF4-FFF2-40B4-BE49-F238E27FC236}">
                <a16:creationId xmlns:a16="http://schemas.microsoft.com/office/drawing/2014/main" id="{E5EF2397-36D6-5329-E7E3-6401279A1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406">
            <a:off x="8435672" y="4425196"/>
            <a:ext cx="2303310" cy="230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65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DEAA6-213D-842B-52EC-E1D59442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308A3F27-A53F-3736-7E87-77B47A544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22CD4E-F5AE-C52E-337B-8F894FF98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B92E85-50DF-31E0-B38E-425FE6188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94C1B148-3FBC-A450-D8C0-FCB36175C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5B0548-A150-4A86-BF12-A2961F2FB791}"/>
              </a:ext>
            </a:extLst>
          </p:cNvPr>
          <p:cNvSpPr/>
          <p:nvPr/>
        </p:nvSpPr>
        <p:spPr>
          <a:xfrm>
            <a:off x="2532369" y="3174853"/>
            <a:ext cx="7127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CUM O VERIFICĂM?</a:t>
            </a:r>
          </a:p>
        </p:txBody>
      </p:sp>
    </p:spTree>
    <p:extLst>
      <p:ext uri="{BB962C8B-B14F-4D97-AF65-F5344CB8AC3E}">
        <p14:creationId xmlns:p14="http://schemas.microsoft.com/office/powerpoint/2010/main" val="2854250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0DCA7-D942-D101-01EB-3357C03AF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5CEF7AFE-9601-1B45-7AD5-EFE8E07D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B03C33-1CAA-2C0A-2D59-463957E72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0E8B531-A0FC-7D7B-1115-A11C8892FC60}"/>
              </a:ext>
            </a:extLst>
          </p:cNvPr>
          <p:cNvGrpSpPr/>
          <p:nvPr/>
        </p:nvGrpSpPr>
        <p:grpSpPr>
          <a:xfrm>
            <a:off x="1033435" y="1936857"/>
            <a:ext cx="16884574" cy="2989705"/>
            <a:chOff x="1033435" y="1936857"/>
            <a:chExt cx="16884574" cy="2989705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6C7AB55-7FCD-275A-E08D-7021E2EB526A}"/>
                </a:ext>
              </a:extLst>
            </p:cNvPr>
            <p:cNvSpPr/>
            <p:nvPr/>
          </p:nvSpPr>
          <p:spPr>
            <a:xfrm>
              <a:off x="1033435" y="1936857"/>
              <a:ext cx="9267561" cy="2989705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2BBF18-D4E8-2419-D006-F2036EA4D60A}"/>
                </a:ext>
              </a:extLst>
            </p:cNvPr>
            <p:cNvSpPr txBox="1"/>
            <p:nvPr/>
          </p:nvSpPr>
          <p:spPr>
            <a:xfrm>
              <a:off x="1303689" y="2090172"/>
              <a:ext cx="1661432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 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Citește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articolul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nu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doar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titlul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   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Caută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informația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pe site-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uri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oficiale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sau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de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încredere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   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Întreabă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o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persoană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de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încredere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dacă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nu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ești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sigur</a:t>
              </a:r>
              <a:b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</a:b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   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Folosește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site-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uri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de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verificare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: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factual.ro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stopfals.md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p:pic>
        <p:nvPicPr>
          <p:cNvPr id="8" name="Picture 10" descr="Silhouette foot steps, Harry Potter Hogwarts Cricut , footprint transparent  background PNG clipart | HiClipart">
            <a:extLst>
              <a:ext uri="{FF2B5EF4-FFF2-40B4-BE49-F238E27FC236}">
                <a16:creationId xmlns:a16="http://schemas.microsoft.com/office/drawing/2014/main" id="{CFB2B140-49FD-8D71-F210-0D6C784EF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6" b="89691" l="6250" r="96875">
                        <a14:foregroundMark x1="12625" y1="82131" x2="12625" y2="82131"/>
                        <a14:foregroundMark x1="6250" y1="80069" x2="6250" y2="80069"/>
                        <a14:foregroundMark x1="24375" y1="53608" x2="24375" y2="53608"/>
                        <a14:foregroundMark x1="31125" y1="53265" x2="31125" y2="53265"/>
                        <a14:foregroundMark x1="57000" y1="36770" x2="57000" y2="36770"/>
                        <a14:foregroundMark x1="52375" y1="62887" x2="52375" y2="62887"/>
                        <a14:foregroundMark x1="42250" y1="68041" x2="42250" y2="68041"/>
                        <a14:foregroundMark x1="74250" y1="52577" x2="74250" y2="52577"/>
                        <a14:foregroundMark x1="83000" y1="52577" x2="83000" y2="52577"/>
                        <a14:foregroundMark x1="84625" y1="24399" x2="84625" y2="24399"/>
                        <a14:foregroundMark x1="89500" y1="17869" x2="89500" y2="17869"/>
                        <a14:foregroundMark x1="93875" y1="19588" x2="93875" y2="19588"/>
                        <a14:foregroundMark x1="63875" y1="30928" x2="63875" y2="30928"/>
                        <a14:foregroundMark x1="96875" y1="15808" x2="96875" y2="15808"/>
                        <a14:backgroundMark x1="30625" y1="53952" x2="30625" y2="53952"/>
                        <a14:backgroundMark x1="30500" y1="53952" x2="30500" y2="53952"/>
                        <a14:backgroundMark x1="31125" y1="55326" x2="31125" y2="55326"/>
                        <a14:backgroundMark x1="30625" y1="54296" x2="30625" y2="54296"/>
                        <a14:backgroundMark x1="30625" y1="54983" x2="30625" y2="54983"/>
                        <a14:backgroundMark x1="30625" y1="55326" x2="30625" y2="55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9181">
            <a:off x="50066" y="5226275"/>
            <a:ext cx="5948718" cy="21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1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7F02B-6825-B9F2-122F-A15C3F9D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0F4C5777-5AB2-E3BA-7004-E0F2EB9DC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3D7C93F-C577-88DD-586F-85D208945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C9EEE3-C703-BA8A-B198-0684E412C0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32E247CB-61B5-CAC7-B49F-8353E33D2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DEAF33-EA2D-77CB-ABD7-F3B7F8DD19EE}"/>
              </a:ext>
            </a:extLst>
          </p:cNvPr>
          <p:cNvSpPr/>
          <p:nvPr/>
        </p:nvSpPr>
        <p:spPr>
          <a:xfrm>
            <a:off x="4355081" y="3174853"/>
            <a:ext cx="34818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PERICOLE</a:t>
            </a:r>
          </a:p>
        </p:txBody>
      </p:sp>
    </p:spTree>
    <p:extLst>
      <p:ext uri="{BB962C8B-B14F-4D97-AF65-F5344CB8AC3E}">
        <p14:creationId xmlns:p14="http://schemas.microsoft.com/office/powerpoint/2010/main" val="1667211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3C495-B8D6-B9F3-AA10-E2E713E3E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2978C0E2-7463-21A7-9324-2D05066CE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DF0F0-3695-2955-6BFC-1266391FB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6EF1F-E7D9-EF02-F009-9EA59AE60431}"/>
              </a:ext>
            </a:extLst>
          </p:cNvPr>
          <p:cNvSpPr txBox="1"/>
          <p:nvPr/>
        </p:nvSpPr>
        <p:spPr>
          <a:xfrm>
            <a:off x="2242907" y="3136612"/>
            <a:ext cx="1661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Creează</a:t>
            </a:r>
            <a:r>
              <a:rPr lang="en-GB" sz="32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32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frică</a:t>
            </a:r>
            <a:r>
              <a:rPr lang="en-GB" sz="32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en-GB" sz="32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confuzie</a:t>
            </a:r>
            <a:r>
              <a:rPr lang="en-GB" sz="32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32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și</a:t>
            </a:r>
            <a:r>
              <a:rPr lang="en-GB" sz="32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32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manipulare</a:t>
            </a:r>
            <a:endParaRPr lang="en-GB" sz="3200" dirty="0">
              <a:solidFill>
                <a:srgbClr val="9B101D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D797972-EB91-178A-2DF7-154E74EAA894}"/>
              </a:ext>
            </a:extLst>
          </p:cNvPr>
          <p:cNvSpPr/>
          <p:nvPr/>
        </p:nvSpPr>
        <p:spPr>
          <a:xfrm>
            <a:off x="5572898" y="3893358"/>
            <a:ext cx="617838" cy="584775"/>
          </a:xfrm>
          <a:prstGeom prst="ellipse">
            <a:avLst/>
          </a:prstGeom>
          <a:solidFill>
            <a:srgbClr val="BD2A2A"/>
          </a:solidFill>
          <a:ln w="38100">
            <a:solidFill>
              <a:srgbClr val="9B101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AC9F5-3F73-35A6-1F61-05B23DD48051}"/>
              </a:ext>
            </a:extLst>
          </p:cNvPr>
          <p:cNvCxnSpPr>
            <a:stCxn id="2" idx="4"/>
          </p:cNvCxnSpPr>
          <p:nvPr/>
        </p:nvCxnSpPr>
        <p:spPr>
          <a:xfrm>
            <a:off x="5881817" y="4478133"/>
            <a:ext cx="0" cy="2379867"/>
          </a:xfrm>
          <a:prstGeom prst="line">
            <a:avLst/>
          </a:prstGeom>
          <a:ln w="57150">
            <a:solidFill>
              <a:srgbClr val="9B101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68456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32ECA-4ED2-C63C-3861-8B13E5654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84C96F60-F255-2A71-24E8-5C8149DAD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F7C369-A59B-9CF4-7DFA-56825A6F9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BD8CE6-9546-A34C-6968-3CE5424066CE}"/>
              </a:ext>
            </a:extLst>
          </p:cNvPr>
          <p:cNvSpPr txBox="1"/>
          <p:nvPr/>
        </p:nvSpPr>
        <p:spPr>
          <a:xfrm>
            <a:off x="3419492" y="3198167"/>
            <a:ext cx="1661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Poate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afecta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sănătatea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(ex: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tratamente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false)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D0D1F2-8F10-D46D-AE28-D8D336D79559}"/>
              </a:ext>
            </a:extLst>
          </p:cNvPr>
          <p:cNvGrpSpPr/>
          <p:nvPr/>
        </p:nvGrpSpPr>
        <p:grpSpPr>
          <a:xfrm>
            <a:off x="5572898" y="0"/>
            <a:ext cx="617838" cy="2950079"/>
            <a:chOff x="5572898" y="0"/>
            <a:chExt cx="617838" cy="29500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892787F-D4EA-DA41-FBE0-1ED7FBE102B7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D75118-1FF0-870E-CF7E-61D7569EB8B4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19132C1-D7FD-1220-FFF3-82E9079AE0F2}"/>
              </a:ext>
            </a:extLst>
          </p:cNvPr>
          <p:cNvGrpSpPr/>
          <p:nvPr/>
        </p:nvGrpSpPr>
        <p:grpSpPr>
          <a:xfrm rot="5400000">
            <a:off x="11416373" y="1953960"/>
            <a:ext cx="617838" cy="2950079"/>
            <a:chOff x="5572898" y="0"/>
            <a:chExt cx="617838" cy="29500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FC7DED-70CF-D011-A98F-71372E0002D7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7E01EE6-E37C-6456-FABD-7A29791CF3E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251071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AE280-B0FE-FBD7-256D-3ED8FCF02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3FA907CC-5280-0FB9-393B-F44E45B4B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693765-7B8F-A427-4BB8-1A863CC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AB8B99-F11D-7695-2295-DE5FB69C226E}"/>
              </a:ext>
            </a:extLst>
          </p:cNvPr>
          <p:cNvSpPr txBox="1"/>
          <p:nvPr/>
        </p:nvSpPr>
        <p:spPr>
          <a:xfrm>
            <a:off x="3419492" y="3198166"/>
            <a:ext cx="1661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Influențează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votul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și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deciziile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politice</a:t>
            </a:r>
            <a:endParaRPr lang="en-GB" sz="2400" dirty="0">
              <a:solidFill>
                <a:srgbClr val="9B101D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2D939-9CCA-726E-0D3B-C4797B481ED9}"/>
              </a:ext>
            </a:extLst>
          </p:cNvPr>
          <p:cNvGrpSpPr/>
          <p:nvPr/>
        </p:nvGrpSpPr>
        <p:grpSpPr>
          <a:xfrm rot="5400000">
            <a:off x="10408041" y="1930632"/>
            <a:ext cx="617838" cy="2950079"/>
            <a:chOff x="5572898" y="0"/>
            <a:chExt cx="617838" cy="29500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CD94BD5-D145-31D6-2C4D-E041CE5F2CDF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CA1B814-76E4-C51C-BFE6-68707B25A4CD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5C4500-5AB0-B663-122A-AFA89E632224}"/>
              </a:ext>
            </a:extLst>
          </p:cNvPr>
          <p:cNvGrpSpPr/>
          <p:nvPr/>
        </p:nvGrpSpPr>
        <p:grpSpPr>
          <a:xfrm rot="16200000">
            <a:off x="1152713" y="1953960"/>
            <a:ext cx="617838" cy="2950079"/>
            <a:chOff x="5572898" y="0"/>
            <a:chExt cx="617838" cy="29500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BC7FF5-A78F-8ADD-ACFE-9E42238E61BD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B2BAD33-B953-F6F0-D6DC-2001AB4C885A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8135721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DC16AC-2750-02DD-6C58-A5E37FB96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5FE2A30C-B009-72A9-0629-E6E24F8C0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287346-A648-8158-632A-D742089F49B4}"/>
              </a:ext>
            </a:extLst>
          </p:cNvPr>
          <p:cNvSpPr txBox="1"/>
          <p:nvPr/>
        </p:nvSpPr>
        <p:spPr>
          <a:xfrm>
            <a:off x="3184100" y="2256661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5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Detectiv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F5159-6F86-B93C-6AF2-B476A6678A77}"/>
              </a:ext>
            </a:extLst>
          </p:cNvPr>
          <p:cNvSpPr txBox="1"/>
          <p:nvPr/>
        </p:nvSpPr>
        <p:spPr>
          <a:xfrm>
            <a:off x="6760855" y="3216534"/>
            <a:ext cx="3818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8800" dirty="0">
                <a:ln>
                  <a:solidFill>
                    <a:srgbClr val="9B101D"/>
                  </a:solidFill>
                </a:ln>
                <a:solidFill>
                  <a:schemeClr val="bg1"/>
                </a:solidFill>
                <a:latin typeface="SignPainter-HouseScript" panose="02000006070000020004" pitchFamily="2" charset="0"/>
                <a:cs typeface="Times New Roman" panose="02020603050405020304" pitchFamily="18" charset="0"/>
              </a:rPr>
              <a:t>digital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757E431-98AD-E527-D685-4164A3CE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48138">
            <a:off x="2021190" y="3723996"/>
            <a:ext cx="2759555" cy="275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94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A3B487-C055-CDDA-5153-DF53269B4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714C262B-606A-465B-ECD9-40C8EFC70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5C97D8-7F27-1ACF-C2CE-138DBC2AA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0ABBB8-EA34-83D2-0BE8-CA5B0B02B754}"/>
              </a:ext>
            </a:extLst>
          </p:cNvPr>
          <p:cNvSpPr txBox="1"/>
          <p:nvPr/>
        </p:nvSpPr>
        <p:spPr>
          <a:xfrm>
            <a:off x="3126498" y="3198166"/>
            <a:ext cx="1661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Provoacă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pierderi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de </a:t>
            </a:r>
            <a:r>
              <a:rPr lang="en-GB" sz="24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bani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(ex: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escrocherii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online)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191D16-58D2-A749-9F3D-90A4DB186A95}"/>
              </a:ext>
            </a:extLst>
          </p:cNvPr>
          <p:cNvGrpSpPr/>
          <p:nvPr/>
        </p:nvGrpSpPr>
        <p:grpSpPr>
          <a:xfrm rot="16200000">
            <a:off x="1166122" y="1953958"/>
            <a:ext cx="617838" cy="2950079"/>
            <a:chOff x="5572898" y="0"/>
            <a:chExt cx="617838" cy="29500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E2C25D-969B-779F-1C1C-92988DBB5697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8AAD02-9BDF-CD2F-4557-71F9BC3BCAFF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27258C0-8DEB-443E-D8BA-6E06F52945ED}"/>
              </a:ext>
            </a:extLst>
          </p:cNvPr>
          <p:cNvGrpSpPr/>
          <p:nvPr/>
        </p:nvGrpSpPr>
        <p:grpSpPr>
          <a:xfrm>
            <a:off x="5787081" y="0"/>
            <a:ext cx="617838" cy="2950079"/>
            <a:chOff x="5572898" y="0"/>
            <a:chExt cx="617838" cy="29500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EB9C570-E1C2-AC8B-6AE8-4A831C82820F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76B069-ACAE-73CC-72FB-19FE6EA130C7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902327"/>
      </p:ext>
    </p:extLst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169562-7B3F-AEEF-6C5D-2ADC900E3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0DE39CFF-5778-7BFC-F758-DA1509D2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CABDA9-434D-1DB7-02E8-FE2CE1FC0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559CE8-4B07-4285-873C-E20440A0D16B}"/>
              </a:ext>
            </a:extLst>
          </p:cNvPr>
          <p:cNvSpPr txBox="1"/>
          <p:nvPr/>
        </p:nvSpPr>
        <p:spPr>
          <a:xfrm>
            <a:off x="3123013" y="2683039"/>
            <a:ext cx="5980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Poate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duce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la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violență</a:t>
            </a:r>
            <a:r>
              <a:rPr lang="en-GB" sz="24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sau</a:t>
            </a:r>
            <a:r>
              <a:rPr lang="en-GB" sz="24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panică</a:t>
            </a:r>
            <a:r>
              <a:rPr lang="en-GB" sz="24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publică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(ex: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zvonuri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despre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atacuri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sau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dezastre</a:t>
            </a:r>
            <a:r>
              <a: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fabricate)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9D909F-26D5-5F79-A2B0-30E0F57D1377}"/>
              </a:ext>
            </a:extLst>
          </p:cNvPr>
          <p:cNvGrpSpPr/>
          <p:nvPr/>
        </p:nvGrpSpPr>
        <p:grpSpPr>
          <a:xfrm rot="10800000">
            <a:off x="5785707" y="3907921"/>
            <a:ext cx="617838" cy="2950079"/>
            <a:chOff x="5572898" y="0"/>
            <a:chExt cx="617838" cy="295007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3DE442-18F9-212C-ADD1-52C72DB24A74}"/>
                </a:ext>
              </a:extLst>
            </p:cNvPr>
            <p:cNvSpPr/>
            <p:nvPr/>
          </p:nvSpPr>
          <p:spPr>
            <a:xfrm>
              <a:off x="5572898" y="2365304"/>
              <a:ext cx="617838" cy="584775"/>
            </a:xfrm>
            <a:prstGeom prst="ellipse">
              <a:avLst/>
            </a:prstGeom>
            <a:solidFill>
              <a:srgbClr val="BD2A2A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83DD71-6414-6267-9867-C73E8206B255}"/>
                </a:ext>
              </a:extLst>
            </p:cNvPr>
            <p:cNvCxnSpPr>
              <a:cxnSpLocks/>
            </p:cNvCxnSpPr>
            <p:nvPr/>
          </p:nvCxnSpPr>
          <p:spPr>
            <a:xfrm>
              <a:off x="5881817" y="0"/>
              <a:ext cx="0" cy="2379867"/>
            </a:xfrm>
            <a:prstGeom prst="line">
              <a:avLst/>
            </a:prstGeom>
            <a:ln w="57150">
              <a:solidFill>
                <a:srgbClr val="9B101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2024866"/>
      </p:ext>
    </p:extLst>
  </p:cSld>
  <p:clrMapOvr>
    <a:masterClrMapping/>
  </p:clrMapOvr>
  <p:transition spd="slow">
    <p:push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F67144-97AC-32AD-868C-255C6BA2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C1524142-F366-44CD-E898-0FA2B9C8DD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1A09C6-107E-5CCD-F569-D00E61ACE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3D43D6-FDA9-92F7-1806-F594D3A4DC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0B5A2243-5665-F14C-9ABB-0A9648281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5B6E6C-D94F-19CB-D6C3-AE321C23657B}"/>
              </a:ext>
            </a:extLst>
          </p:cNvPr>
          <p:cNvSpPr/>
          <p:nvPr/>
        </p:nvSpPr>
        <p:spPr>
          <a:xfrm>
            <a:off x="2626952" y="3174853"/>
            <a:ext cx="6938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PROTECȚIA ONLINE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Red Exclamation point">
                <a:extLst>
                  <a:ext uri="{FF2B5EF4-FFF2-40B4-BE49-F238E27FC236}">
                    <a16:creationId xmlns:a16="http://schemas.microsoft.com/office/drawing/2014/main" id="{8BC4C8C5-8253-3F48-059F-C2D84507FA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7221532"/>
                  </p:ext>
                </p:extLst>
              </p:nvPr>
            </p:nvGraphicFramePr>
            <p:xfrm rot="8521035">
              <a:off x="-731575" y="7504349"/>
              <a:ext cx="1179973" cy="5285381"/>
            </p:xfrm>
            <a:graphic>
              <a:graphicData uri="http://schemas.microsoft.com/office/drawing/2017/model3d">
                <am3d:model3d r:embed="rId7">
                  <am3d:spPr>
                    <a:xfrm rot="8521035">
                      <a:off x="0" y="0"/>
                      <a:ext cx="1179973" cy="5285381"/>
                    </a:xfrm>
                    <a:prstGeom prst="rect">
                      <a:avLst/>
                    </a:prstGeom>
                  </am3d:spPr>
                  <am3d:camera>
                    <am3d:pos x="0" y="0" z="49434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55117" d="1000000"/>
                    <am3d:preTrans dx="10169" dy="-18000000" dz="-1014"/>
                    <am3d:scale>
                      <am3d:sx n="1000000" d="1000000"/>
                      <am3d:sy n="1000000" d="1000000"/>
                      <am3d:sz n="1000000" d="1000000"/>
                    </am3d:scale>
                    <am3d:rot ax="-593358" ay="3435725" az="-500560"/>
                    <am3d:postTrans dx="0" dy="0" dz="0"/>
                  </am3d:trans>
                  <am3d:raster rName="Office3DRenderer" rVer="16.0.8326">
                    <am3d:blip r:embed="rId8"/>
                  </am3d:raster>
                  <am3d:objViewport viewportSz="541772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Red Exclamation point">
                <a:extLst>
                  <a:ext uri="{FF2B5EF4-FFF2-40B4-BE49-F238E27FC236}">
                    <a16:creationId xmlns:a16="http://schemas.microsoft.com/office/drawing/2014/main" id="{8BC4C8C5-8253-3F48-059F-C2D84507FA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8521035">
                <a:off x="-731575" y="7504349"/>
                <a:ext cx="1179973" cy="52853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9382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0299A-8D05-3E78-3F0A-FF7C35829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9968E346-0C1C-52F4-EC73-E53AE406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B8E5F-9A5B-866E-98F8-47E325E00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188F96-4493-8655-5414-31F17C68176C}"/>
              </a:ext>
            </a:extLst>
          </p:cNvPr>
          <p:cNvGrpSpPr/>
          <p:nvPr/>
        </p:nvGrpSpPr>
        <p:grpSpPr>
          <a:xfrm>
            <a:off x="2533853" y="2252734"/>
            <a:ext cx="17014963" cy="2984284"/>
            <a:chOff x="2127380" y="2350564"/>
            <a:chExt cx="17014963" cy="298428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4AB90E5-ED3F-C31B-AEFA-AFC2A3852A71}"/>
                </a:ext>
              </a:extLst>
            </p:cNvPr>
            <p:cNvSpPr/>
            <p:nvPr/>
          </p:nvSpPr>
          <p:spPr>
            <a:xfrm>
              <a:off x="2127380" y="2350564"/>
              <a:ext cx="7530767" cy="298428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886992-CF72-AC51-8628-0CBF81F2C303}"/>
                </a:ext>
              </a:extLst>
            </p:cNvPr>
            <p:cNvSpPr txBox="1"/>
            <p:nvPr/>
          </p:nvSpPr>
          <p:spPr>
            <a:xfrm>
              <a:off x="2533853" y="2503878"/>
              <a:ext cx="1660849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Nu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distribui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informații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neverificate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Nu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deschide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linkuri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sau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atașamente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suspecte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Folosește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parole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sigure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Fii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atent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la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ce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aplicații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instalezi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Red Exclamation point">
                <a:extLst>
                  <a:ext uri="{FF2B5EF4-FFF2-40B4-BE49-F238E27FC236}">
                    <a16:creationId xmlns:a16="http://schemas.microsoft.com/office/drawing/2014/main" id="{463AE858-4F19-B1E0-4679-D797E9EBBF2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9108092"/>
                  </p:ext>
                </p:extLst>
              </p:nvPr>
            </p:nvGraphicFramePr>
            <p:xfrm rot="21118044">
              <a:off x="900849" y="2850405"/>
              <a:ext cx="1167182" cy="3840229"/>
            </p:xfrm>
            <a:graphic>
              <a:graphicData uri="http://schemas.microsoft.com/office/drawing/2017/model3d">
                <am3d:model3d r:embed="rId5">
                  <am3d:spPr>
                    <a:xfrm rot="21118044">
                      <a:off x="0" y="0"/>
                      <a:ext cx="1167182" cy="3840229"/>
                    </a:xfrm>
                    <a:prstGeom prst="rect">
                      <a:avLst/>
                    </a:prstGeom>
                  </am3d:spPr>
                  <am3d:camera>
                    <am3d:pos x="0" y="0" z="4943419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455117" d="1000000"/>
                    <am3d:preTrans dx="10169" dy="-18000000" dz="-1014"/>
                    <am3d:scale>
                      <am3d:sx n="1000000" d="1000000"/>
                      <am3d:sy n="1000000" d="1000000"/>
                      <am3d:sz n="1000000" d="1000000"/>
                    </am3d:scale>
                    <am3d:rot ax="473575" ay="1808584" az="238942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95855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Red Exclamation point">
                <a:extLst>
                  <a:ext uri="{FF2B5EF4-FFF2-40B4-BE49-F238E27FC236}">
                    <a16:creationId xmlns:a16="http://schemas.microsoft.com/office/drawing/2014/main" id="{463AE858-4F19-B1E0-4679-D797E9EBBF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1118044">
                <a:off x="900849" y="2850405"/>
                <a:ext cx="1167182" cy="38402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475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08A8F-9CDC-C762-0264-37D87025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3E341910-521B-00E4-9D2D-C41CACE89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4FFEA1-07F8-A0DE-7643-CCBD5AE79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444D48-9BB8-53CE-2689-377E919B4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E7811776-3DBC-4531-CDDC-23D685F5B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8ECCE6-8321-9428-41DB-4C6F5DEB6402}"/>
              </a:ext>
            </a:extLst>
          </p:cNvPr>
          <p:cNvSpPr/>
          <p:nvPr/>
        </p:nvSpPr>
        <p:spPr>
          <a:xfrm>
            <a:off x="3847738" y="3174853"/>
            <a:ext cx="44965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COMBATERE</a:t>
            </a:r>
          </a:p>
        </p:txBody>
      </p:sp>
    </p:spTree>
    <p:extLst>
      <p:ext uri="{BB962C8B-B14F-4D97-AF65-F5344CB8AC3E}">
        <p14:creationId xmlns:p14="http://schemas.microsoft.com/office/powerpoint/2010/main" val="1127145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2B7F9-CA0A-B84D-EE9D-54786E352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71EAD226-84E8-5B14-5493-0C079DE9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94522C-D5A1-95F4-9B3A-8F6CB7F04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DD4910D-F761-0C81-209E-D58A491E0FB3}"/>
              </a:ext>
            </a:extLst>
          </p:cNvPr>
          <p:cNvGrpSpPr/>
          <p:nvPr/>
        </p:nvGrpSpPr>
        <p:grpSpPr>
          <a:xfrm rot="296663">
            <a:off x="4003223" y="2368185"/>
            <a:ext cx="7016621" cy="2984284"/>
            <a:chOff x="2631232" y="2252734"/>
            <a:chExt cx="7016621" cy="2984284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D2B8E57-6B5D-00CD-60C3-AC8CCD5497C1}"/>
                </a:ext>
              </a:extLst>
            </p:cNvPr>
            <p:cNvSpPr/>
            <p:nvPr/>
          </p:nvSpPr>
          <p:spPr>
            <a:xfrm>
              <a:off x="2631232" y="2252734"/>
              <a:ext cx="7016621" cy="2984284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9B10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RO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B704459-C2F4-1647-E455-32F805F562B4}"/>
                </a:ext>
              </a:extLst>
            </p:cNvPr>
            <p:cNvSpPr txBox="1"/>
            <p:nvPr/>
          </p:nvSpPr>
          <p:spPr>
            <a:xfrm rot="21557240">
              <a:off x="3029810" y="2590714"/>
              <a:ext cx="6219464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Învățăm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și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informăm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și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pe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alții</a:t>
              </a: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Spunem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„Nu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știu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”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în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loc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să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presupunem</a:t>
              </a:r>
              <a:endParaRPr lang="en-GB" sz="2400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Împărtășim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doar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informații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verificate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 (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titlu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autor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</a:t>
              </a:r>
              <a:r>
                <a:rPr lang="en-GB" sz="2400" dirty="0" err="1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publicare</a:t>
              </a:r>
              <a:r>
                <a:rPr lang="en-GB" sz="2400" dirty="0">
                  <a:solidFill>
                    <a:srgbClr val="9B101D"/>
                  </a:solidFill>
                  <a:effectLst/>
                  <a:latin typeface="Futura Medium" panose="020B0602020204020303" pitchFamily="34" charset="-79"/>
                  <a:cs typeface="Futura Medium" panose="020B0602020204020303" pitchFamily="34" charset="-79"/>
                </a:rPr>
                <a:t>, site)</a:t>
              </a:r>
            </a:p>
          </p:txBody>
        </p:sp>
      </p:grpSp>
      <p:pic>
        <p:nvPicPr>
          <p:cNvPr id="8" name="Deget stanga" descr="Fingerprint PNG transparent image download, size: 2400x2400px">
            <a:extLst>
              <a:ext uri="{FF2B5EF4-FFF2-40B4-BE49-F238E27FC236}">
                <a16:creationId xmlns:a16="http://schemas.microsoft.com/office/drawing/2014/main" id="{21F28BBE-A93C-5C34-B9D3-AAE9C49FC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663649">
            <a:off x="235678" y="4163547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Deget sus" descr="Fingerprint PNG transparent image download, size: 2400x2400px">
            <a:extLst>
              <a:ext uri="{FF2B5EF4-FFF2-40B4-BE49-F238E27FC236}">
                <a16:creationId xmlns:a16="http://schemas.microsoft.com/office/drawing/2014/main" id="{F6794CBA-F796-6DA2-5411-FEED26F29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1916">
            <a:off x="2094482" y="2462716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Deget jos" descr="Fingerprint PNG transparent image download, size: 2400x2400px">
            <a:extLst>
              <a:ext uri="{FF2B5EF4-FFF2-40B4-BE49-F238E27FC236}">
                <a16:creationId xmlns:a16="http://schemas.microsoft.com/office/drawing/2014/main" id="{43A641DE-2D77-5D6F-DE53-23C1F5998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51916">
            <a:off x="2182561" y="4309354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211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CEE30C-F47D-97D4-E8B0-DFBD8CEFC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C46F5EE4-B67D-8D0D-B541-3B8009B71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950383-9136-56BF-DF16-4FCD892F6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95278-1799-27B4-783E-4B73A996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2C82B7B9-BA67-DD69-0C77-A45B96AF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A792912-F5CB-8140-C130-1A7DB77246E9}"/>
              </a:ext>
            </a:extLst>
          </p:cNvPr>
          <p:cNvSpPr/>
          <p:nvPr/>
        </p:nvSpPr>
        <p:spPr>
          <a:xfrm>
            <a:off x="1238407" y="3174853"/>
            <a:ext cx="97152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INFORMAȚII SUPLIMENTARE</a:t>
            </a:r>
          </a:p>
        </p:txBody>
      </p:sp>
    </p:spTree>
    <p:extLst>
      <p:ext uri="{BB962C8B-B14F-4D97-AF65-F5344CB8AC3E}">
        <p14:creationId xmlns:p14="http://schemas.microsoft.com/office/powerpoint/2010/main" val="536991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7F8D2-3A55-98BF-2DE2-319D042B1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8546E3D6-5240-BAF1-CDC0-B3EFF45D8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E4ABB3B-ACA0-4787-9C0C-B87316213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8023-17CD-81F1-310A-BE4D16D3F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2F31985-6725-569B-6312-EEC0A673B49F}"/>
              </a:ext>
            </a:extLst>
          </p:cNvPr>
          <p:cNvGrpSpPr/>
          <p:nvPr/>
        </p:nvGrpSpPr>
        <p:grpSpPr>
          <a:xfrm>
            <a:off x="4942672" y="506276"/>
            <a:ext cx="9494772" cy="5969164"/>
            <a:chOff x="4942672" y="506276"/>
            <a:chExt cx="9494772" cy="596916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F5CA362-43FD-869C-8FBE-0A7A61ADB150}"/>
                </a:ext>
              </a:extLst>
            </p:cNvPr>
            <p:cNvGrpSpPr/>
            <p:nvPr/>
          </p:nvGrpSpPr>
          <p:grpSpPr>
            <a:xfrm>
              <a:off x="8217619" y="506276"/>
              <a:ext cx="6219825" cy="5969164"/>
              <a:chOff x="4359994" y="1319142"/>
              <a:chExt cx="6219825" cy="596916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8DD5DC6-56C5-6180-9766-64E8CF31C394}"/>
                  </a:ext>
                </a:extLst>
              </p:cNvPr>
              <p:cNvGrpSpPr/>
              <p:nvPr/>
            </p:nvGrpSpPr>
            <p:grpSpPr>
              <a:xfrm>
                <a:off x="4359994" y="1319142"/>
                <a:ext cx="6219825" cy="5969164"/>
                <a:chOff x="9453564" y="1319142"/>
                <a:chExt cx="6219825" cy="5969164"/>
              </a:xfrm>
            </p:grpSpPr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2660561-B42E-98B5-0E19-B38DA1F6DE18}"/>
                    </a:ext>
                  </a:extLst>
                </p:cNvPr>
                <p:cNvSpPr/>
                <p:nvPr/>
              </p:nvSpPr>
              <p:spPr>
                <a:xfrm>
                  <a:off x="10244139" y="1716181"/>
                  <a:ext cx="5429250" cy="5286375"/>
                </a:xfrm>
                <a:prstGeom prst="ellipse">
                  <a:avLst/>
                </a:prstGeom>
                <a:noFill/>
                <a:ln w="76200">
                  <a:solidFill>
                    <a:srgbClr val="9B101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RO"/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03E21DC0-D281-550D-902A-CFD5D6E4FE2A}"/>
                    </a:ext>
                  </a:extLst>
                </p:cNvPr>
                <p:cNvGrpSpPr/>
                <p:nvPr/>
              </p:nvGrpSpPr>
              <p:grpSpPr>
                <a:xfrm>
                  <a:off x="9453564" y="3704287"/>
                  <a:ext cx="1581150" cy="1514475"/>
                  <a:chOff x="8181976" y="2814637"/>
                  <a:chExt cx="1581150" cy="1514475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797B8AD-8407-0DDD-3989-CA7B001B349B}"/>
                      </a:ext>
                    </a:extLst>
                  </p:cNvPr>
                  <p:cNvSpPr/>
                  <p:nvPr/>
                </p:nvSpPr>
                <p:spPr>
                  <a:xfrm>
                    <a:off x="8181976" y="2814637"/>
                    <a:ext cx="1581150" cy="151447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rgbClr val="9B101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RO"/>
                  </a:p>
                </p:txBody>
              </p:sp>
              <p:pic>
                <p:nvPicPr>
                  <p:cNvPr id="27658" name="Picture 10" descr="Website Logo Png Images - Free Download on Freepik">
                    <a:extLst>
                      <a:ext uri="{FF2B5EF4-FFF2-40B4-BE49-F238E27FC236}">
                        <a16:creationId xmlns:a16="http://schemas.microsoft.com/office/drawing/2014/main" id="{9C8792B0-E01E-0A46-9139-A0B3BDD9193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9904" b="89936" l="8466" r="89936">
                                <a14:foregroundMark x1="28594" y1="34824" x2="28594" y2="34824"/>
                                <a14:foregroundMark x1="31949" y1="19329" x2="31949" y2="19329"/>
                                <a14:foregroundMark x1="47284" y1="19010" x2="47284" y2="19010"/>
                                <a14:foregroundMark x1="47284" y1="34185" x2="47284" y2="34185"/>
                                <a14:foregroundMark x1="70128" y1="16933" x2="70128" y2="16933"/>
                                <a14:foregroundMark x1="73482" y1="30192" x2="73482" y2="30192"/>
                                <a14:foregroundMark x1="73962" y1="60863" x2="73962" y2="60863"/>
                                <a14:foregroundMark x1="73482" y1="73482" x2="73482" y2="73482"/>
                                <a14:foregroundMark x1="55751" y1="65815" x2="55751" y2="65815"/>
                                <a14:foregroundMark x1="51278" y1="84345" x2="51278" y2="84345"/>
                                <a14:foregroundMark x1="68371" y1="81949" x2="68371" y2="81949"/>
                                <a14:foregroundMark x1="30511" y1="81629" x2="30511" y2="81629"/>
                                <a14:foregroundMark x1="26518" y1="63578" x2="26518" y2="63578"/>
                                <a14:foregroundMark x1="8466" y1="48403" x2="8466" y2="48403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277052" y="2938114"/>
                    <a:ext cx="1338436" cy="133843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F8235720-91D6-4AE3-A810-CF2B4AD432F9}"/>
                    </a:ext>
                  </a:extLst>
                </p:cNvPr>
                <p:cNvSpPr/>
                <p:nvPr/>
              </p:nvSpPr>
              <p:spPr>
                <a:xfrm>
                  <a:off x="10725559" y="1319142"/>
                  <a:ext cx="1581150" cy="1514475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57150">
                  <a:solidFill>
                    <a:srgbClr val="9B101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RO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31F7F8FE-F703-BAB8-05F8-F4AA22DACBE3}"/>
                    </a:ext>
                  </a:extLst>
                </p:cNvPr>
                <p:cNvGrpSpPr/>
                <p:nvPr/>
              </p:nvGrpSpPr>
              <p:grpSpPr>
                <a:xfrm>
                  <a:off x="10572752" y="5773831"/>
                  <a:ext cx="1581150" cy="1514475"/>
                  <a:chOff x="7786689" y="5240501"/>
                  <a:chExt cx="1581150" cy="1514475"/>
                </a:xfrm>
              </p:grpSpPr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DD44A8A-6620-B4AB-7565-424495FAFF81}"/>
                      </a:ext>
                    </a:extLst>
                  </p:cNvPr>
                  <p:cNvSpPr/>
                  <p:nvPr/>
                </p:nvSpPr>
                <p:spPr>
                  <a:xfrm>
                    <a:off x="7786689" y="5240501"/>
                    <a:ext cx="1581150" cy="1514475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57150">
                    <a:solidFill>
                      <a:srgbClr val="9B101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RO"/>
                  </a:p>
                </p:txBody>
              </p:sp>
              <p:pic>
                <p:nvPicPr>
                  <p:cNvPr id="27652" name="Picture 4" descr="Excel Logo PNGs for Free Download">
                    <a:extLst>
                      <a:ext uri="{FF2B5EF4-FFF2-40B4-BE49-F238E27FC236}">
                        <a16:creationId xmlns:a16="http://schemas.microsoft.com/office/drawing/2014/main" id="{E65A7E66-1DC9-3C28-5D6B-4F7E5B2CB5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093849" y="5624570"/>
                    <a:ext cx="817237" cy="74633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pic>
            <p:nvPicPr>
              <p:cNvPr id="27660" name="Picture 12" descr="Microsoft Word Logo Icon (2024) - Free Download PNG, SVG, AI">
                <a:extLst>
                  <a:ext uri="{FF2B5EF4-FFF2-40B4-BE49-F238E27FC236}">
                    <a16:creationId xmlns:a16="http://schemas.microsoft.com/office/drawing/2014/main" id="{5D99D8F3-B4C6-5F2D-D718-8BC5BA3D3E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91470" y="1665071"/>
                <a:ext cx="938431" cy="874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1DA38B1-93DC-C0C7-F1B1-5479F979A9CD}"/>
                </a:ext>
              </a:extLst>
            </p:cNvPr>
            <p:cNvSpPr/>
            <p:nvPr/>
          </p:nvSpPr>
          <p:spPr>
            <a:xfrm>
              <a:off x="6907742" y="5356497"/>
              <a:ext cx="2175212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solidFill>
                    <a:srgbClr val="9B101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utura Medium" panose="020B0602020204020303" pitchFamily="34" charset="-79"/>
                  <a:cs typeface="Futura Medium" panose="020B0602020204020303" pitchFamily="34" charset="-79"/>
                  <a:hlinkClick r:id="rId10"/>
                </a:rPr>
                <a:t>EXCEL</a:t>
              </a:r>
              <a:endParaRPr lang="en-GB" sz="5400" b="0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2C5C67-ACC6-18C9-E666-CFBEC381E09E}"/>
                </a:ext>
              </a:extLst>
            </p:cNvPr>
            <p:cNvSpPr/>
            <p:nvPr/>
          </p:nvSpPr>
          <p:spPr>
            <a:xfrm>
              <a:off x="4942672" y="3222451"/>
              <a:ext cx="330090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solidFill>
                    <a:srgbClr val="9B101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utura Medium" panose="020B0602020204020303" pitchFamily="34" charset="-79"/>
                  <a:cs typeface="Futura Medium" panose="020B0602020204020303" pitchFamily="34" charset="-79"/>
                  <a:hlinkClick r:id="rId11" action="ppaction://hlinkfile"/>
                </a:rPr>
                <a:t>WEBSITE</a:t>
              </a:r>
              <a:endParaRPr lang="en-GB" sz="5400" b="0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8FE1A7-9C19-FCF8-E7FA-F828E2609A06}"/>
                </a:ext>
              </a:extLst>
            </p:cNvPr>
            <p:cNvSpPr/>
            <p:nvPr/>
          </p:nvSpPr>
          <p:spPr>
            <a:xfrm>
              <a:off x="6982501" y="789667"/>
              <a:ext cx="2434064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GB" sz="5400" dirty="0">
                  <a:ln w="0"/>
                  <a:solidFill>
                    <a:srgbClr val="9B101D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Futura Medium" panose="020B0602020204020303" pitchFamily="34" charset="-79"/>
                  <a:cs typeface="Futura Medium" panose="020B0602020204020303" pitchFamily="34" charset="-79"/>
                  <a:hlinkClick r:id="rId12" action="ppaction://hlinkfile"/>
                </a:rPr>
                <a:t>WORD</a:t>
              </a:r>
              <a:endParaRPr lang="en-GB" sz="5400" b="0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374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EAC23-54C5-2481-7015-46C3BB990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05E9DC41-D3EF-588D-1217-0BE749458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B7540D-8D62-4FF2-E36D-F60D3FD3E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AB9CF69-4212-9DD6-E458-CCA3FE090BA7}"/>
              </a:ext>
            </a:extLst>
          </p:cNvPr>
          <p:cNvSpPr/>
          <p:nvPr/>
        </p:nvSpPr>
        <p:spPr>
          <a:xfrm>
            <a:off x="6918184" y="357672"/>
            <a:ext cx="484459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BIBLIOGRAFIE</a:t>
            </a:r>
          </a:p>
          <a:p>
            <a:pPr algn="ctr"/>
            <a:r>
              <a:rPr lang="en-GB" sz="5400" b="1" i="1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IMAGINI</a:t>
            </a:r>
            <a:endParaRPr lang="en-GB" sz="5400" b="1" i="1" cap="none" spc="0" dirty="0">
              <a:ln w="0"/>
              <a:solidFill>
                <a:srgbClr val="9B101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0D92F6-4166-A41A-02DE-293FAAAEC21D}"/>
              </a:ext>
            </a:extLst>
          </p:cNvPr>
          <p:cNvSpPr txBox="1"/>
          <p:nvPr/>
        </p:nvSpPr>
        <p:spPr>
          <a:xfrm>
            <a:off x="429220" y="1814747"/>
            <a:ext cx="84672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RO" sz="1200" dirty="0">
                <a:hlinkClick r:id="rId5"/>
              </a:rPr>
              <a:t>https://thumb.ac-illust.com/f5/f5856db4594d232b878c7e281a5f210f_t.jpeg</a:t>
            </a:r>
            <a:endParaRPr lang="en-RO" sz="1200" dirty="0"/>
          </a:p>
          <a:p>
            <a:endParaRPr lang="en-RO" sz="1200" dirty="0"/>
          </a:p>
          <a:p>
            <a:r>
              <a:rPr lang="en-GB" sz="1200" dirty="0">
                <a:hlinkClick r:id="rId6"/>
              </a:rPr>
              <a:t>https://images.rawpixel.com/image_800/cHJpdmF0ZS9sci9pbWFnZXMvd2Vic2l0ZS8yMDIzLTExL3Jhd3BpeGVsb2ZmaWNlMTlfYV9jbG9zZV91cF9waG90b2dyYXBoX29mX2NsZWFuX3BhcGVyX3RleHR1cmVkX18zN2EwYjg0Mi0xOTU0LTQ5MjItOTNmYS01NjRhNWIxYjVlNWZfMi5qcGc.jpg</a:t>
            </a:r>
            <a:endParaRPr lang="en-RO" sz="1200" dirty="0"/>
          </a:p>
          <a:p>
            <a:endParaRPr lang="en-RO" sz="1200" dirty="0"/>
          </a:p>
          <a:p>
            <a:r>
              <a:rPr lang="en-GB" sz="1200" dirty="0">
                <a:hlinkClick r:id="rId7"/>
              </a:rPr>
              <a:t>https://static.vecteezy.com/system/resources/thumbnails/035/889/727/small/white-ripped-paper-png.png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8"/>
              </a:rPr>
              <a:t>https://www.shutterstock.com/image-vector/simple-clean-detective-theme-logo-600nw-2422054781.jpg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9"/>
              </a:rPr>
              <a:t>https://png.pngtree.com/png-clipart/20230916/original/pngtree-case-closed-litigation-picture-image_13047239.png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10"/>
              </a:rPr>
              <a:t>https://pngimg.com/d/pin_PNG64.png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11"/>
              </a:rPr>
              <a:t>https://mailmeteor.com/logos/assets/PNG/Microsoft_Office_Word_Logo_512px.png</a:t>
            </a:r>
            <a:endParaRPr lang="en-GB" sz="1200" dirty="0"/>
          </a:p>
          <a:p>
            <a:endParaRPr lang="en-RO" sz="1200" dirty="0"/>
          </a:p>
          <a:p>
            <a:r>
              <a:rPr lang="en-GB" sz="1200" dirty="0">
                <a:hlinkClick r:id="rId12"/>
              </a:rPr>
              <a:t>https://www.outsourcingwise.com/wp-content/uploads/2019/07/png-transparent-microsoft-excel-logo-thumbnail.png</a:t>
            </a:r>
            <a:endParaRPr lang="en-RO" sz="1200" dirty="0"/>
          </a:p>
          <a:p>
            <a:endParaRPr lang="en-RO" sz="1200" dirty="0"/>
          </a:p>
          <a:p>
            <a:r>
              <a:rPr lang="en-GB" sz="1200" dirty="0">
                <a:hlinkClick r:id="rId13"/>
              </a:rPr>
              <a:t>https://img.freepik.com/premium-vector/vector-design-worldwide-icon-style_822882-12052.jpg?semt=ais_hybrid&amp;w=740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14"/>
              </a:rPr>
              <a:t>https://images.rawpixel.com/image_png_800/cHJpdmF0ZS9sci9pbWFnZXMvd2Vic2l0ZS8yMDIyLTA0L2ZsMzA3NjQ2MzA5OTItaW1hZ2Utam9iNzA2LnBuZw.png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15"/>
              </a:rPr>
              <a:t>https://p7.hiclipart.com/preview/193/947/813/footprint-clip-art-footprints.jpg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>
                <a:hlinkClick r:id="rId16"/>
              </a:rPr>
              <a:t>https://pngimg.com/d/fingerprint_PNG56.png</a:t>
            </a:r>
            <a:endParaRPr lang="en-GB" sz="1200" dirty="0"/>
          </a:p>
          <a:p>
            <a:r>
              <a:rPr lang="en-GB" sz="1200" dirty="0">
                <a:hlinkClick r:id="rId17"/>
              </a:rPr>
              <a:t>https://www.wikipedia.org/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88088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57286-561C-841E-99C8-2B552A1FF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4251A415-5B86-7F77-CB14-45709813B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058FFC-EABF-73BD-CE78-F3A0663C63F3}"/>
              </a:ext>
            </a:extLst>
          </p:cNvPr>
          <p:cNvSpPr txBox="1"/>
          <p:nvPr/>
        </p:nvSpPr>
        <p:spPr>
          <a:xfrm>
            <a:off x="3184100" y="2256661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5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Detectiv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6A7FD-6888-697B-8CE9-ED44148C9A4F}"/>
              </a:ext>
            </a:extLst>
          </p:cNvPr>
          <p:cNvSpPr txBox="1"/>
          <p:nvPr/>
        </p:nvSpPr>
        <p:spPr>
          <a:xfrm>
            <a:off x="6760855" y="3216534"/>
            <a:ext cx="3818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8800" dirty="0">
                <a:ln>
                  <a:solidFill>
                    <a:srgbClr val="9B101D"/>
                  </a:solidFill>
                </a:ln>
                <a:solidFill>
                  <a:schemeClr val="bg1"/>
                </a:solidFill>
                <a:latin typeface="SignPainter-HouseScript" panose="02000006070000020004" pitchFamily="2" charset="0"/>
                <a:cs typeface="Times New Roman" panose="02020603050405020304" pitchFamily="18" charset="0"/>
              </a:rPr>
              <a:t>digital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9A74E6E-F859-294B-A06B-172F3186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575147">
            <a:off x="7838902" y="-228736"/>
            <a:ext cx="3478424" cy="3478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122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F37AB3-1139-3D55-6564-C4EFBF85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B03CA286-8058-2E23-60AB-9DF4F863E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08E64C-6A87-9166-7C30-D25B37113F7D}"/>
              </a:ext>
            </a:extLst>
          </p:cNvPr>
          <p:cNvSpPr txBox="1"/>
          <p:nvPr/>
        </p:nvSpPr>
        <p:spPr>
          <a:xfrm>
            <a:off x="3184100" y="2256661"/>
            <a:ext cx="82296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11500" b="1" dirty="0">
                <a:solidFill>
                  <a:srgbClr val="9B101D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Detectiv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0A0F7-03FA-5E18-55A3-BB55DCCB9CB5}"/>
              </a:ext>
            </a:extLst>
          </p:cNvPr>
          <p:cNvSpPr txBox="1"/>
          <p:nvPr/>
        </p:nvSpPr>
        <p:spPr>
          <a:xfrm>
            <a:off x="6760855" y="3216534"/>
            <a:ext cx="38189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O" sz="8800" dirty="0">
                <a:ln>
                  <a:solidFill>
                    <a:srgbClr val="9B101D"/>
                  </a:solidFill>
                </a:ln>
                <a:solidFill>
                  <a:schemeClr val="bg1"/>
                </a:solidFill>
                <a:latin typeface="SignPainter-HouseScript" panose="02000006070000020004" pitchFamily="2" charset="0"/>
                <a:cs typeface="Times New Roman" panose="02020603050405020304" pitchFamily="18" charset="0"/>
              </a:rPr>
              <a:t>digital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39D1BF6-9F8C-D801-AFA6-2DB8E8D6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71767" y="-6842709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Silhouette foot steps, Harry Potter Hogwarts Cricut , footprint transparent  background PNG clipart | HiClipart">
            <a:extLst>
              <a:ext uri="{FF2B5EF4-FFF2-40B4-BE49-F238E27FC236}">
                <a16:creationId xmlns:a16="http://schemas.microsoft.com/office/drawing/2014/main" id="{C9EA220A-4B30-7E0E-B5CD-16A7457BE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66" b="89691" l="6250" r="96875">
                        <a14:foregroundMark x1="12625" y1="82131" x2="12625" y2="82131"/>
                        <a14:foregroundMark x1="6250" y1="80069" x2="6250" y2="80069"/>
                        <a14:foregroundMark x1="24375" y1="53608" x2="24375" y2="53608"/>
                        <a14:foregroundMark x1="31125" y1="53265" x2="31125" y2="53265"/>
                        <a14:foregroundMark x1="57000" y1="36770" x2="57000" y2="36770"/>
                        <a14:foregroundMark x1="52375" y1="62887" x2="52375" y2="62887"/>
                        <a14:foregroundMark x1="42250" y1="68041" x2="42250" y2="68041"/>
                        <a14:foregroundMark x1="74250" y1="52577" x2="74250" y2="52577"/>
                        <a14:foregroundMark x1="83000" y1="52577" x2="83000" y2="52577"/>
                        <a14:foregroundMark x1="84625" y1="24399" x2="84625" y2="24399"/>
                        <a14:foregroundMark x1="89500" y1="17869" x2="89500" y2="17869"/>
                        <a14:foregroundMark x1="93875" y1="19588" x2="93875" y2="19588"/>
                        <a14:foregroundMark x1="63875" y1="30928" x2="63875" y2="30928"/>
                        <a14:foregroundMark x1="96875" y1="15808" x2="96875" y2="15808"/>
                        <a14:backgroundMark x1="30625" y1="53952" x2="30625" y2="53952"/>
                        <a14:backgroundMark x1="30500" y1="53952" x2="30500" y2="53952"/>
                        <a14:backgroundMark x1="31125" y1="55326" x2="31125" y2="55326"/>
                        <a14:backgroundMark x1="30625" y1="54296" x2="30625" y2="54296"/>
                        <a14:backgroundMark x1="30625" y1="54983" x2="30625" y2="54983"/>
                        <a14:backgroundMark x1="30625" y1="55326" x2="30625" y2="55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8259">
            <a:off x="174094" y="5729310"/>
            <a:ext cx="4734615" cy="17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ilhouette foot steps, Harry Potter Hogwarts Cricut , footprint transparent  background PNG clipart | HiClipart">
            <a:extLst>
              <a:ext uri="{FF2B5EF4-FFF2-40B4-BE49-F238E27FC236}">
                <a16:creationId xmlns:a16="http://schemas.microsoft.com/office/drawing/2014/main" id="{DCC5CC7E-AE04-614B-EFC4-71EEEEEAE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66" b="89691" l="6250" r="96875">
                        <a14:foregroundMark x1="12625" y1="82131" x2="12625" y2="82131"/>
                        <a14:foregroundMark x1="6250" y1="80069" x2="6250" y2="80069"/>
                        <a14:foregroundMark x1="24375" y1="53608" x2="24375" y2="53608"/>
                        <a14:foregroundMark x1="31125" y1="53265" x2="31125" y2="53265"/>
                        <a14:foregroundMark x1="57000" y1="36770" x2="57000" y2="36770"/>
                        <a14:foregroundMark x1="52375" y1="62887" x2="52375" y2="62887"/>
                        <a14:foregroundMark x1="42250" y1="68041" x2="42250" y2="68041"/>
                        <a14:foregroundMark x1="74250" y1="52577" x2="74250" y2="52577"/>
                        <a14:foregroundMark x1="83000" y1="52577" x2="83000" y2="52577"/>
                        <a14:foregroundMark x1="84625" y1="24399" x2="84625" y2="24399"/>
                        <a14:foregroundMark x1="89500" y1="17869" x2="89500" y2="17869"/>
                        <a14:foregroundMark x1="93875" y1="19588" x2="93875" y2="19588"/>
                        <a14:foregroundMark x1="63875" y1="30928" x2="63875" y2="30928"/>
                        <a14:foregroundMark x1="96875" y1="15808" x2="96875" y2="15808"/>
                        <a14:backgroundMark x1="30625" y1="53952" x2="30625" y2="53952"/>
                        <a14:backgroundMark x1="30500" y1="53952" x2="30500" y2="53952"/>
                        <a14:backgroundMark x1="31125" y1="55326" x2="31125" y2="55326"/>
                        <a14:backgroundMark x1="30625" y1="54296" x2="30625" y2="54296"/>
                        <a14:backgroundMark x1="30625" y1="54983" x2="30625" y2="54983"/>
                        <a14:backgroundMark x1="30625" y1="55326" x2="30625" y2="55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72892">
            <a:off x="-911116" y="1122807"/>
            <a:ext cx="4734615" cy="172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Deget stanga" descr="Fingerprint PNG transparent image download, size: 2400x2400px">
            <a:extLst>
              <a:ext uri="{FF2B5EF4-FFF2-40B4-BE49-F238E27FC236}">
                <a16:creationId xmlns:a16="http://schemas.microsoft.com/office/drawing/2014/main" id="{70953A6B-5FD2-BD45-0299-6BA15A8B7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406">
            <a:off x="7762608" y="4563771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Deget sus" descr="Fingerprint PNG transparent image download, size: 2400x2400px">
            <a:extLst>
              <a:ext uri="{FF2B5EF4-FFF2-40B4-BE49-F238E27FC236}">
                <a16:creationId xmlns:a16="http://schemas.microsoft.com/office/drawing/2014/main" id="{00992410-1CF0-705D-A230-19AFD38C4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4673">
            <a:off x="9621412" y="2862940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Deget jos" descr="Fingerprint PNG transparent image download, size: 2400x2400px">
            <a:extLst>
              <a:ext uri="{FF2B5EF4-FFF2-40B4-BE49-F238E27FC236}">
                <a16:creationId xmlns:a16="http://schemas.microsoft.com/office/drawing/2014/main" id="{2DE721D2-147F-192B-677F-A45C6D3A4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94673">
            <a:off x="9709491" y="4709578"/>
            <a:ext cx="1815458" cy="181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62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5529E-505F-ED9F-CCB0-CDF43677D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1C4E65AA-CF67-2D5B-3D86-0A7E020E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A1BC4EC-21E9-BA95-C395-720256862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A66470-9388-22E6-D542-E9FD2D71A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249CE04B-88D9-B679-9787-06DD6AABF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DF7BF2-1806-3191-EF51-D4AF4228B93B}"/>
              </a:ext>
            </a:extLst>
          </p:cNvPr>
          <p:cNvSpPr/>
          <p:nvPr/>
        </p:nvSpPr>
        <p:spPr>
          <a:xfrm>
            <a:off x="3757255" y="3174853"/>
            <a:ext cx="46774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i="1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IMPORTANȚĂ</a:t>
            </a:r>
            <a:endParaRPr lang="en-GB" sz="5400" b="0" i="1" cap="none" spc="0" dirty="0">
              <a:ln w="0"/>
              <a:solidFill>
                <a:srgbClr val="9B101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" name="Picture 2" descr="27,800+ Case File Stock Illustrations, Royalty-Free Vector ...">
            <a:extLst>
              <a:ext uri="{FF2B5EF4-FFF2-40B4-BE49-F238E27FC236}">
                <a16:creationId xmlns:a16="http://schemas.microsoft.com/office/drawing/2014/main" id="{8846469C-4874-E98C-E99D-909420E7D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28922" y1="19592" x2="28922" y2="19592"/>
                        <a14:foregroundMark x1="29739" y1="21633" x2="20098" y2="21837"/>
                        <a14:foregroundMark x1="18791" y1="18571" x2="30556" y2="1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056368" y="7755114"/>
            <a:ext cx="7772400" cy="6223000"/>
          </a:xfrm>
          <a:prstGeom prst="rect">
            <a:avLst/>
          </a:prstGeom>
          <a:noFill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CEE73E0-62C7-B8E9-CC00-564DDDD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60190">
            <a:off x="-5408049" y="6937245"/>
            <a:ext cx="3375085" cy="337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8495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B90D8-9A89-F046-F0F0-4B742F173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4B446768-C3BA-DAD4-7CB1-C3E6CE8D6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E3E9122-B9E1-73C8-CFC0-A09772E39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2" name="Picture 2" descr="27,800+ Case File Stock Illustrations, Royalty-Free Vector ...">
            <a:extLst>
              <a:ext uri="{FF2B5EF4-FFF2-40B4-BE49-F238E27FC236}">
                <a16:creationId xmlns:a16="http://schemas.microsoft.com/office/drawing/2014/main" id="{7E1193EE-55C4-6546-B855-516F301D6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28922" y1="19592" x2="28922" y2="19592"/>
                        <a14:foregroundMark x1="29739" y1="21633" x2="20098" y2="21837"/>
                        <a14:foregroundMark x1="18791" y1="18571" x2="30556" y2="187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24759">
            <a:off x="3097884" y="-92504"/>
            <a:ext cx="8796573" cy="7043008"/>
          </a:xfrm>
          <a:prstGeom prst="rect">
            <a:avLst/>
          </a:prstGeom>
          <a:noFill/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3528A6-685A-0B7C-6C24-BC987E2EFBBD}"/>
              </a:ext>
            </a:extLst>
          </p:cNvPr>
          <p:cNvSpPr txBox="1"/>
          <p:nvPr/>
        </p:nvSpPr>
        <p:spPr>
          <a:xfrm rot="677378">
            <a:off x="4371839" y="1914899"/>
            <a:ext cx="624866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2400" dirty="0">
              <a:solidFill>
                <a:srgbClr val="9B101D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  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Trăim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într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-o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lume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cu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informații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din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toate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direcțiile</a:t>
            </a:r>
            <a:b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GB" sz="2400" dirty="0">
              <a:solidFill>
                <a:srgbClr val="9B101D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  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Unele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informații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sunt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corecte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altele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înșelătoare</a:t>
            </a:r>
            <a:b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</a:br>
            <a:endParaRPr lang="en-GB" sz="2400" dirty="0">
              <a:solidFill>
                <a:srgbClr val="9B101D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    E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esențial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să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știm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ce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putem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crede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și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ce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trebuie</a:t>
            </a:r>
            <a:r>
              <a:rPr lang="en-GB" sz="2400" dirty="0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solidFill>
                  <a:srgbClr val="9B101D"/>
                </a:solidFill>
                <a:effectLst/>
                <a:latin typeface="Futura Medium" panose="020B0602020204020303" pitchFamily="34" charset="-79"/>
                <a:cs typeface="Futura Medium" panose="020B0602020204020303" pitchFamily="34" charset="-79"/>
              </a:rPr>
              <a:t>verificat</a:t>
            </a:r>
            <a:endParaRPr lang="en-GB" sz="2400" dirty="0">
              <a:solidFill>
                <a:srgbClr val="9B101D"/>
              </a:solidFill>
              <a:effectLst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0C17639A-C9C2-0A0E-D835-C1BE16348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0" y="2048894"/>
            <a:ext cx="4550166" cy="45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715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718E8B-E980-2A67-1017-6AF77861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3CEEC539-22F3-95D5-A70A-0E11E2FC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23F5C3-3667-7F78-E2A4-0BCF4B31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18">
            <a:off x="-5121089" y="17571773"/>
            <a:ext cx="31401817" cy="3140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3D72B7-4C44-4B01-6692-98F165BEF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664">
            <a:off x="100442" y="217416"/>
            <a:ext cx="4866823" cy="1663343"/>
          </a:xfrm>
          <a:prstGeom prst="rect">
            <a:avLst/>
          </a:prstGeom>
        </p:spPr>
      </p:pic>
      <p:pic>
        <p:nvPicPr>
          <p:cNvPr id="7172" name="Picture 4" descr="Ripped Paper PNGs for Free Download">
            <a:extLst>
              <a:ext uri="{FF2B5EF4-FFF2-40B4-BE49-F238E27FC236}">
                <a16:creationId xmlns:a16="http://schemas.microsoft.com/office/drawing/2014/main" id="{5C6412A9-0BAB-9540-F4C3-41419BEF6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2085" y="1795839"/>
            <a:ext cx="16623700" cy="364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FB68E0-FCBA-2C56-35F8-6D6350B08463}"/>
              </a:ext>
            </a:extLst>
          </p:cNvPr>
          <p:cNvSpPr/>
          <p:nvPr/>
        </p:nvSpPr>
        <p:spPr>
          <a:xfrm>
            <a:off x="1864815" y="3174853"/>
            <a:ext cx="84623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i="1" cap="none" spc="0" dirty="0">
                <a:ln w="0"/>
                <a:solidFill>
                  <a:srgbClr val="9B101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utura Medium" panose="020B0602020204020303" pitchFamily="34" charset="-79"/>
                <a:cs typeface="Futura Medium" panose="020B0602020204020303" pitchFamily="34" charset="-79"/>
              </a:rPr>
              <a:t>CE ESTE O ȘTIRE FALSĂ?</a:t>
            </a:r>
          </a:p>
        </p:txBody>
      </p:sp>
    </p:spTree>
    <p:extLst>
      <p:ext uri="{BB962C8B-B14F-4D97-AF65-F5344CB8AC3E}">
        <p14:creationId xmlns:p14="http://schemas.microsoft.com/office/powerpoint/2010/main" val="38898775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8C2C3-58AE-DEDA-711A-71C30CF50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97FE93BA-F9D1-4278-A90D-3B057C2E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8D205-53DD-B142-F672-7ABDF44DE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7664">
            <a:off x="70953" y="332692"/>
            <a:ext cx="3437922" cy="11749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FC51A8E-D793-37B5-7A9F-1DB975519C3F}"/>
              </a:ext>
            </a:extLst>
          </p:cNvPr>
          <p:cNvSpPr/>
          <p:nvPr/>
        </p:nvSpPr>
        <p:spPr>
          <a:xfrm>
            <a:off x="5197928" y="0"/>
            <a:ext cx="898072" cy="6858000"/>
          </a:xfrm>
          <a:prstGeom prst="rect">
            <a:avLst/>
          </a:prstGeom>
          <a:gradFill flip="none" rotWithShape="1">
            <a:gsLst>
              <a:gs pos="67000">
                <a:schemeClr val="bg1">
                  <a:lumMod val="85000"/>
                </a:schemeClr>
              </a:gs>
              <a:gs pos="41000">
                <a:srgbClr val="CD7D5F">
                  <a:alpha val="0"/>
                </a:srgb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661AB3-4112-8678-9449-8A611CEA740D}"/>
              </a:ext>
            </a:extLst>
          </p:cNvPr>
          <p:cNvSpPr/>
          <p:nvPr/>
        </p:nvSpPr>
        <p:spPr>
          <a:xfrm>
            <a:off x="6096000" y="0"/>
            <a:ext cx="898072" cy="6858000"/>
          </a:xfrm>
          <a:prstGeom prst="rect">
            <a:avLst/>
          </a:prstGeom>
          <a:gradFill flip="none" rotWithShape="1">
            <a:gsLst>
              <a:gs pos="71000">
                <a:schemeClr val="bg1">
                  <a:lumMod val="85000"/>
                </a:schemeClr>
              </a:gs>
              <a:gs pos="44000">
                <a:srgbClr val="CD7D5F">
                  <a:alpha val="0"/>
                </a:srgb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pic>
        <p:nvPicPr>
          <p:cNvPr id="17410" name="Picture 2" descr="14,597 Detective Mystery Stock Vectors and Vector Art | Shutterstock">
            <a:extLst>
              <a:ext uri="{FF2B5EF4-FFF2-40B4-BE49-F238E27FC236}">
                <a16:creationId xmlns:a16="http://schemas.microsoft.com/office/drawing/2014/main" id="{1BCA5EE3-07F2-F7CD-B360-91EE70C5E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8333" y1="27167" x2="46333" y2="70667"/>
                        <a14:foregroundMark x1="60833" y1="54833" x2="60833" y2="72667"/>
                        <a14:foregroundMark x1="60833" y1="72667" x2="60833" y2="72667"/>
                        <a14:foregroundMark x1="54667" y1="51000" x2="54667" y2="71833"/>
                        <a14:foregroundMark x1="49155" y1="76101" x2="50333" y2="76167"/>
                        <a14:foregroundMark x1="47333" y1="76000" x2="48548" y2="76068"/>
                        <a14:foregroundMark x1="49667" y1="38833" x2="55333" y2="39000"/>
                        <a14:foregroundMark x1="51667" y1="26167" x2="51667" y2="26167"/>
                        <a14:foregroundMark x1="50167" y1="26000" x2="50167" y2="26000"/>
                        <a14:foregroundMark x1="48333" y1="26000" x2="48333" y2="26000"/>
                        <a14:foregroundMark x1="55667" y1="29000" x2="55667" y2="30667"/>
                        <a14:foregroundMark x1="56833" y1="29833" x2="56833" y2="31167"/>
                        <a14:foregroundMark x1="57000" y1="30167" x2="57500" y2="31500"/>
                        <a14:foregroundMark x1="58500" y1="30500" x2="58500" y2="30500"/>
                        <a14:foregroundMark x1="51667" y1="75000" x2="51667" y2="75000"/>
                        <a14:foregroundMark x1="51833" y1="76833" x2="51833" y2="76833"/>
                        <a14:foregroundMark x1="50833" y1="77667" x2="50833" y2="77667"/>
                        <a14:backgroundMark x1="47333" y1="78833" x2="47333" y2="78833"/>
                        <a14:backgroundMark x1="50167" y1="78500" x2="45333" y2="78833"/>
                        <a14:backgroundMark x1="48000" y1="80667" x2="51833" y2="80667"/>
                        <a14:backgroundMark x1="60667" y1="72833" x2="60667" y2="72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9969">
            <a:off x="-178466" y="941843"/>
            <a:ext cx="5452397" cy="545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8DBAB9-976C-0087-8291-92674D69BC32}"/>
              </a:ext>
            </a:extLst>
          </p:cNvPr>
          <p:cNvSpPr txBox="1"/>
          <p:nvPr/>
        </p:nvSpPr>
        <p:spPr>
          <a:xfrm>
            <a:off x="6791601" y="1221217"/>
            <a:ext cx="507530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/>
              <a:t>Știre</a:t>
            </a:r>
            <a:r>
              <a:rPr lang="en-GB" sz="2400" b="1" dirty="0"/>
              <a:t> </a:t>
            </a:r>
            <a:r>
              <a:rPr lang="en-GB" sz="2400" b="1" dirty="0" err="1"/>
              <a:t>falsă</a:t>
            </a:r>
            <a:r>
              <a:rPr lang="en-GB" sz="2400" dirty="0"/>
              <a:t> – </a:t>
            </a:r>
            <a:r>
              <a:rPr lang="en-GB" sz="2400" dirty="0" err="1"/>
              <a:t>informație</a:t>
            </a:r>
            <a:r>
              <a:rPr lang="en-GB" sz="2400" dirty="0"/>
              <a:t> </a:t>
            </a:r>
            <a:r>
              <a:rPr lang="en-GB" sz="2400" dirty="0" err="1"/>
              <a:t>inventată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distorsionată</a:t>
            </a:r>
            <a:r>
              <a:rPr lang="en-GB" sz="2400" dirty="0"/>
              <a:t>, </a:t>
            </a:r>
            <a:r>
              <a:rPr lang="en-GB" sz="2400" dirty="0" err="1"/>
              <a:t>prezentată</a:t>
            </a:r>
            <a:r>
              <a:rPr lang="en-GB" sz="2400" dirty="0"/>
              <a:t> ca </a:t>
            </a:r>
            <a:r>
              <a:rPr lang="en-GB" sz="2400" dirty="0" err="1"/>
              <a:t>fiind</a:t>
            </a:r>
            <a:r>
              <a:rPr lang="en-GB" sz="2400" dirty="0"/>
              <a:t> </a:t>
            </a:r>
            <a:r>
              <a:rPr lang="en-GB" sz="2400" dirty="0" err="1"/>
              <a:t>reală</a:t>
            </a:r>
            <a:r>
              <a:rPr lang="en-GB" sz="2400" dirty="0"/>
              <a:t>, cu </a:t>
            </a:r>
            <a:r>
              <a:rPr lang="en-GB" sz="2400" dirty="0" err="1"/>
              <a:t>scopul</a:t>
            </a:r>
            <a:r>
              <a:rPr lang="en-GB" sz="2400" dirty="0"/>
              <a:t> de a </a:t>
            </a:r>
            <a:r>
              <a:rPr lang="en-GB" sz="2400" dirty="0" err="1"/>
              <a:t>manipula</a:t>
            </a:r>
            <a:r>
              <a:rPr lang="en-GB" sz="2400" dirty="0"/>
              <a:t> </a:t>
            </a:r>
            <a:r>
              <a:rPr lang="en-GB" sz="2400" dirty="0" err="1"/>
              <a:t>opinia</a:t>
            </a:r>
            <a:r>
              <a:rPr lang="en-GB" sz="2400" dirty="0"/>
              <a:t> </a:t>
            </a:r>
            <a:r>
              <a:rPr lang="en-GB" sz="2400" dirty="0" err="1"/>
              <a:t>publică</a:t>
            </a:r>
            <a:r>
              <a:rPr lang="en-GB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Fake news</a:t>
            </a:r>
            <a:r>
              <a:rPr lang="en-GB" sz="2400" dirty="0"/>
              <a:t> – </a:t>
            </a:r>
            <a:r>
              <a:rPr lang="en-GB" sz="2400" dirty="0" err="1"/>
              <a:t>conținut</a:t>
            </a:r>
            <a:r>
              <a:rPr lang="en-GB" sz="2400" dirty="0"/>
              <a:t> media </a:t>
            </a:r>
            <a:r>
              <a:rPr lang="en-GB" sz="2400" dirty="0" err="1"/>
              <a:t>înșelător</a:t>
            </a:r>
            <a:r>
              <a:rPr lang="en-GB" sz="2400" dirty="0"/>
              <a:t>, care </a:t>
            </a:r>
            <a:r>
              <a:rPr lang="en-GB" sz="2400" dirty="0" err="1"/>
              <a:t>imită</a:t>
            </a:r>
            <a:r>
              <a:rPr lang="en-GB" sz="2400" dirty="0"/>
              <a:t> </a:t>
            </a:r>
            <a:r>
              <a:rPr lang="en-GB" sz="2400" dirty="0" err="1"/>
              <a:t>formatul</a:t>
            </a:r>
            <a:r>
              <a:rPr lang="en-GB" sz="2400" dirty="0"/>
              <a:t> </a:t>
            </a:r>
            <a:r>
              <a:rPr lang="en-GB" sz="2400" dirty="0" err="1"/>
              <a:t>jurnalistic</a:t>
            </a:r>
            <a:r>
              <a:rPr lang="en-GB" sz="2400" dirty="0"/>
              <a:t>, </a:t>
            </a:r>
            <a:r>
              <a:rPr lang="en-GB" sz="2400" dirty="0" err="1"/>
              <a:t>dar</a:t>
            </a:r>
            <a:r>
              <a:rPr lang="en-GB" sz="2400" dirty="0"/>
              <a:t> care </a:t>
            </a:r>
            <a:r>
              <a:rPr lang="en-GB" sz="2400" dirty="0" err="1"/>
              <a:t>conține</a:t>
            </a:r>
            <a:r>
              <a:rPr lang="en-GB" sz="2400" dirty="0"/>
              <a:t> </a:t>
            </a:r>
            <a:r>
              <a:rPr lang="en-GB" sz="2400" dirty="0" err="1"/>
              <a:t>informații</a:t>
            </a:r>
            <a:r>
              <a:rPr lang="en-GB" sz="2400" dirty="0"/>
              <a:t> false </a:t>
            </a:r>
            <a:r>
              <a:rPr lang="en-GB" sz="2400" dirty="0" err="1"/>
              <a:t>sau</a:t>
            </a:r>
            <a:r>
              <a:rPr lang="en-GB" sz="2400" dirty="0"/>
              <a:t> </a:t>
            </a:r>
            <a:r>
              <a:rPr lang="en-GB" sz="2400" dirty="0" err="1"/>
              <a:t>scoase</a:t>
            </a:r>
            <a:r>
              <a:rPr lang="en-GB" sz="2400" dirty="0"/>
              <a:t> din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err="1"/>
              <a:t>Dezinformare</a:t>
            </a:r>
            <a:r>
              <a:rPr lang="en-GB" sz="2400" dirty="0"/>
              <a:t> – </a:t>
            </a:r>
            <a:r>
              <a:rPr lang="en-GB" sz="2400" dirty="0" err="1"/>
              <a:t>formă</a:t>
            </a:r>
            <a:r>
              <a:rPr lang="en-GB" sz="2400" dirty="0"/>
              <a:t> de </a:t>
            </a:r>
            <a:r>
              <a:rPr lang="en-GB" sz="2400" dirty="0" err="1"/>
              <a:t>știre</a:t>
            </a:r>
            <a:r>
              <a:rPr lang="en-GB" sz="2400" dirty="0"/>
              <a:t> </a:t>
            </a:r>
            <a:r>
              <a:rPr lang="en-GB" sz="2400" dirty="0" err="1"/>
              <a:t>falsă</a:t>
            </a:r>
            <a:r>
              <a:rPr lang="en-GB" sz="2400" dirty="0"/>
              <a:t> </a:t>
            </a:r>
            <a:r>
              <a:rPr lang="en-GB" sz="2400" dirty="0" err="1"/>
              <a:t>creată</a:t>
            </a:r>
            <a:r>
              <a:rPr lang="en-GB" sz="2400" dirty="0"/>
              <a:t> </a:t>
            </a:r>
            <a:r>
              <a:rPr lang="en-GB" sz="2400" dirty="0" err="1"/>
              <a:t>intenționat</a:t>
            </a:r>
            <a:r>
              <a:rPr lang="en-GB" sz="2400" dirty="0"/>
              <a:t> </a:t>
            </a:r>
            <a:r>
              <a:rPr lang="en-GB" sz="2400" dirty="0" err="1"/>
              <a:t>pentru</a:t>
            </a:r>
            <a:r>
              <a:rPr lang="en-GB" sz="2400" dirty="0"/>
              <a:t> a induce </a:t>
            </a:r>
            <a:r>
              <a:rPr lang="en-GB" sz="2400" dirty="0" err="1"/>
              <a:t>în</a:t>
            </a:r>
            <a:r>
              <a:rPr lang="en-GB" sz="2400" dirty="0"/>
              <a:t> </a:t>
            </a:r>
            <a:r>
              <a:rPr lang="en-GB" sz="2400" dirty="0" err="1"/>
              <a:t>eroare</a:t>
            </a:r>
            <a:r>
              <a:rPr lang="en-GB" sz="2400" dirty="0"/>
              <a:t> </a:t>
            </a:r>
            <a:r>
              <a:rPr lang="en-GB" sz="2400" dirty="0" err="1"/>
              <a:t>sau</a:t>
            </a:r>
            <a:r>
              <a:rPr lang="en-GB" sz="2400" dirty="0"/>
              <a:t> a produce </a:t>
            </a:r>
            <a:r>
              <a:rPr lang="en-GB" sz="2400" dirty="0" err="1"/>
              <a:t>confuzie</a:t>
            </a:r>
            <a:r>
              <a:rPr lang="en-GB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863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272F73-BA90-9396-D58A-4437EA09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rk Red and Cream Color Scheme - Palettes - SchemeColor.com">
            <a:extLst>
              <a:ext uri="{FF2B5EF4-FFF2-40B4-BE49-F238E27FC236}">
                <a16:creationId xmlns:a16="http://schemas.microsoft.com/office/drawing/2014/main" id="{39231254-5967-1686-6CC9-BB3CF5F5A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20" y="7288306"/>
            <a:ext cx="5980545" cy="31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257045-827F-8E03-4C1D-63B2B8C7B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57664">
            <a:off x="70953" y="332692"/>
            <a:ext cx="3437922" cy="11749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9F08CE-BF49-B7C9-926B-5C277BA7F0CB}"/>
              </a:ext>
            </a:extLst>
          </p:cNvPr>
          <p:cNvSpPr/>
          <p:nvPr/>
        </p:nvSpPr>
        <p:spPr>
          <a:xfrm>
            <a:off x="5197928" y="0"/>
            <a:ext cx="898072" cy="6858000"/>
          </a:xfrm>
          <a:prstGeom prst="rect">
            <a:avLst/>
          </a:prstGeom>
          <a:gradFill flip="none" rotWithShape="1">
            <a:gsLst>
              <a:gs pos="69000">
                <a:schemeClr val="bg1">
                  <a:lumMod val="85000"/>
                </a:schemeClr>
              </a:gs>
              <a:gs pos="46000">
                <a:srgbClr val="CD7D5F">
                  <a:alpha val="0"/>
                </a:srgb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E7880E-F36C-8ADB-C687-BE6A392EE591}"/>
              </a:ext>
            </a:extLst>
          </p:cNvPr>
          <p:cNvSpPr/>
          <p:nvPr/>
        </p:nvSpPr>
        <p:spPr>
          <a:xfrm>
            <a:off x="6096000" y="0"/>
            <a:ext cx="898072" cy="6858000"/>
          </a:xfrm>
          <a:prstGeom prst="rect">
            <a:avLst/>
          </a:prstGeom>
          <a:gradFill flip="none" rotWithShape="1">
            <a:gsLst>
              <a:gs pos="71000">
                <a:schemeClr val="bg1">
                  <a:lumMod val="85000"/>
                </a:schemeClr>
              </a:gs>
              <a:gs pos="44000">
                <a:srgbClr val="CD7D5F">
                  <a:alpha val="0"/>
                </a:srgbClr>
              </a:gs>
              <a:gs pos="98000">
                <a:schemeClr val="tx1">
                  <a:lumMod val="85000"/>
                  <a:lumOff val="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O"/>
          </a:p>
        </p:txBody>
      </p:sp>
      <p:pic>
        <p:nvPicPr>
          <p:cNvPr id="18436" name="Picture 4" descr="Case Closed Litigation, Ended, Shut, Stamp PNG Transparent Image and  Clipart for Free Download">
            <a:extLst>
              <a:ext uri="{FF2B5EF4-FFF2-40B4-BE49-F238E27FC236}">
                <a16:creationId xmlns:a16="http://schemas.microsoft.com/office/drawing/2014/main" id="{39631725-A20E-A631-1CEA-8DAD989F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36290">
            <a:off x="6254038" y="1602619"/>
            <a:ext cx="6171397" cy="436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C30B5-FB47-6911-6BF3-9F65347F01E1}"/>
              </a:ext>
            </a:extLst>
          </p:cNvPr>
          <p:cNvSpPr txBox="1"/>
          <p:nvPr/>
        </p:nvSpPr>
        <p:spPr>
          <a:xfrm>
            <a:off x="518241" y="1521095"/>
            <a:ext cx="476870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Știre</a:t>
            </a:r>
            <a:r>
              <a:rPr lang="en-GB" sz="2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inventată</a:t>
            </a:r>
            <a:r>
              <a:rPr lang="en-GB" sz="2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complet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informație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fabricată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de la zero,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fără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nicio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bază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reală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Știre</a:t>
            </a:r>
            <a:r>
              <a:rPr lang="en-GB" sz="2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distorsionată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fapt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real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prezentat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trunchiat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exagerat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sau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scos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din context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pentru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a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crea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o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impresie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falsă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Știre</a:t>
            </a:r>
            <a:r>
              <a:rPr lang="en-GB" sz="2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cu imagine </a:t>
            </a:r>
            <a:r>
              <a:rPr lang="en-GB" sz="24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înșelătoare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–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utilizarea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de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fotografii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sau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videoclipuri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reale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,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dar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prezentate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cu o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explicație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falsă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sau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într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-un context </a:t>
            </a:r>
            <a:r>
              <a:rPr lang="en-GB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greșit</a:t>
            </a:r>
            <a:r>
              <a:rPr lang="en-GB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75666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566</Words>
  <Application>Microsoft Office PowerPoint</Application>
  <PresentationFormat>Widescreen</PresentationFormat>
  <Paragraphs>82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Aptos Display</vt:lpstr>
      <vt:lpstr>Arial</vt:lpstr>
      <vt:lpstr>FUTURA MEDIUM</vt:lpstr>
      <vt:lpstr>FUTURA MEDIUM</vt:lpstr>
      <vt:lpstr>SignPainter-HouseScript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Radu Teusan-Botea</dc:creator>
  <cp:lastModifiedBy>Alexandra Streian</cp:lastModifiedBy>
  <cp:revision>9</cp:revision>
  <dcterms:created xsi:type="dcterms:W3CDTF">2025-05-10T07:02:11Z</dcterms:created>
  <dcterms:modified xsi:type="dcterms:W3CDTF">2025-05-10T11:08:24Z</dcterms:modified>
</cp:coreProperties>
</file>